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80" r:id="rId5"/>
    <p:sldId id="381" r:id="rId6"/>
    <p:sldId id="383" r:id="rId7"/>
    <p:sldId id="385" r:id="rId8"/>
    <p:sldId id="382" r:id="rId9"/>
    <p:sldId id="38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FF6600"/>
    <a:srgbClr val="1A4669"/>
    <a:srgbClr val="C6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27" autoAdjust="0"/>
    <p:restoredTop sz="94679" autoAdjust="0"/>
  </p:normalViewPr>
  <p:slideViewPr>
    <p:cSldViewPr snapToGrid="0">
      <p:cViewPr varScale="1">
        <p:scale>
          <a:sx n="87" d="100"/>
          <a:sy n="87" d="100"/>
        </p:scale>
        <p:origin x="90" y="3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259501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D916DF-741F-480E-9A14-8F632C0BD740}" type="slidenum">
              <a:rPr lang="zh-CN" altLang="en-US" smtClean="0"/>
              <a:t>2</a:t>
            </a:fld>
            <a:endParaRPr lang="zh-CN" altLang="en-US"/>
          </a:p>
        </p:txBody>
      </p:sp>
    </p:spTree>
    <p:extLst>
      <p:ext uri="{BB962C8B-B14F-4D97-AF65-F5344CB8AC3E}">
        <p14:creationId xmlns:p14="http://schemas.microsoft.com/office/powerpoint/2010/main" val="473319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D916DF-741F-480E-9A14-8F632C0BD740}" type="slidenum">
              <a:rPr lang="zh-CN" altLang="en-US" smtClean="0"/>
              <a:t>3</a:t>
            </a:fld>
            <a:endParaRPr lang="zh-CN" altLang="en-US"/>
          </a:p>
        </p:txBody>
      </p:sp>
    </p:spTree>
    <p:extLst>
      <p:ext uri="{BB962C8B-B14F-4D97-AF65-F5344CB8AC3E}">
        <p14:creationId xmlns:p14="http://schemas.microsoft.com/office/powerpoint/2010/main" val="3326436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D916DF-741F-480E-9A14-8F632C0BD740}" type="slidenum">
              <a:rPr lang="zh-CN" altLang="en-US" smtClean="0"/>
              <a:t>4</a:t>
            </a:fld>
            <a:endParaRPr lang="zh-CN" altLang="en-US"/>
          </a:p>
        </p:txBody>
      </p:sp>
    </p:spTree>
    <p:extLst>
      <p:ext uri="{BB962C8B-B14F-4D97-AF65-F5344CB8AC3E}">
        <p14:creationId xmlns:p14="http://schemas.microsoft.com/office/powerpoint/2010/main" val="3528081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D916DF-741F-480E-9A14-8F632C0BD740}" type="slidenum">
              <a:rPr lang="zh-CN" altLang="en-US" smtClean="0"/>
              <a:t>5</a:t>
            </a:fld>
            <a:endParaRPr lang="zh-CN" altLang="en-US"/>
          </a:p>
        </p:txBody>
      </p:sp>
    </p:spTree>
    <p:extLst>
      <p:ext uri="{BB962C8B-B14F-4D97-AF65-F5344CB8AC3E}">
        <p14:creationId xmlns:p14="http://schemas.microsoft.com/office/powerpoint/2010/main" val="37241731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D916DF-741F-480E-9A14-8F632C0BD740}" type="slidenum">
              <a:rPr lang="zh-CN" altLang="en-US" smtClean="0"/>
              <a:t>6</a:t>
            </a:fld>
            <a:endParaRPr lang="zh-CN" altLang="en-US"/>
          </a:p>
        </p:txBody>
      </p:sp>
    </p:spTree>
    <p:extLst>
      <p:ext uri="{BB962C8B-B14F-4D97-AF65-F5344CB8AC3E}">
        <p14:creationId xmlns:p14="http://schemas.microsoft.com/office/powerpoint/2010/main" val="46649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4906428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58289" y="52301"/>
            <a:ext cx="35242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100" b="1" kern="1200" dirty="0">
                <a:solidFill>
                  <a:schemeClr val="tx1"/>
                </a:solidFill>
                <a:effectLst/>
                <a:latin typeface="Arial" panose="020B0604020202020204" pitchFamily="34" charset="0"/>
                <a:ea typeface="+mn-ea"/>
                <a:cs typeface="Arial" panose="020B0604020202020204" pitchFamily="34" charset="0"/>
              </a:rPr>
              <a:t>3GPP </a:t>
            </a:r>
            <a:r>
              <a:rPr lang="en-GB" sz="1100" b="1" kern="1200" dirty="0">
                <a:solidFill>
                  <a:schemeClr val="tx1"/>
                </a:solidFill>
                <a:effectLst/>
                <a:latin typeface="Arial" panose="020B0604020202020204" pitchFamily="34" charset="0"/>
                <a:ea typeface="+mn-ea"/>
                <a:cs typeface="Arial" panose="020B0604020202020204" pitchFamily="34" charset="0"/>
              </a:rPr>
              <a:t>TSG-SA Meeting #10</a:t>
            </a:r>
            <a:r>
              <a:rPr lang="en-US" sz="1100" b="1" kern="1200" dirty="0">
                <a:solidFill>
                  <a:schemeClr val="tx1"/>
                </a:solidFill>
                <a:effectLst/>
                <a:latin typeface="Arial" panose="020B0604020202020204" pitchFamily="34" charset="0"/>
                <a:ea typeface="+mn-ea"/>
                <a:cs typeface="Arial" panose="020B0604020202020204" pitchFamily="34" charset="0"/>
              </a:rPr>
              <a:t>3</a:t>
            </a:r>
            <a:r>
              <a:rPr lang="sv-SE" altLang="en-US" sz="1600" b="1" dirty="0">
                <a:latin typeface="Arial "/>
              </a:rPr>
              <a:t>	</a:t>
            </a:r>
          </a:p>
          <a:p>
            <a:pPr marL="0" marR="0" lvl="0" indent="0" algn="l" defTabSz="914400" rtl="0" eaLnBrk="1" fontAlgn="base" latinLnBrk="0" hangingPunct="1">
              <a:lnSpc>
                <a:spcPct val="100000"/>
              </a:lnSpc>
              <a:spcBef>
                <a:spcPct val="0"/>
              </a:spcBef>
              <a:spcAft>
                <a:spcPct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19 - 22 </a:t>
            </a:r>
            <a:r>
              <a:rPr lang="en-US" altLang="zh-CN" sz="1100" b="1" kern="1200" dirty="0">
                <a:solidFill>
                  <a:schemeClr val="tx1"/>
                </a:solidFill>
                <a:effectLst/>
                <a:latin typeface="Arial" panose="020B0604020202020204" pitchFamily="34" charset="0"/>
                <a:ea typeface="+mn-ea"/>
                <a:cs typeface="Arial" panose="020B0604020202020204" pitchFamily="34" charset="0"/>
              </a:rPr>
              <a:t>March</a:t>
            </a:r>
            <a:r>
              <a:rPr lang="en-GB" altLang="zh-CN" sz="1100" b="1" kern="1200" dirty="0">
                <a:solidFill>
                  <a:schemeClr val="tx1"/>
                </a:solidFill>
                <a:effectLst/>
                <a:latin typeface="Arial" panose="020B0604020202020204" pitchFamily="34" charset="0"/>
                <a:ea typeface="+mn-ea"/>
                <a:cs typeface="Arial" panose="020B0604020202020204" pitchFamily="34" charset="0"/>
              </a:rPr>
              <a:t> 2024, Maastricht, NL</a:t>
            </a:r>
            <a:endParaRPr lang="zh-CN" altLang="zh-CN" sz="1100" b="1"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sz="1100" kern="1200" dirty="0">
              <a:solidFill>
                <a:schemeClr val="tx1"/>
              </a:solidFill>
              <a:effectLst/>
              <a:latin typeface="Arial" panose="020B0604020202020204" pitchFamily="34" charset="0"/>
              <a:ea typeface="+mn-ea"/>
              <a:cs typeface="Arial" panose="020B0604020202020204" pitchFamily="34" charset="0"/>
            </a:endParaRPr>
          </a:p>
          <a:p>
            <a:pPr eaLnBrk="1" hangingPunct="1">
              <a:defRPr/>
            </a:pP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WG2_Arch/TSGS2_160AHE_Electronic_2024-01/Docs/S2-2400120.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78726" y="1130315"/>
            <a:ext cx="10037197" cy="2387600"/>
          </a:xfrm>
        </p:spPr>
        <p:txBody>
          <a:bodyPr>
            <a:normAutofit/>
          </a:bodyPr>
          <a:lstStyle/>
          <a:p>
            <a:r>
              <a:rPr lang="en-US" altLang="zh-CN" sz="4800" dirty="0"/>
              <a:t>Ranging/SL Positioning service exposure to SL Positioning Client UE through 5GC</a:t>
            </a:r>
            <a:endParaRPr lang="zh-CN" altLang="en-US" sz="4800" dirty="0"/>
          </a:p>
        </p:txBody>
      </p:sp>
      <p:sp>
        <p:nvSpPr>
          <p:cNvPr id="3" name="副标题 2"/>
          <p:cNvSpPr>
            <a:spLocks noGrp="1"/>
          </p:cNvSpPr>
          <p:nvPr>
            <p:ph type="subTitle" idx="1"/>
          </p:nvPr>
        </p:nvSpPr>
        <p:spPr/>
        <p:txBody>
          <a:bodyPr/>
          <a:lstStyle/>
          <a:p>
            <a:endParaRPr lang="en-US" altLang="zh-CN" dirty="0"/>
          </a:p>
          <a:p>
            <a:r>
              <a:rPr lang="en-US" altLang="zh-CN" dirty="0"/>
              <a:t>Xiaomi</a:t>
            </a:r>
          </a:p>
        </p:txBody>
      </p:sp>
      <p:sp>
        <p:nvSpPr>
          <p:cNvPr id="4" name="矩形 3"/>
          <p:cNvSpPr/>
          <p:nvPr/>
        </p:nvSpPr>
        <p:spPr>
          <a:xfrm>
            <a:off x="8120801" y="239877"/>
            <a:ext cx="1338828" cy="369332"/>
          </a:xfrm>
          <a:prstGeom prst="rect">
            <a:avLst/>
          </a:prstGeom>
        </p:spPr>
        <p:txBody>
          <a:bodyPr wrap="none">
            <a:spAutoFit/>
          </a:bodyPr>
          <a:lstStyle/>
          <a:p>
            <a:r>
              <a:rPr lang="en-US" altLang="zh-CN" dirty="0"/>
              <a:t>SP-240465</a:t>
            </a:r>
            <a:endParaRPr lang="zh-CN" altLang="en-US" dirty="0"/>
          </a:p>
        </p:txBody>
      </p:sp>
    </p:spTree>
    <p:extLst>
      <p:ext uri="{BB962C8B-B14F-4D97-AF65-F5344CB8AC3E}">
        <p14:creationId xmlns:p14="http://schemas.microsoft.com/office/powerpoint/2010/main" val="2437008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199" y="365125"/>
            <a:ext cx="11177789" cy="1325563"/>
          </a:xfrm>
        </p:spPr>
        <p:txBody>
          <a:bodyPr>
            <a:normAutofit/>
          </a:bodyPr>
          <a:lstStyle/>
          <a:p>
            <a:r>
              <a:rPr lang="en-GB" altLang="zh-CN" sz="4000" dirty="0"/>
              <a:t>Background</a:t>
            </a:r>
            <a:endParaRPr lang="zh-CN" altLang="en-US" sz="4000" dirty="0"/>
          </a:p>
        </p:txBody>
      </p:sp>
      <p:sp>
        <p:nvSpPr>
          <p:cNvPr id="4" name="矩形 3"/>
          <p:cNvSpPr/>
          <p:nvPr/>
        </p:nvSpPr>
        <p:spPr>
          <a:xfrm>
            <a:off x="411121" y="1797784"/>
            <a:ext cx="11028404" cy="4801314"/>
          </a:xfrm>
          <a:prstGeom prst="rect">
            <a:avLst/>
          </a:prstGeom>
        </p:spPr>
        <p:txBody>
          <a:bodyPr wrap="square">
            <a:spAutoFit/>
          </a:bodyPr>
          <a:lstStyle/>
          <a:p>
            <a:pPr marL="285750" indent="-285750">
              <a:buFont typeface="Arial" panose="020B0604020202020204" pitchFamily="34" charset="0"/>
              <a:buChar char="•"/>
            </a:pPr>
            <a:r>
              <a:rPr lang="en-GB" altLang="zh-CN" dirty="0"/>
              <a:t>Procedures for Ranging/SL Positioning service exposure</a:t>
            </a:r>
          </a:p>
          <a:p>
            <a:pPr marL="742950" lvl="1" indent="-285750">
              <a:buFont typeface="Arial" panose="020B0604020202020204" pitchFamily="34" charset="0"/>
              <a:buChar char="•"/>
            </a:pPr>
            <a:r>
              <a:rPr lang="en-GB" altLang="zh-CN" sz="1600" dirty="0">
                <a:effectLst/>
                <a:latin typeface="Times New Roman" panose="02020603050405020304" pitchFamily="18" charset="0"/>
                <a:ea typeface="等线" panose="02010600030101010101" pitchFamily="2" charset="-122"/>
              </a:rPr>
              <a:t>Procedures for</a:t>
            </a:r>
            <a:r>
              <a:rPr lang="en-GB" altLang="zh-CN" sz="1600" dirty="0">
                <a:effectLst/>
                <a:latin typeface="Times New Roman" panose="02020603050405020304" pitchFamily="18" charset="0"/>
                <a:ea typeface="Times New Roman" panose="02020603050405020304" pitchFamily="18" charset="0"/>
              </a:rPr>
              <a:t> service exposure to SL Positioning Client UE</a:t>
            </a:r>
          </a:p>
          <a:p>
            <a:pPr marL="1200150" lvl="2" indent="-285750">
              <a:buFont typeface="Arial" panose="020B0604020202020204" pitchFamily="34" charset="0"/>
              <a:buChar char="•"/>
            </a:pPr>
            <a:r>
              <a:rPr lang="en-GB" altLang="zh-CN" sz="1600" dirty="0">
                <a:effectLst/>
                <a:latin typeface="Times New Roman" panose="02020603050405020304" pitchFamily="18" charset="0"/>
                <a:ea typeface="宋体" panose="02010600030101010101" pitchFamily="2" charset="-122"/>
              </a:rPr>
              <a:t>Procedures for Ranging/SL Positioning service exposure through PC5</a:t>
            </a:r>
          </a:p>
          <a:p>
            <a:pPr marL="1200150" lvl="2" indent="-285750">
              <a:buFont typeface="Arial" panose="020B0604020202020204" pitchFamily="34" charset="0"/>
              <a:buChar char="•"/>
            </a:pPr>
            <a:r>
              <a:rPr lang="en-GB" altLang="zh-CN" sz="1600" dirty="0">
                <a:solidFill>
                  <a:srgbClr val="FF0000"/>
                </a:solidFill>
                <a:effectLst/>
                <a:latin typeface="Times New Roman" panose="02020603050405020304" pitchFamily="18" charset="0"/>
                <a:ea typeface="Times New Roman" panose="02020603050405020304" pitchFamily="18" charset="0"/>
              </a:rPr>
              <a:t>Procedure for Ranging/SL Positioning service exposure through 5GC network</a:t>
            </a:r>
          </a:p>
          <a:p>
            <a:pPr marL="1657350" lvl="3" indent="-285750">
              <a:buFont typeface="Arial" panose="020B0604020202020204" pitchFamily="34" charset="0"/>
              <a:buChar char="•"/>
            </a:pPr>
            <a:r>
              <a:rPr lang="en-GB" altLang="zh-CN" sz="1400" dirty="0">
                <a:solidFill>
                  <a:srgbClr val="FF0000"/>
                </a:solidFill>
                <a:effectLst/>
                <a:latin typeface="Times New Roman" panose="02020603050405020304" pitchFamily="18" charset="0"/>
                <a:ea typeface="Times New Roman" panose="02020603050405020304" pitchFamily="18" charset="0"/>
              </a:rPr>
              <a:t>Procedure for Ranging/SL Positioning service exposure through 5GC network via NEF</a:t>
            </a:r>
          </a:p>
          <a:p>
            <a:pPr marL="1657350" lvl="3" indent="-285750">
              <a:buFont typeface="Arial" panose="020B0604020202020204" pitchFamily="34" charset="0"/>
              <a:buChar char="•"/>
            </a:pPr>
            <a:r>
              <a:rPr lang="en-GB" altLang="zh-CN" sz="1400" dirty="0">
                <a:solidFill>
                  <a:srgbClr val="FF0000"/>
                </a:solidFill>
                <a:effectLst/>
                <a:latin typeface="Times New Roman" panose="02020603050405020304" pitchFamily="18" charset="0"/>
                <a:ea typeface="Malgun Gothic" panose="020B0503020000020004" pitchFamily="34" charset="-127"/>
              </a:rPr>
              <a:t>Procedure for Ranging/SL Positioning service exposure throug</a:t>
            </a:r>
            <a:r>
              <a:rPr lang="en-GB" altLang="zh-CN" sz="1400" dirty="0">
                <a:solidFill>
                  <a:srgbClr val="FF0000"/>
                </a:solidFill>
                <a:effectLst/>
                <a:latin typeface="Times New Roman" panose="02020603050405020304" pitchFamily="18" charset="0"/>
                <a:ea typeface="Times New Roman" panose="02020603050405020304" pitchFamily="18" charset="0"/>
              </a:rPr>
              <a:t>h 5GC network via control plane</a:t>
            </a:r>
          </a:p>
          <a:p>
            <a:pPr marL="742950" lvl="1" indent="-285750">
              <a:buFont typeface="Arial" panose="020B0604020202020204" pitchFamily="34" charset="0"/>
              <a:buChar char="•"/>
            </a:pPr>
            <a:r>
              <a:rPr lang="en-GB" altLang="zh-CN" sz="1600" dirty="0">
                <a:effectLst/>
                <a:latin typeface="Times New Roman" panose="02020603050405020304" pitchFamily="18" charset="0"/>
                <a:ea typeface="Times New Roman" panose="02020603050405020304" pitchFamily="18" charset="0"/>
              </a:rPr>
              <a:t>Procedures for Service Exposure to the AF</a:t>
            </a:r>
          </a:p>
          <a:p>
            <a:pPr marL="285750" indent="-285750">
              <a:buFont typeface="Arial" panose="020B0604020202020204" pitchFamily="34" charset="0"/>
              <a:buChar char="•"/>
            </a:pPr>
            <a:endParaRPr lang="en-GB" altLang="zh-CN" dirty="0"/>
          </a:p>
          <a:p>
            <a:pPr marL="285750" indent="-285750">
              <a:buFont typeface="Arial" panose="020B0604020202020204" pitchFamily="34" charset="0"/>
              <a:buChar char="•"/>
            </a:pPr>
            <a:r>
              <a:rPr lang="en-GB" altLang="zh-CN" dirty="0"/>
              <a:t>Privacy profile solutions are dependent on SA3 decision for all the Ranging/SL Positioning service exposure procedures</a:t>
            </a:r>
          </a:p>
          <a:p>
            <a:pPr marL="742950" lvl="1" indent="-285750">
              <a:buFont typeface="Arial" panose="020B0604020202020204" pitchFamily="34" charset="0"/>
              <a:buChar char="•"/>
            </a:pPr>
            <a:r>
              <a:rPr lang="en-GB" altLang="zh-CN" dirty="0">
                <a:latin typeface="Times New Roman" panose="02020603050405020304" pitchFamily="18" charset="0"/>
              </a:rPr>
              <a:t>Ranging_SL WID (SP-230106): </a:t>
            </a:r>
            <a:r>
              <a:rPr lang="en-GB" altLang="zh-CN" b="1" dirty="0">
                <a:latin typeface="Times New Roman" panose="02020603050405020304" pitchFamily="18" charset="0"/>
              </a:rPr>
              <a:t>Privacy protection </a:t>
            </a:r>
            <a:r>
              <a:rPr lang="en-GB" altLang="zh-CN" dirty="0">
                <a:latin typeface="Times New Roman" panose="02020603050405020304" pitchFamily="18" charset="0"/>
              </a:rPr>
              <a:t>and other security aspects will be </a:t>
            </a:r>
            <a:r>
              <a:rPr lang="en-GB" altLang="zh-CN" b="1" dirty="0">
                <a:latin typeface="Times New Roman" panose="02020603050405020304" pitchFamily="18" charset="0"/>
              </a:rPr>
              <a:t>tasked to SA3</a:t>
            </a:r>
            <a:r>
              <a:rPr lang="en-GB" altLang="zh-CN" dirty="0">
                <a:latin typeface="Times New Roman" panose="02020603050405020304" pitchFamily="18" charset="0"/>
              </a:rPr>
              <a:t>, and the related impacts to architecture enhancement will be </a:t>
            </a:r>
            <a:r>
              <a:rPr lang="en-GB" altLang="zh-CN" b="1" dirty="0">
                <a:latin typeface="Times New Roman" panose="02020603050405020304" pitchFamily="18" charset="0"/>
              </a:rPr>
              <a:t>based on SA3 conclusion</a:t>
            </a:r>
            <a:r>
              <a:rPr lang="en-GB" altLang="zh-CN" dirty="0">
                <a:latin typeface="Times New Roman" panose="02020603050405020304" pitchFamily="18" charset="0"/>
              </a:rPr>
              <a:t>.</a:t>
            </a:r>
          </a:p>
          <a:p>
            <a:pPr marL="285750" indent="-285750">
              <a:buFont typeface="Arial" panose="020B0604020202020204" pitchFamily="34" charset="0"/>
              <a:buChar char="•"/>
            </a:pPr>
            <a:endParaRPr lang="en-GB" altLang="zh-CN" dirty="0"/>
          </a:p>
          <a:p>
            <a:r>
              <a:rPr lang="en-US" altLang="zh-CN" sz="1600" dirty="0"/>
              <a:t>NOTE: </a:t>
            </a:r>
          </a:p>
          <a:p>
            <a:pPr marL="342900" indent="-342900">
              <a:buAutoNum type="arabicPeriod"/>
            </a:pPr>
            <a:r>
              <a:rPr lang="en-GB" altLang="zh-CN" sz="1600" dirty="0">
                <a:effectLst/>
                <a:latin typeface="Times New Roman" panose="02020603050405020304" pitchFamily="18" charset="0"/>
                <a:ea typeface="宋体" panose="02010600030101010101" pitchFamily="2" charset="-122"/>
              </a:rPr>
              <a:t>Procedures for Ranging/SL Positioning service exposure through PC5 does not use a Privacy Profile in the network. (Agreed in SA3#115)</a:t>
            </a:r>
          </a:p>
          <a:p>
            <a:pPr marL="342900" indent="-342900">
              <a:buAutoNum type="arabicPeriod"/>
            </a:pPr>
            <a:r>
              <a:rPr lang="en-US" altLang="zh-CN" sz="1600" dirty="0">
                <a:latin typeface="Times New Roman" panose="02020603050405020304" pitchFamily="18" charset="0"/>
                <a:ea typeface="宋体" panose="02010600030101010101" pitchFamily="2" charset="-122"/>
              </a:rPr>
              <a:t>Defining UE Ranging/SL Positioning privacy profile may also require further SA2/CT WG work.</a:t>
            </a:r>
            <a:endParaRPr lang="en-GB" altLang="zh-CN" sz="1600" dirty="0">
              <a:latin typeface="Times New Roman" panose="02020603050405020304" pitchFamily="18" charset="0"/>
              <a:ea typeface="宋体" panose="02010600030101010101" pitchFamily="2" charset="-122"/>
            </a:endParaRPr>
          </a:p>
          <a:p>
            <a:pPr marL="285750" indent="-285750">
              <a:buFont typeface="Arial" panose="020B0604020202020204" pitchFamily="34" charset="0"/>
              <a:buChar char="•"/>
            </a:pPr>
            <a:endParaRPr lang="en-US" altLang="zh-CN" sz="1600" dirty="0"/>
          </a:p>
        </p:txBody>
      </p:sp>
    </p:spTree>
    <p:extLst>
      <p:ext uri="{BB962C8B-B14F-4D97-AF65-F5344CB8AC3E}">
        <p14:creationId xmlns:p14="http://schemas.microsoft.com/office/powerpoint/2010/main" val="91299623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199" y="365125"/>
            <a:ext cx="11177789" cy="1325563"/>
          </a:xfrm>
        </p:spPr>
        <p:txBody>
          <a:bodyPr>
            <a:normAutofit/>
          </a:bodyPr>
          <a:lstStyle/>
          <a:p>
            <a:r>
              <a:rPr lang="en-GB" altLang="zh-CN" sz="4000" dirty="0"/>
              <a:t>Status</a:t>
            </a:r>
            <a:endParaRPr lang="zh-CN" altLang="en-US" sz="4000" dirty="0"/>
          </a:p>
        </p:txBody>
      </p:sp>
      <p:sp>
        <p:nvSpPr>
          <p:cNvPr id="4" name="矩形 3"/>
          <p:cNvSpPr/>
          <p:nvPr/>
        </p:nvSpPr>
        <p:spPr>
          <a:xfrm>
            <a:off x="411121" y="1808735"/>
            <a:ext cx="11005190" cy="707886"/>
          </a:xfrm>
          <a:prstGeom prst="rect">
            <a:avLst/>
          </a:prstGeom>
        </p:spPr>
        <p:txBody>
          <a:bodyPr wrap="square">
            <a:spAutoFit/>
          </a:bodyPr>
          <a:lstStyle/>
          <a:p>
            <a:pPr marL="285750" indent="-285750">
              <a:buFont typeface="Arial" panose="020B0604020202020204" pitchFamily="34" charset="0"/>
              <a:buChar char="•"/>
            </a:pPr>
            <a:r>
              <a:rPr lang="en-US" altLang="zh-CN" sz="2000" dirty="0"/>
              <a:t>SA3 is tasked to develop content of UE Ranging/SL Positioning privacy profile based on </a:t>
            </a:r>
            <a:r>
              <a:rPr lang="en-GB" altLang="zh-CN" sz="2000" b="1" dirty="0">
                <a:solidFill>
                  <a:srgbClr val="000000"/>
                </a:solidFill>
                <a:latin typeface="Times New Roman" panose="02020603050405020304" pitchFamily="18" charset="0"/>
                <a:ea typeface="宋体" panose="02010600030101010101" pitchFamily="2" charset="-122"/>
              </a:rPr>
              <a:t>LS to SA3 (S2-2309830/S3-234480)</a:t>
            </a:r>
            <a:endParaRPr lang="en-US" altLang="zh-CN" sz="2000" dirty="0"/>
          </a:p>
        </p:txBody>
      </p:sp>
      <p:sp>
        <p:nvSpPr>
          <p:cNvPr id="3" name="矩形: 圆角 2">
            <a:extLst>
              <a:ext uri="{FF2B5EF4-FFF2-40B4-BE49-F238E27FC236}">
                <a16:creationId xmlns:a16="http://schemas.microsoft.com/office/drawing/2014/main" id="{27775D6B-7178-4CA9-ACA2-3DDBDADF487F}"/>
              </a:ext>
            </a:extLst>
          </p:cNvPr>
          <p:cNvSpPr/>
          <p:nvPr/>
        </p:nvSpPr>
        <p:spPr>
          <a:xfrm>
            <a:off x="607776" y="2525200"/>
            <a:ext cx="11022363" cy="10189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zh-CN" sz="1400" i="1" dirty="0">
                <a:solidFill>
                  <a:schemeClr val="tx1"/>
                </a:solidFill>
                <a:effectLst/>
                <a:latin typeface="Arial" panose="020B0604020202020204" pitchFamily="34" charset="0"/>
                <a:ea typeface="Malgun Gothic" panose="020B0503020000020004" pitchFamily="34" charset="-127"/>
              </a:rPr>
              <a:t>Regarding to UE Ranging/SL Positioning privacy profile, SA2 agrees with SA3 that it is used, among others, to indicate whether the Ranging/SL positioning service exposure to 5GC NF, AFs, and SL Positioning Client is allowed. </a:t>
            </a:r>
            <a:r>
              <a:rPr lang="en-GB" altLang="zh-CN" sz="1400" b="1" i="1" dirty="0">
                <a:solidFill>
                  <a:schemeClr val="tx1"/>
                </a:solidFill>
                <a:effectLst/>
                <a:latin typeface="Arial" panose="020B0604020202020204" pitchFamily="34" charset="0"/>
                <a:ea typeface="Malgun Gothic" panose="020B0503020000020004" pitchFamily="34" charset="-127"/>
              </a:rPr>
              <a:t>SA2 believes the content of UE Ranging/SL Positioning privacy profile will be developed by SA3 in TS 33.533, which will be referenced by SA2 in the corresponding Ranging/SL Positioning specifications.</a:t>
            </a:r>
            <a:endParaRPr lang="zh-CN" altLang="en-US" sz="1100" dirty="0">
              <a:solidFill>
                <a:schemeClr val="tx1"/>
              </a:solidFill>
            </a:endParaRPr>
          </a:p>
        </p:txBody>
      </p:sp>
      <p:sp>
        <p:nvSpPr>
          <p:cNvPr id="6" name="矩形 5">
            <a:extLst>
              <a:ext uri="{FF2B5EF4-FFF2-40B4-BE49-F238E27FC236}">
                <a16:creationId xmlns:a16="http://schemas.microsoft.com/office/drawing/2014/main" id="{FF43B189-B7DA-478F-BFE4-515BD3E7E53F}"/>
              </a:ext>
            </a:extLst>
          </p:cNvPr>
          <p:cNvSpPr/>
          <p:nvPr/>
        </p:nvSpPr>
        <p:spPr>
          <a:xfrm>
            <a:off x="452350" y="3661331"/>
            <a:ext cx="11177789" cy="2154436"/>
          </a:xfrm>
          <a:prstGeom prst="rect">
            <a:avLst/>
          </a:prstGeom>
        </p:spPr>
        <p:txBody>
          <a:bodyPr wrap="square">
            <a:spAutoFit/>
          </a:bodyPr>
          <a:lstStyle/>
          <a:p>
            <a:pPr marL="285750" indent="-285750">
              <a:buFont typeface="Arial" panose="020B0604020202020204" pitchFamily="34" charset="0"/>
              <a:buChar char="•"/>
            </a:pPr>
            <a:r>
              <a:rPr lang="en-US" altLang="en-US" sz="2000" dirty="0">
                <a:latin typeface="Calibri" panose="020F0502020204030204" pitchFamily="34" charset="0"/>
                <a:hlinkClick r:id="rId3">
                  <a:extLst>
                    <a:ext uri="{A12FA001-AC4F-418D-AE19-62706E023703}">
                      <ahyp:hlinkClr xmlns:ahyp="http://schemas.microsoft.com/office/drawing/2018/hyperlinkcolor" val="tx"/>
                    </a:ext>
                  </a:extLst>
                </a:hlinkClick>
              </a:rPr>
              <a:t>S2-2400120 </a:t>
            </a:r>
            <a:r>
              <a:rPr lang="sv" altLang="zh-CN" sz="2000" dirty="0">
                <a:latin typeface="Calibri" panose="020F0502020204030204" pitchFamily="34" charset="0"/>
              </a:rPr>
              <a:t>proposes to extend legacy LCS privacy profiles with list of Client UEs that are trusted.</a:t>
            </a:r>
          </a:p>
          <a:p>
            <a:pPr marL="742950" lvl="1" indent="-285750">
              <a:buFont typeface="Arial" panose="020B0604020202020204" pitchFamily="34" charset="0"/>
              <a:buChar char="•"/>
            </a:pPr>
            <a:r>
              <a:rPr lang="en-US" altLang="en-US" dirty="0">
                <a:latin typeface="Calibri" panose="020F0502020204030204" pitchFamily="34" charset="0"/>
              </a:rPr>
              <a:t>agreed on SA2#160AHe, objected on SA2#161 (due to un-</a:t>
            </a:r>
            <a:r>
              <a:rPr lang="en-US" altLang="zh-CN" dirty="0">
                <a:latin typeface="Calibri" panose="020F0502020204030204" pitchFamily="34" charset="0"/>
              </a:rPr>
              <a:t>alignment with SA2 LS out (</a:t>
            </a:r>
            <a:r>
              <a:rPr lang="en-GB" altLang="zh-CN" dirty="0">
                <a:latin typeface="Calibri" panose="020F0502020204030204" pitchFamily="34" charset="0"/>
              </a:rPr>
              <a:t>S2-2309830/S3-234480</a:t>
            </a:r>
            <a:r>
              <a:rPr lang="en-US" altLang="zh-CN" dirty="0">
                <a:latin typeface="Calibri" panose="020F0502020204030204" pitchFamily="34" charset="0"/>
              </a:rPr>
              <a:t>)</a:t>
            </a:r>
            <a:r>
              <a:rPr lang="en-US" altLang="en-US" dirty="0">
                <a:latin typeface="Calibri" panose="020F0502020204030204" pitchFamily="34" charset="0"/>
              </a:rPr>
              <a:t>): </a:t>
            </a:r>
            <a:r>
              <a:rPr lang="en-GB" altLang="zh-CN" dirty="0">
                <a:latin typeface="Calibri" panose="020F0502020204030204" pitchFamily="34" charset="0"/>
              </a:rPr>
              <a:t>The originally agreed CR at SA2#160AH-e (S2-2400120) was marked as revised to S2-2402147 and will not be presented by MCC to TSG SA.</a:t>
            </a:r>
          </a:p>
          <a:p>
            <a:pPr marL="285750" indent="-285750">
              <a:buFont typeface="Arial" panose="020B0604020202020204" pitchFamily="34" charset="0"/>
              <a:buChar char="•"/>
            </a:pPr>
            <a:r>
              <a:rPr lang="en-GB" altLang="zh-CN" sz="2000" dirty="0">
                <a:latin typeface="Calibri" panose="020F0502020204030204" pitchFamily="34" charset="0"/>
              </a:rPr>
              <a:t>On SA2#161/SA3#115, how to handle SL Positioning Client UE privacy check for Ranging/SL Positioning service exposure through 5GC was discussed in both SA2 and SA3, several options were proposed; however, consensus could not be reached in either SA2 or SA3.</a:t>
            </a:r>
          </a:p>
        </p:txBody>
      </p:sp>
    </p:spTree>
    <p:extLst>
      <p:ext uri="{BB962C8B-B14F-4D97-AF65-F5344CB8AC3E}">
        <p14:creationId xmlns:p14="http://schemas.microsoft.com/office/powerpoint/2010/main" val="277886755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199" y="365125"/>
            <a:ext cx="11177789" cy="1325563"/>
          </a:xfrm>
        </p:spPr>
        <p:txBody>
          <a:bodyPr>
            <a:normAutofit/>
          </a:bodyPr>
          <a:lstStyle/>
          <a:p>
            <a:r>
              <a:rPr lang="en-GB" altLang="zh-CN" sz="4000" dirty="0"/>
              <a:t>Proposed way </a:t>
            </a:r>
            <a:r>
              <a:rPr lang="en-GB" altLang="zh-CN" sz="4000" dirty="0" err="1"/>
              <a:t>fwd</a:t>
            </a:r>
            <a:endParaRPr lang="zh-CN" altLang="en-US" sz="4000" dirty="0"/>
          </a:p>
        </p:txBody>
      </p:sp>
      <p:sp>
        <p:nvSpPr>
          <p:cNvPr id="3" name="文本框 2">
            <a:extLst>
              <a:ext uri="{FF2B5EF4-FFF2-40B4-BE49-F238E27FC236}">
                <a16:creationId xmlns:a16="http://schemas.microsoft.com/office/drawing/2014/main" id="{95E3176F-945F-4642-8238-E2E28E7FD7D0}"/>
              </a:ext>
            </a:extLst>
          </p:cNvPr>
          <p:cNvSpPr txBox="1"/>
          <p:nvPr/>
        </p:nvSpPr>
        <p:spPr>
          <a:xfrm>
            <a:off x="678955" y="1943785"/>
            <a:ext cx="10584043" cy="1846659"/>
          </a:xfrm>
          <a:prstGeom prst="rect">
            <a:avLst/>
          </a:prstGeom>
          <a:noFill/>
        </p:spPr>
        <p:txBody>
          <a:bodyPr wrap="square" rtlCol="0">
            <a:spAutoFit/>
          </a:bodyPr>
          <a:lstStyle/>
          <a:p>
            <a:r>
              <a:rPr lang="en-US" altLang="zh-CN" sz="2400" dirty="0"/>
              <a:t>2 steps of decision on SA#103</a:t>
            </a:r>
          </a:p>
          <a:p>
            <a:pPr marL="285750" indent="-285750">
              <a:buFont typeface="Arial" panose="020B0604020202020204" pitchFamily="34" charset="0"/>
              <a:buChar char="•"/>
            </a:pPr>
            <a:r>
              <a:rPr lang="en-US" altLang="zh-CN" dirty="0"/>
              <a:t>Step 1: Whether to keep or remove “</a:t>
            </a:r>
            <a:r>
              <a:rPr lang="en-GB" altLang="zh-CN" dirty="0"/>
              <a:t>Procedure for Ranging/SL Positioning service exposure through 5GC network” </a:t>
            </a:r>
          </a:p>
          <a:p>
            <a:pPr marL="285750" indent="-285750">
              <a:buFont typeface="Arial" panose="020B0604020202020204" pitchFamily="34" charset="0"/>
              <a:buChar char="•"/>
            </a:pPr>
            <a:r>
              <a:rPr lang="en-GB" altLang="zh-CN" dirty="0"/>
              <a:t>Step 2: Whether to define “</a:t>
            </a:r>
            <a:r>
              <a:rPr lang="en-US" altLang="zh-CN" sz="1800" dirty="0">
                <a:solidFill>
                  <a:srgbClr val="000000"/>
                </a:solidFill>
                <a:latin typeface="Arial" panose="020B0604020202020204" pitchFamily="34" charset="0"/>
              </a:rPr>
              <a:t>UE Ranging/SL Positioning privacy profile” or extend legacy LCS privacy profile </a:t>
            </a:r>
            <a:r>
              <a:rPr lang="en-US" altLang="zh-CN" sz="1800" dirty="0">
                <a:solidFill>
                  <a:srgbClr val="FF0000"/>
                </a:solidFill>
                <a:latin typeface="Arial" panose="020B0604020202020204" pitchFamily="34" charset="0"/>
              </a:rPr>
              <a:t>(If Option 1 is concluded for Step 1 decision)</a:t>
            </a:r>
            <a:endParaRPr lang="en-GB" altLang="zh-CN" dirty="0">
              <a:solidFill>
                <a:srgbClr val="FF0000"/>
              </a:solidFill>
            </a:endParaRPr>
          </a:p>
          <a:p>
            <a:endParaRPr lang="zh-CN" altLang="en-US" dirty="0"/>
          </a:p>
        </p:txBody>
      </p:sp>
    </p:spTree>
    <p:extLst>
      <p:ext uri="{BB962C8B-B14F-4D97-AF65-F5344CB8AC3E}">
        <p14:creationId xmlns:p14="http://schemas.microsoft.com/office/powerpoint/2010/main" val="7455354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199" y="365125"/>
            <a:ext cx="11177789" cy="1325563"/>
          </a:xfrm>
        </p:spPr>
        <p:txBody>
          <a:bodyPr>
            <a:normAutofit fontScale="90000"/>
          </a:bodyPr>
          <a:lstStyle/>
          <a:p>
            <a:r>
              <a:rPr lang="en-US" altLang="zh-CN" sz="4000" dirty="0"/>
              <a:t>Whether to keep or remove “</a:t>
            </a:r>
            <a:r>
              <a:rPr lang="en-GB" altLang="zh-CN" sz="4000" dirty="0"/>
              <a:t>Procedure for Ranging/SL Positioning service exposure through 5GC network”</a:t>
            </a:r>
          </a:p>
        </p:txBody>
      </p:sp>
      <p:sp>
        <p:nvSpPr>
          <p:cNvPr id="7" name="矩形: 圆角 6">
            <a:extLst>
              <a:ext uri="{FF2B5EF4-FFF2-40B4-BE49-F238E27FC236}">
                <a16:creationId xmlns:a16="http://schemas.microsoft.com/office/drawing/2014/main" id="{817D45EF-124C-43F7-98DA-9ACA0A401281}"/>
              </a:ext>
            </a:extLst>
          </p:cNvPr>
          <p:cNvSpPr/>
          <p:nvPr/>
        </p:nvSpPr>
        <p:spPr>
          <a:xfrm>
            <a:off x="137440" y="1832412"/>
            <a:ext cx="4007476" cy="444245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zh-CN" b="1" dirty="0">
                <a:solidFill>
                  <a:srgbClr val="000000"/>
                </a:solidFill>
                <a:latin typeface="Times New Roman" panose="02020603050405020304" pitchFamily="18" charset="0"/>
                <a:ea typeface="宋体" panose="02010600030101010101" pitchFamily="2" charset="-122"/>
              </a:rPr>
              <a:t>Option 1</a:t>
            </a:r>
          </a:p>
          <a:p>
            <a:pPr algn="ctr"/>
            <a:endParaRPr lang="en-GB" altLang="zh-CN" sz="1400" b="1" dirty="0">
              <a:solidFill>
                <a:srgbClr val="000000"/>
              </a:solidFill>
              <a:latin typeface="Times New Roman" panose="02020603050405020304" pitchFamily="18" charset="0"/>
              <a:ea typeface="宋体" panose="02010600030101010101" pitchFamily="2" charset="-122"/>
            </a:endParaRPr>
          </a:p>
          <a:p>
            <a:r>
              <a:rPr lang="en-GB" altLang="zh-CN" sz="1400" b="1" dirty="0">
                <a:solidFill>
                  <a:srgbClr val="000000"/>
                </a:solidFill>
                <a:latin typeface="Times New Roman" panose="02020603050405020304" pitchFamily="18" charset="0"/>
                <a:ea typeface="宋体" panose="02010600030101010101" pitchFamily="2" charset="-122"/>
              </a:rPr>
              <a:t>Proposal: </a:t>
            </a:r>
            <a:r>
              <a:rPr lang="en-GB" altLang="zh-CN" sz="1400" dirty="0">
                <a:solidFill>
                  <a:srgbClr val="000000"/>
                </a:solidFill>
                <a:latin typeface="Times New Roman" panose="02020603050405020304" pitchFamily="18" charset="0"/>
                <a:ea typeface="宋体" panose="02010600030101010101" pitchFamily="2" charset="-122"/>
              </a:rPr>
              <a:t>Remove Procedure for Ranging/SL Positioning service exposure to Client UE through 5GC network to avoid the contentious issue for Client UE privacy checking</a:t>
            </a:r>
          </a:p>
          <a:p>
            <a:endParaRPr lang="en-GB" altLang="zh-CN" sz="1400" b="1" dirty="0">
              <a:solidFill>
                <a:srgbClr val="000000"/>
              </a:solidFill>
              <a:latin typeface="Times New Roman" panose="02020603050405020304" pitchFamily="18" charset="0"/>
              <a:ea typeface="宋体" panose="02010600030101010101" pitchFamily="2" charset="-122"/>
            </a:endParaRPr>
          </a:p>
          <a:p>
            <a:r>
              <a:rPr lang="en-GB" altLang="zh-CN" sz="1400" b="1" dirty="0">
                <a:solidFill>
                  <a:srgbClr val="000000"/>
                </a:solidFill>
                <a:latin typeface="Times New Roman" panose="02020603050405020304" pitchFamily="18" charset="0"/>
                <a:ea typeface="宋体" panose="02010600030101010101" pitchFamily="2" charset="-122"/>
              </a:rPr>
              <a:t>SA#103 </a:t>
            </a:r>
            <a:r>
              <a:rPr lang="en-GB" altLang="zh-CN" sz="1400" b="1" dirty="0" err="1">
                <a:solidFill>
                  <a:srgbClr val="000000"/>
                </a:solidFill>
                <a:latin typeface="Times New Roman" panose="02020603050405020304" pitchFamily="18" charset="0"/>
                <a:ea typeface="宋体" panose="02010600030101010101" pitchFamily="2" charset="-122"/>
              </a:rPr>
              <a:t>Tdocs</a:t>
            </a:r>
            <a:r>
              <a:rPr lang="en-GB" altLang="zh-CN" sz="1400" b="1" dirty="0">
                <a:solidFill>
                  <a:srgbClr val="000000"/>
                </a:solidFill>
                <a:latin typeface="Times New Roman" panose="02020603050405020304" pitchFamily="18" charset="0"/>
                <a:ea typeface="宋体" panose="02010600030101010101" pitchFamily="2" charset="-122"/>
              </a:rPr>
              <a:t> </a:t>
            </a:r>
            <a:r>
              <a:rPr lang="en-US" altLang="zh-CN" sz="1400" b="1" dirty="0">
                <a:solidFill>
                  <a:srgbClr val="000000"/>
                </a:solidFill>
                <a:latin typeface="Times New Roman" panose="02020603050405020304" pitchFamily="18" charset="0"/>
                <a:ea typeface="宋体" panose="02010600030101010101" pitchFamily="2" charset="-122"/>
              </a:rPr>
              <a:t>related to Ranging/SL Positioning service exposure to Client UE through 5GC</a:t>
            </a:r>
            <a:endParaRPr lang="en-GB" altLang="zh-CN" sz="1400" b="1" dirty="0">
              <a:solidFill>
                <a:srgbClr val="000000"/>
              </a:solidFill>
              <a:latin typeface="Times New Roman" panose="02020603050405020304" pitchFamily="18" charset="0"/>
              <a:ea typeface="宋体" panose="02010600030101010101" pitchFamily="2" charset="-122"/>
            </a:endParaRPr>
          </a:p>
          <a:p>
            <a:pPr marL="285750" indent="-285750">
              <a:buFont typeface="Arial" panose="020B0604020202020204" pitchFamily="34" charset="0"/>
              <a:buChar char="•"/>
            </a:pPr>
            <a:r>
              <a:rPr lang="en-GB" altLang="zh-CN" sz="1100" b="1" dirty="0">
                <a:solidFill>
                  <a:srgbClr val="000000"/>
                </a:solidFill>
                <a:latin typeface="Times New Roman" panose="02020603050405020304" pitchFamily="18" charset="0"/>
                <a:ea typeface="宋体" panose="02010600030101010101" pitchFamily="2" charset="-122"/>
              </a:rPr>
              <a:t>SP-240405: </a:t>
            </a:r>
            <a:r>
              <a:rPr lang="en-US" altLang="zh-CN" sz="1100" b="0" i="0" dirty="0">
                <a:solidFill>
                  <a:srgbClr val="000000"/>
                </a:solidFill>
                <a:effectLst/>
                <a:latin typeface="Arial" panose="020B0604020202020204" pitchFamily="34" charset="0"/>
              </a:rPr>
              <a:t>Discussion on removing Ranging/SL Positioning service exposure to Client UE through 5GC</a:t>
            </a:r>
          </a:p>
          <a:p>
            <a:pPr marL="285750" indent="-285750">
              <a:buFont typeface="Arial" panose="020B0604020202020204" pitchFamily="34" charset="0"/>
              <a:buChar char="•"/>
            </a:pPr>
            <a:r>
              <a:rPr lang="en-US" altLang="zh-CN" sz="1100" b="1" dirty="0">
                <a:solidFill>
                  <a:srgbClr val="000000"/>
                </a:solidFill>
                <a:latin typeface="Times New Roman" panose="02020603050405020304" pitchFamily="18" charset="0"/>
                <a:ea typeface="宋体" panose="02010600030101010101" pitchFamily="2" charset="-122"/>
              </a:rPr>
              <a:t>SP-240406: </a:t>
            </a:r>
            <a:r>
              <a:rPr lang="en-US" altLang="zh-CN" sz="1100" dirty="0">
                <a:solidFill>
                  <a:srgbClr val="000000"/>
                </a:solidFill>
                <a:latin typeface="Arial" panose="020B0604020202020204" pitchFamily="34" charset="0"/>
              </a:rPr>
              <a:t>[DRAFT] LS on removing Ranging/SL Positioning service exposure to Client UE through 5GC</a:t>
            </a:r>
          </a:p>
          <a:p>
            <a:pPr marL="285750" indent="-285750">
              <a:buFont typeface="Arial" panose="020B0604020202020204" pitchFamily="34" charset="0"/>
              <a:buChar char="•"/>
            </a:pPr>
            <a:r>
              <a:rPr lang="en-US" altLang="zh-CN" sz="1100" b="1" dirty="0">
                <a:solidFill>
                  <a:srgbClr val="000000"/>
                </a:solidFill>
                <a:latin typeface="Times New Roman" panose="02020603050405020304" pitchFamily="18" charset="0"/>
                <a:ea typeface="宋体" panose="02010600030101010101" pitchFamily="2" charset="-122"/>
              </a:rPr>
              <a:t>SP-240403: </a:t>
            </a:r>
            <a:r>
              <a:rPr lang="en-US" altLang="zh-CN" sz="1100" b="0" i="0" dirty="0">
                <a:solidFill>
                  <a:srgbClr val="000000"/>
                </a:solidFill>
                <a:effectLst/>
                <a:latin typeface="Arial" panose="020B0604020202020204" pitchFamily="34" charset="0"/>
              </a:rPr>
              <a:t>23.586 CR0129 (Rel-18, 'F'): Remove Ranging/SL Positioning service exposure to Client UE through 5GC</a:t>
            </a:r>
            <a:endParaRPr lang="en-US" altLang="zh-CN" sz="1100" b="1" dirty="0">
              <a:solidFill>
                <a:srgbClr val="000000"/>
              </a:solidFill>
              <a:latin typeface="Times New Roman" panose="02020603050405020304" pitchFamily="18" charset="0"/>
              <a:ea typeface="宋体" panose="02010600030101010101" pitchFamily="2" charset="-122"/>
            </a:endParaRPr>
          </a:p>
          <a:p>
            <a:pPr marL="285750" indent="-285750">
              <a:buFont typeface="Arial" panose="020B0604020202020204" pitchFamily="34" charset="0"/>
              <a:buChar char="•"/>
            </a:pPr>
            <a:r>
              <a:rPr lang="en-US" altLang="zh-CN" sz="1100" b="1" dirty="0">
                <a:solidFill>
                  <a:srgbClr val="000000"/>
                </a:solidFill>
                <a:latin typeface="Times New Roman" panose="02020603050405020304" pitchFamily="18" charset="0"/>
                <a:ea typeface="宋体" panose="02010600030101010101" pitchFamily="2" charset="-122"/>
              </a:rPr>
              <a:t>SP-240404: </a:t>
            </a:r>
            <a:r>
              <a:rPr lang="en-US" altLang="zh-CN" sz="1100" dirty="0">
                <a:solidFill>
                  <a:srgbClr val="000000"/>
                </a:solidFill>
                <a:latin typeface="Arial" panose="020B0604020202020204" pitchFamily="34" charset="0"/>
              </a:rPr>
              <a:t>33.533 CR0067 (Rel-18, 'F'): Remove authorization procedure for Ranging/SL Positioning service exposure through 5GC</a:t>
            </a:r>
          </a:p>
          <a:p>
            <a:endParaRPr lang="en-GB" altLang="zh-CN" sz="1100" b="1" dirty="0">
              <a:solidFill>
                <a:srgbClr val="000000"/>
              </a:solidFill>
              <a:latin typeface="Times New Roman" panose="02020603050405020304" pitchFamily="18" charset="0"/>
              <a:ea typeface="宋体" panose="02010600030101010101" pitchFamily="2" charset="-122"/>
            </a:endParaRPr>
          </a:p>
        </p:txBody>
      </p:sp>
      <p:sp>
        <p:nvSpPr>
          <p:cNvPr id="4" name="矩形: 圆角 4">
            <a:extLst>
              <a:ext uri="{FF2B5EF4-FFF2-40B4-BE49-F238E27FC236}">
                <a16:creationId xmlns:a16="http://schemas.microsoft.com/office/drawing/2014/main" id="{165166A3-3574-489A-9140-1964B72C3AC3}"/>
              </a:ext>
            </a:extLst>
          </p:cNvPr>
          <p:cNvSpPr/>
          <p:nvPr/>
        </p:nvSpPr>
        <p:spPr>
          <a:xfrm>
            <a:off x="4243446" y="1821460"/>
            <a:ext cx="3750709" cy="444245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zh-CN" b="1" dirty="0">
                <a:solidFill>
                  <a:srgbClr val="000000"/>
                </a:solidFill>
                <a:latin typeface="Times New Roman" panose="02020603050405020304" pitchFamily="18" charset="0"/>
                <a:ea typeface="宋体" panose="02010600030101010101" pitchFamily="2" charset="-122"/>
              </a:rPr>
              <a:t>Option 2</a:t>
            </a:r>
          </a:p>
          <a:p>
            <a:pPr algn="ctr"/>
            <a:endParaRPr lang="en-GB" altLang="zh-CN" sz="1400" b="1" dirty="0">
              <a:solidFill>
                <a:srgbClr val="000000"/>
              </a:solidFill>
              <a:latin typeface="Times New Roman" panose="02020603050405020304" pitchFamily="18" charset="0"/>
              <a:ea typeface="宋体" panose="02010600030101010101" pitchFamily="2" charset="-122"/>
            </a:endParaRPr>
          </a:p>
          <a:p>
            <a:r>
              <a:rPr lang="en-GB" altLang="zh-CN" sz="1400" b="1" dirty="0">
                <a:solidFill>
                  <a:srgbClr val="000000"/>
                </a:solidFill>
                <a:latin typeface="Times New Roman" panose="02020603050405020304" pitchFamily="18" charset="0"/>
                <a:ea typeface="宋体" panose="02010600030101010101" pitchFamily="2" charset="-122"/>
              </a:rPr>
              <a:t>Proposal: </a:t>
            </a:r>
            <a:r>
              <a:rPr lang="sv" altLang="zh-CN" sz="1400" dirty="0">
                <a:solidFill>
                  <a:srgbClr val="000000"/>
                </a:solidFill>
                <a:latin typeface="Times New Roman" panose="02020603050405020304" pitchFamily="18" charset="0"/>
                <a:ea typeface="宋体" panose="02010600030101010101" pitchFamily="2" charset="-122"/>
              </a:rPr>
              <a:t>The legacy LCS privacy profile also applies to ranging/sidelink positioning results.</a:t>
            </a:r>
            <a:endParaRPr lang="sv" altLang="zh-CN" sz="1400" dirty="0">
              <a:solidFill>
                <a:srgbClr val="000000"/>
              </a:solidFill>
              <a:highlight>
                <a:srgbClr val="FFFF00"/>
              </a:highlight>
              <a:latin typeface="Times New Roman" panose="02020603050405020304" pitchFamily="18" charset="0"/>
              <a:ea typeface="宋体" panose="02010600030101010101" pitchFamily="2" charset="-122"/>
            </a:endParaRPr>
          </a:p>
          <a:p>
            <a:endParaRPr lang="sv" altLang="zh-CN" sz="1400" dirty="0">
              <a:solidFill>
                <a:srgbClr val="000000"/>
              </a:solidFill>
              <a:latin typeface="Times New Roman" panose="02020603050405020304" pitchFamily="18" charset="0"/>
              <a:ea typeface="宋体" panose="02010600030101010101" pitchFamily="2" charset="-122"/>
            </a:endParaRPr>
          </a:p>
          <a:p>
            <a:r>
              <a:rPr lang="sv" altLang="zh-CN" sz="1400" b="1" dirty="0">
                <a:solidFill>
                  <a:srgbClr val="000000"/>
                </a:solidFill>
                <a:latin typeface="Times New Roman" panose="02020603050405020304" pitchFamily="18" charset="0"/>
                <a:ea typeface="宋体" panose="02010600030101010101" pitchFamily="2" charset="-122"/>
              </a:rPr>
              <a:t>SA#103 T</a:t>
            </a:r>
            <a:r>
              <a:rPr lang="en-US" altLang="zh-CN" sz="1400" b="1" dirty="0">
                <a:solidFill>
                  <a:srgbClr val="000000"/>
                </a:solidFill>
                <a:latin typeface="Times New Roman" panose="02020603050405020304" pitchFamily="18" charset="0"/>
                <a:ea typeface="宋体" panose="02010600030101010101" pitchFamily="2" charset="-122"/>
              </a:rPr>
              <a:t>d</a:t>
            </a:r>
            <a:r>
              <a:rPr lang="sv" altLang="zh-CN" sz="1400" b="1" dirty="0">
                <a:solidFill>
                  <a:srgbClr val="000000"/>
                </a:solidFill>
                <a:latin typeface="Times New Roman" panose="02020603050405020304" pitchFamily="18" charset="0"/>
                <a:ea typeface="宋体" panose="02010600030101010101" pitchFamily="2" charset="-122"/>
              </a:rPr>
              <a:t>ocs </a:t>
            </a:r>
            <a:r>
              <a:rPr lang="en-US" altLang="zh-CN" sz="1400" b="1" dirty="0">
                <a:solidFill>
                  <a:srgbClr val="000000"/>
                </a:solidFill>
                <a:latin typeface="Times New Roman" panose="02020603050405020304" pitchFamily="18" charset="0"/>
                <a:ea typeface="宋体" panose="02010600030101010101" pitchFamily="2" charset="-122"/>
              </a:rPr>
              <a:t>related to Ranging/SL Positioning service exposure to Client UE through 5GC</a:t>
            </a:r>
            <a:endParaRPr lang="sv" altLang="zh-CN" sz="1400" b="1" dirty="0">
              <a:solidFill>
                <a:srgbClr val="000000"/>
              </a:solidFill>
              <a:latin typeface="Times New Roman" panose="02020603050405020304" pitchFamily="18" charset="0"/>
              <a:ea typeface="宋体" panose="02010600030101010101" pitchFamily="2" charset="-122"/>
            </a:endParaRPr>
          </a:p>
          <a:p>
            <a:pPr marL="285750" indent="-285750">
              <a:buFont typeface="Arial" panose="020B0604020202020204" pitchFamily="34" charset="0"/>
              <a:buChar char="•"/>
            </a:pPr>
            <a:r>
              <a:rPr lang="en-US" altLang="zh-CN" sz="1200" b="1" dirty="0">
                <a:solidFill>
                  <a:srgbClr val="000000"/>
                </a:solidFill>
                <a:latin typeface="Times New Roman" panose="02020603050405020304" pitchFamily="18" charset="0"/>
                <a:ea typeface="宋体" panose="02010600030101010101" pitchFamily="2" charset="-122"/>
              </a:rPr>
              <a:t>SP-240332: </a:t>
            </a:r>
            <a:r>
              <a:rPr lang="en-US" altLang="zh-CN" sz="1200" b="0" i="0" dirty="0">
                <a:solidFill>
                  <a:srgbClr val="000000"/>
                </a:solidFill>
                <a:effectLst/>
                <a:latin typeface="Arial" panose="020B0604020202020204" pitchFamily="34" charset="0"/>
              </a:rPr>
              <a:t>23.273 CR0466R6 (Rel-18, 'F'): LCS UE Privacy profile updated with a list of allowed UE(s) </a:t>
            </a:r>
          </a:p>
          <a:p>
            <a:endParaRPr lang="en-US" altLang="zh-CN" sz="1200" dirty="0">
              <a:solidFill>
                <a:srgbClr val="000000"/>
              </a:solidFill>
              <a:latin typeface="Arial" panose="020B0604020202020204" pitchFamily="34" charset="0"/>
            </a:endParaRPr>
          </a:p>
          <a:p>
            <a:r>
              <a:rPr lang="en-GB" altLang="zh-CN" sz="1400" b="1" dirty="0">
                <a:solidFill>
                  <a:srgbClr val="000000"/>
                </a:solidFill>
                <a:latin typeface="Times New Roman" panose="02020603050405020304" pitchFamily="18" charset="0"/>
                <a:ea typeface="宋体" panose="02010600030101010101" pitchFamily="2" charset="-122"/>
              </a:rPr>
              <a:t>SA#103 </a:t>
            </a:r>
            <a:r>
              <a:rPr lang="en-GB" altLang="zh-CN" sz="1400" b="1" dirty="0" err="1">
                <a:solidFill>
                  <a:srgbClr val="000000"/>
                </a:solidFill>
                <a:latin typeface="Times New Roman" panose="02020603050405020304" pitchFamily="18" charset="0"/>
                <a:ea typeface="宋体" panose="02010600030101010101" pitchFamily="2" charset="-122"/>
              </a:rPr>
              <a:t>Tdocs</a:t>
            </a:r>
            <a:r>
              <a:rPr lang="en-GB" altLang="zh-CN" sz="1400" b="1" dirty="0">
                <a:solidFill>
                  <a:srgbClr val="000000"/>
                </a:solidFill>
                <a:latin typeface="Times New Roman" panose="02020603050405020304" pitchFamily="18" charset="0"/>
                <a:ea typeface="宋体" panose="02010600030101010101" pitchFamily="2" charset="-122"/>
              </a:rPr>
              <a:t> </a:t>
            </a:r>
            <a:r>
              <a:rPr lang="en-US" altLang="zh-CN" sz="1400" b="1" dirty="0">
                <a:solidFill>
                  <a:srgbClr val="000000"/>
                </a:solidFill>
                <a:latin typeface="Times New Roman" panose="02020603050405020304" pitchFamily="18" charset="0"/>
                <a:ea typeface="宋体" panose="02010600030101010101" pitchFamily="2" charset="-122"/>
              </a:rPr>
              <a:t>related to UE Ranging/SL Positioning privacy profile</a:t>
            </a:r>
          </a:p>
          <a:p>
            <a:endParaRPr lang="en-US" altLang="zh-CN" sz="1200" b="0" i="0" dirty="0">
              <a:solidFill>
                <a:srgbClr val="000000"/>
              </a:solidFill>
              <a:effectLst/>
              <a:latin typeface="Arial" panose="020B0604020202020204" pitchFamily="34" charset="0"/>
            </a:endParaRPr>
          </a:p>
          <a:p>
            <a:pPr marL="285750" indent="-285750">
              <a:buFont typeface="Arial" panose="020B0604020202020204" pitchFamily="34" charset="0"/>
              <a:buChar char="•"/>
            </a:pPr>
            <a:r>
              <a:rPr lang="en-US" altLang="zh-CN" sz="1200" b="1" dirty="0">
                <a:solidFill>
                  <a:srgbClr val="000000"/>
                </a:solidFill>
                <a:latin typeface="Times New Roman" panose="02020603050405020304" pitchFamily="18" charset="0"/>
                <a:ea typeface="宋体" panose="02010600030101010101" pitchFamily="2" charset="-122"/>
              </a:rPr>
              <a:t>SP-240425 (to be noted): </a:t>
            </a:r>
            <a:r>
              <a:rPr lang="en-US" altLang="zh-CN" sz="1200" dirty="0">
                <a:solidFill>
                  <a:srgbClr val="000000"/>
                </a:solidFill>
                <a:latin typeface="Arial" panose="020B0604020202020204" pitchFamily="34" charset="0"/>
              </a:rPr>
              <a:t>33.533 CR0055R2 (Rel-18, 'F'): Clarification on the UE Ranging/SL Positioning privacy profile</a:t>
            </a:r>
            <a:endParaRPr lang="en-US" altLang="zh-CN" sz="1200" i="1" dirty="0">
              <a:solidFill>
                <a:srgbClr val="000000"/>
              </a:solidFill>
              <a:latin typeface="Arial" panose="020B0604020202020204" pitchFamily="34" charset="0"/>
            </a:endParaRPr>
          </a:p>
        </p:txBody>
      </p:sp>
      <p:sp>
        <p:nvSpPr>
          <p:cNvPr id="5" name="矩形: 圆角 4">
            <a:extLst>
              <a:ext uri="{FF2B5EF4-FFF2-40B4-BE49-F238E27FC236}">
                <a16:creationId xmlns:a16="http://schemas.microsoft.com/office/drawing/2014/main" id="{29A393D8-D77D-44CE-A513-058C23FF43CB}"/>
              </a:ext>
            </a:extLst>
          </p:cNvPr>
          <p:cNvSpPr/>
          <p:nvPr/>
        </p:nvSpPr>
        <p:spPr>
          <a:xfrm>
            <a:off x="8092685" y="1808645"/>
            <a:ext cx="3860220" cy="444245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zh-CN" b="1" dirty="0">
                <a:solidFill>
                  <a:srgbClr val="000000"/>
                </a:solidFill>
                <a:latin typeface="Times New Roman" panose="02020603050405020304" pitchFamily="18" charset="0"/>
                <a:ea typeface="宋体" panose="02010600030101010101" pitchFamily="2" charset="-122"/>
              </a:rPr>
              <a:t>Option 3</a:t>
            </a:r>
          </a:p>
          <a:p>
            <a:pPr algn="ctr"/>
            <a:endParaRPr lang="en-GB" altLang="zh-CN" sz="1400" b="1" dirty="0">
              <a:solidFill>
                <a:srgbClr val="000000"/>
              </a:solidFill>
              <a:latin typeface="Times New Roman" panose="02020603050405020304" pitchFamily="18" charset="0"/>
              <a:ea typeface="宋体" panose="02010600030101010101" pitchFamily="2" charset="-122"/>
            </a:endParaRPr>
          </a:p>
          <a:p>
            <a:r>
              <a:rPr lang="en-GB" altLang="zh-CN" sz="1400" b="1" dirty="0">
                <a:solidFill>
                  <a:srgbClr val="000000"/>
                </a:solidFill>
                <a:latin typeface="Times New Roman" panose="02020603050405020304" pitchFamily="18" charset="0"/>
                <a:ea typeface="宋体" panose="02010600030101010101" pitchFamily="2" charset="-122"/>
              </a:rPr>
              <a:t>Proposal: </a:t>
            </a:r>
            <a:r>
              <a:rPr lang="en-GB" altLang="zh-CN" sz="1400" dirty="0">
                <a:solidFill>
                  <a:srgbClr val="000000"/>
                </a:solidFill>
                <a:latin typeface="Times New Roman" panose="02020603050405020304" pitchFamily="18" charset="0"/>
                <a:ea typeface="宋体" panose="02010600030101010101" pitchFamily="2" charset="-122"/>
              </a:rPr>
              <a:t>Add a new UE Ranging/SL Position Privacy Profile in SA3 specification with Client UE list. (remove the updates in TS 23.273 UE LCS Privacy Profile but approve the provisioning changes of the new indicator and Client UE list)</a:t>
            </a:r>
          </a:p>
          <a:p>
            <a:endParaRPr lang="sv" altLang="zh-CN" sz="1400" dirty="0">
              <a:solidFill>
                <a:srgbClr val="000000"/>
              </a:solidFill>
              <a:latin typeface="Times New Roman" panose="02020603050405020304" pitchFamily="18" charset="0"/>
              <a:ea typeface="宋体" panose="02010600030101010101" pitchFamily="2" charset="-122"/>
            </a:endParaRPr>
          </a:p>
          <a:p>
            <a:r>
              <a:rPr lang="sv" altLang="zh-CN" sz="1400" b="1" dirty="0">
                <a:solidFill>
                  <a:srgbClr val="000000"/>
                </a:solidFill>
                <a:latin typeface="Times New Roman" panose="02020603050405020304" pitchFamily="18" charset="0"/>
                <a:ea typeface="宋体" panose="02010600030101010101" pitchFamily="2" charset="-122"/>
              </a:rPr>
              <a:t>SA#103 T</a:t>
            </a:r>
            <a:r>
              <a:rPr lang="en-US" altLang="zh-CN" sz="1400" b="1" dirty="0">
                <a:solidFill>
                  <a:srgbClr val="000000"/>
                </a:solidFill>
                <a:latin typeface="Times New Roman" panose="02020603050405020304" pitchFamily="18" charset="0"/>
                <a:ea typeface="宋体" panose="02010600030101010101" pitchFamily="2" charset="-122"/>
              </a:rPr>
              <a:t>d</a:t>
            </a:r>
            <a:r>
              <a:rPr lang="sv" altLang="zh-CN" sz="1400" b="1" dirty="0">
                <a:solidFill>
                  <a:srgbClr val="000000"/>
                </a:solidFill>
                <a:latin typeface="Times New Roman" panose="02020603050405020304" pitchFamily="18" charset="0"/>
                <a:ea typeface="宋体" panose="02010600030101010101" pitchFamily="2" charset="-122"/>
              </a:rPr>
              <a:t>ocs </a:t>
            </a:r>
            <a:r>
              <a:rPr lang="en-US" altLang="zh-CN" sz="1400" b="1" dirty="0">
                <a:solidFill>
                  <a:srgbClr val="000000"/>
                </a:solidFill>
                <a:latin typeface="Times New Roman" panose="02020603050405020304" pitchFamily="18" charset="0"/>
                <a:ea typeface="宋体" panose="02010600030101010101" pitchFamily="2" charset="-122"/>
              </a:rPr>
              <a:t>related to Ranging/SL Positioning service exposure to Client UE through 5GC</a:t>
            </a:r>
            <a:endParaRPr lang="sv" altLang="zh-CN" sz="1400" b="1" dirty="0">
              <a:solidFill>
                <a:srgbClr val="000000"/>
              </a:solidFill>
              <a:latin typeface="Times New Roman" panose="02020603050405020304" pitchFamily="18" charset="0"/>
              <a:ea typeface="宋体" panose="02010600030101010101" pitchFamily="2" charset="-122"/>
            </a:endParaRPr>
          </a:p>
          <a:p>
            <a:pPr marL="285750" indent="-285750">
              <a:buFont typeface="Arial" panose="020B0604020202020204" pitchFamily="34" charset="0"/>
              <a:buChar char="•"/>
            </a:pPr>
            <a:r>
              <a:rPr lang="en-US" altLang="zh-CN" sz="1200" b="1" dirty="0">
                <a:solidFill>
                  <a:srgbClr val="000000"/>
                </a:solidFill>
                <a:latin typeface="Times New Roman" panose="02020603050405020304" pitchFamily="18" charset="0"/>
                <a:ea typeface="宋体" panose="02010600030101010101" pitchFamily="2" charset="-122"/>
              </a:rPr>
              <a:t>Revision of SP-240332: </a:t>
            </a:r>
            <a:r>
              <a:rPr lang="en-US" altLang="zh-CN" sz="1200" b="0" i="0" dirty="0">
                <a:solidFill>
                  <a:srgbClr val="000000"/>
                </a:solidFill>
                <a:effectLst/>
                <a:latin typeface="Arial" panose="020B0604020202020204" pitchFamily="34" charset="0"/>
              </a:rPr>
              <a:t>23.273 CR0466R6 (Rel-18, 'F'): LCS UE Privacy profile updated with a list of allowed UE(s) </a:t>
            </a:r>
          </a:p>
          <a:p>
            <a:endParaRPr lang="en-US" altLang="zh-CN" sz="1200" dirty="0">
              <a:solidFill>
                <a:srgbClr val="000000"/>
              </a:solidFill>
              <a:latin typeface="Arial" panose="020B0604020202020204" pitchFamily="34" charset="0"/>
            </a:endParaRPr>
          </a:p>
          <a:p>
            <a:r>
              <a:rPr lang="en-GB" altLang="zh-CN" sz="1400" b="1" dirty="0">
                <a:solidFill>
                  <a:srgbClr val="000000"/>
                </a:solidFill>
                <a:latin typeface="Times New Roman" panose="02020603050405020304" pitchFamily="18" charset="0"/>
                <a:ea typeface="宋体" panose="02010600030101010101" pitchFamily="2" charset="-122"/>
              </a:rPr>
              <a:t>SA#103 </a:t>
            </a:r>
            <a:r>
              <a:rPr lang="en-GB" altLang="zh-CN" sz="1400" b="1" dirty="0" err="1">
                <a:solidFill>
                  <a:srgbClr val="000000"/>
                </a:solidFill>
                <a:latin typeface="Times New Roman" panose="02020603050405020304" pitchFamily="18" charset="0"/>
                <a:ea typeface="宋体" panose="02010600030101010101" pitchFamily="2" charset="-122"/>
              </a:rPr>
              <a:t>Tdocs</a:t>
            </a:r>
            <a:r>
              <a:rPr lang="en-GB" altLang="zh-CN" sz="1400" b="1" dirty="0">
                <a:solidFill>
                  <a:srgbClr val="000000"/>
                </a:solidFill>
                <a:latin typeface="Times New Roman" panose="02020603050405020304" pitchFamily="18" charset="0"/>
                <a:ea typeface="宋体" panose="02010600030101010101" pitchFamily="2" charset="-122"/>
              </a:rPr>
              <a:t> </a:t>
            </a:r>
            <a:r>
              <a:rPr lang="en-US" altLang="zh-CN" sz="1400" b="1" dirty="0">
                <a:solidFill>
                  <a:srgbClr val="000000"/>
                </a:solidFill>
                <a:latin typeface="Times New Roman" panose="02020603050405020304" pitchFamily="18" charset="0"/>
                <a:ea typeface="宋体" panose="02010600030101010101" pitchFamily="2" charset="-122"/>
              </a:rPr>
              <a:t>related to UE Ranging/SL Positioning privacy profile</a:t>
            </a:r>
          </a:p>
          <a:p>
            <a:endParaRPr lang="en-US" altLang="zh-CN" sz="1200" b="0" i="0" dirty="0">
              <a:solidFill>
                <a:srgbClr val="000000"/>
              </a:solidFill>
              <a:effectLst/>
              <a:latin typeface="Arial" panose="020B0604020202020204" pitchFamily="34" charset="0"/>
            </a:endParaRPr>
          </a:p>
          <a:p>
            <a:pPr marL="285750" indent="-285750">
              <a:buFont typeface="Arial" panose="020B0604020202020204" pitchFamily="34" charset="0"/>
              <a:buChar char="•"/>
            </a:pPr>
            <a:r>
              <a:rPr lang="en-US" altLang="zh-CN" sz="1200" b="1" dirty="0">
                <a:solidFill>
                  <a:srgbClr val="000000"/>
                </a:solidFill>
                <a:latin typeface="Times New Roman" panose="02020603050405020304" pitchFamily="18" charset="0"/>
                <a:ea typeface="宋体" panose="02010600030101010101" pitchFamily="2" charset="-122"/>
              </a:rPr>
              <a:t>Revision of SP-240425: </a:t>
            </a:r>
            <a:r>
              <a:rPr lang="en-US" altLang="zh-CN" sz="1200" dirty="0">
                <a:solidFill>
                  <a:srgbClr val="000000"/>
                </a:solidFill>
                <a:latin typeface="Arial" panose="020B0604020202020204" pitchFamily="34" charset="0"/>
              </a:rPr>
              <a:t>33.533 CR0055R2 (Rel-18, 'F'): Clarification on the UE Ranging/SL Positioning privacy profile</a:t>
            </a:r>
            <a:endParaRPr lang="en-US" altLang="zh-CN" sz="1200" i="1" dirty="0">
              <a:solidFill>
                <a:srgbClr val="000000"/>
              </a:solidFill>
              <a:latin typeface="Arial" panose="020B0604020202020204" pitchFamily="34" charset="0"/>
            </a:endParaRPr>
          </a:p>
        </p:txBody>
      </p:sp>
    </p:spTree>
    <p:extLst>
      <p:ext uri="{BB962C8B-B14F-4D97-AF65-F5344CB8AC3E}">
        <p14:creationId xmlns:p14="http://schemas.microsoft.com/office/powerpoint/2010/main" val="143119192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199" y="365125"/>
            <a:ext cx="11177789" cy="1325563"/>
          </a:xfrm>
        </p:spPr>
        <p:txBody>
          <a:bodyPr>
            <a:normAutofit/>
          </a:bodyPr>
          <a:lstStyle/>
          <a:p>
            <a:r>
              <a:rPr lang="en-GB" altLang="zh-CN" sz="3600" dirty="0"/>
              <a:t>Whether to define “</a:t>
            </a:r>
            <a:r>
              <a:rPr lang="en-US" altLang="zh-CN" sz="3600" dirty="0"/>
              <a:t>UE Ranging/SL Positioning privacy profile” or extend legacy LCS privacy profile</a:t>
            </a:r>
            <a:endParaRPr lang="en-GB" altLang="zh-CN" sz="3600" dirty="0"/>
          </a:p>
        </p:txBody>
      </p:sp>
      <p:sp>
        <p:nvSpPr>
          <p:cNvPr id="7" name="矩形: 圆角 6">
            <a:extLst>
              <a:ext uri="{FF2B5EF4-FFF2-40B4-BE49-F238E27FC236}">
                <a16:creationId xmlns:a16="http://schemas.microsoft.com/office/drawing/2014/main" id="{817D45EF-124C-43F7-98DA-9ACA0A401281}"/>
              </a:ext>
            </a:extLst>
          </p:cNvPr>
          <p:cNvSpPr/>
          <p:nvPr/>
        </p:nvSpPr>
        <p:spPr>
          <a:xfrm>
            <a:off x="838198" y="2336153"/>
            <a:ext cx="4604397" cy="269578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zh-CN" sz="2400" b="1" dirty="0">
                <a:solidFill>
                  <a:srgbClr val="000000"/>
                </a:solidFill>
                <a:latin typeface="Times New Roman" panose="02020603050405020304" pitchFamily="18" charset="0"/>
                <a:ea typeface="宋体" panose="02010600030101010101" pitchFamily="2" charset="-122"/>
              </a:rPr>
              <a:t>Option 1</a:t>
            </a:r>
          </a:p>
          <a:p>
            <a:pPr algn="ctr"/>
            <a:endParaRPr lang="en-GB" altLang="zh-CN" b="1" dirty="0">
              <a:solidFill>
                <a:srgbClr val="000000"/>
              </a:solidFill>
              <a:latin typeface="Times New Roman" panose="02020603050405020304" pitchFamily="18" charset="0"/>
              <a:ea typeface="宋体" panose="02010600030101010101" pitchFamily="2" charset="-122"/>
            </a:endParaRPr>
          </a:p>
          <a:p>
            <a:r>
              <a:rPr lang="en-GB" altLang="zh-CN" b="1" dirty="0">
                <a:solidFill>
                  <a:srgbClr val="000000"/>
                </a:solidFill>
                <a:latin typeface="Times New Roman" panose="02020603050405020304" pitchFamily="18" charset="0"/>
                <a:ea typeface="宋体" panose="02010600030101010101" pitchFamily="2" charset="-122"/>
              </a:rPr>
              <a:t>Proposal: </a:t>
            </a:r>
            <a:r>
              <a:rPr lang="en-GB" altLang="zh-CN" dirty="0">
                <a:solidFill>
                  <a:schemeClr val="tx1"/>
                </a:solidFill>
              </a:rPr>
              <a:t>Define “</a:t>
            </a:r>
            <a:r>
              <a:rPr lang="en-US" altLang="zh-CN" dirty="0">
                <a:solidFill>
                  <a:schemeClr val="tx1"/>
                </a:solidFill>
              </a:rPr>
              <a:t>UE Ranging/SL Positioning privacy profile”, i.e. approve SP-240425.</a:t>
            </a:r>
            <a:endParaRPr lang="en-GB" altLang="zh-CN" dirty="0">
              <a:solidFill>
                <a:schemeClr val="tx1"/>
              </a:solidFill>
            </a:endParaRPr>
          </a:p>
        </p:txBody>
      </p:sp>
      <p:sp>
        <p:nvSpPr>
          <p:cNvPr id="4" name="矩形: 圆角 4">
            <a:extLst>
              <a:ext uri="{FF2B5EF4-FFF2-40B4-BE49-F238E27FC236}">
                <a16:creationId xmlns:a16="http://schemas.microsoft.com/office/drawing/2014/main" id="{165166A3-3574-489A-9140-1964B72C3AC3}"/>
              </a:ext>
            </a:extLst>
          </p:cNvPr>
          <p:cNvSpPr/>
          <p:nvPr/>
        </p:nvSpPr>
        <p:spPr>
          <a:xfrm>
            <a:off x="6143427" y="2336153"/>
            <a:ext cx="4604397" cy="269578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zh-CN" sz="2400" b="1" dirty="0">
                <a:solidFill>
                  <a:srgbClr val="000000"/>
                </a:solidFill>
                <a:latin typeface="Times New Roman" panose="02020603050405020304" pitchFamily="18" charset="0"/>
                <a:ea typeface="宋体" panose="02010600030101010101" pitchFamily="2" charset="-122"/>
              </a:rPr>
              <a:t>Option 2</a:t>
            </a:r>
          </a:p>
          <a:p>
            <a:pPr algn="ctr"/>
            <a:endParaRPr lang="en-GB" altLang="zh-CN" sz="1400" b="1" dirty="0">
              <a:solidFill>
                <a:srgbClr val="000000"/>
              </a:solidFill>
              <a:latin typeface="Times New Roman" panose="02020603050405020304" pitchFamily="18" charset="0"/>
              <a:ea typeface="宋体" panose="02010600030101010101" pitchFamily="2" charset="-122"/>
            </a:endParaRPr>
          </a:p>
          <a:p>
            <a:r>
              <a:rPr lang="en-GB" altLang="zh-CN" b="1" dirty="0">
                <a:solidFill>
                  <a:srgbClr val="000000"/>
                </a:solidFill>
                <a:latin typeface="Times New Roman" panose="02020603050405020304" pitchFamily="18" charset="0"/>
                <a:ea typeface="宋体" panose="02010600030101010101" pitchFamily="2" charset="-122"/>
              </a:rPr>
              <a:t>Proposal: </a:t>
            </a:r>
            <a:r>
              <a:rPr lang="en-US" altLang="zh-CN" dirty="0">
                <a:solidFill>
                  <a:schemeClr val="tx1"/>
                </a:solidFill>
              </a:rPr>
              <a:t>extend legacy LCS privacy profile, i.e. approve revision of SP-240332</a:t>
            </a:r>
            <a:endParaRPr lang="sv" altLang="zh-CN" dirty="0">
              <a:solidFill>
                <a:schemeClr val="tx1"/>
              </a:solidFill>
            </a:endParaRPr>
          </a:p>
        </p:txBody>
      </p:sp>
    </p:spTree>
    <p:extLst>
      <p:ext uri="{BB962C8B-B14F-4D97-AF65-F5344CB8AC3E}">
        <p14:creationId xmlns:p14="http://schemas.microsoft.com/office/powerpoint/2010/main" val="391921331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purl.org/dc/elements/1.1/"/>
    <ds:schemaRef ds:uri="http://schemas.microsoft.com/office/2006/documentManagement/types"/>
    <ds:schemaRef ds:uri="http://purl.org/dc/terms/"/>
    <ds:schemaRef ds:uri="http://www.w3.org/XML/1998/namespace"/>
    <ds:schemaRef ds:uri="http://purl.org/dc/dcmitype/"/>
    <ds:schemaRef ds:uri="http://schemas.microsoft.com/office/infopath/2007/PartnerControls"/>
    <ds:schemaRef ds:uri="http://schemas.openxmlformats.org/package/2006/metadata/core-properties"/>
    <ds:schemaRef ds:uri="280d8efa-eff2-4910-88d2-79ca146720c4"/>
    <ds:schemaRef ds:uri="679a257e-872f-4c98-9e8a-0a9c104f72cd"/>
    <ds:schemaRef ds:uri="http://schemas.microsoft.com/office/2006/metadata/propertie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6950</TotalTime>
  <Words>890</Words>
  <Application>Microsoft Office PowerPoint</Application>
  <PresentationFormat>宽屏</PresentationFormat>
  <Paragraphs>71</Paragraphs>
  <Slides>6</Slides>
  <Notes>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Arial </vt:lpstr>
      <vt:lpstr>Arial</vt:lpstr>
      <vt:lpstr>Calibri</vt:lpstr>
      <vt:lpstr>Calibri Light</vt:lpstr>
      <vt:lpstr>Times New Roman</vt:lpstr>
      <vt:lpstr>Office Theme</vt:lpstr>
      <vt:lpstr>Ranging/SL Positioning service exposure to SL Positioning Client UE through 5GC</vt:lpstr>
      <vt:lpstr>Background</vt:lpstr>
      <vt:lpstr>Status</vt:lpstr>
      <vt:lpstr>Proposed way fwd</vt:lpstr>
      <vt:lpstr>Whether to keep or remove “Procedure for Ranging/SL Positioning service exposure through 5GC network”</vt:lpstr>
      <vt:lpstr>Whether to define “UE Ranging/SL Positioning privacy profile” or extend legacy LCS privacy profile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Sherry Shen</cp:lastModifiedBy>
  <cp:revision>724</cp:revision>
  <dcterms:created xsi:type="dcterms:W3CDTF">2010-02-05T13:52:04Z</dcterms:created>
  <dcterms:modified xsi:type="dcterms:W3CDTF">2024-03-20T15:28:53Z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(3)8EG1w36Pd2lcg365qlrIanBH1Oi24owyTqyPfDt2XkGw2ypl1ZOrLgYBsKBnKZqTUZBZ6IgZ rhStJPGEuoZYJEQ5+toS9+pyG79DuberD/bScFjOYzelonT6pMwSJRF/tA/G7L3SQHfj5gmT +3n5h9Mn3PoP/olIIr413kbJEgmGzzWkszIkeJM69z8H020ORIy0dbKOYuTnMXhchFgYtc9k Bni+e22HWoGkd6e0mu</vt:lpwstr>
  </property>
  <property fmtid="{D5CDD505-2E9C-101B-9397-08002B2CF9AE}" pid="4" name="_2015_ms_pID_7253431">
    <vt:lpwstr>ACTrrPX3F0Tr69IUK6hW8SygS5F+vfOAStjosoDRZ+itp3C4MRuj17 6suaMWmCVtqkEodtP/pcrCLUBLfFZ2YZTXxj3qNXL+9GnPwzoOn3QfOKT+ZIIzeOup2P5y7x 1W95ybsZBaUUG2GsF+NMkT2i+EE0+uDWFPIBvXb/i0EcVVl4dpYPEWOq8FC70LirQfmA0yBr hDe6Uss9wHQ8XYQaZC1wKfJA7RhQdNHfK9FL</vt:lpwstr>
  </property>
  <property fmtid="{D5CDD505-2E9C-101B-9397-08002B2CF9AE}" pid="5" name="_2015_ms_pID_7253432">
    <vt:lpwstr>XQ==</vt:lpwstr>
  </property>
  <property fmtid="{D5CDD505-2E9C-101B-9397-08002B2CF9AE}" pid="6" name="CWMa324d8404cb011ee80003d5100003c51">
    <vt:lpwstr>CWMvSsoE1x+hmLS4iiGS0ygVHzyjSqya/lFKul9afm6GmNfUAWZP6/8yAXEqzbfKdKpO7OtJKyNB/8eS3fL74YqQQ==</vt:lpwstr>
  </property>
  <property fmtid="{D5CDD505-2E9C-101B-9397-08002B2CF9AE}" pid="7" name="CWMf9df3390e54611ee8000759800007598">
    <vt:lpwstr>CWMM5HtN3du+t0HM+dNZZUbVAUEg9v3cVLTE/SFIddWMOIjuqQFVyTqLDjXM5apU44YMFf6NI1499MCq+xtubQx9w==</vt:lpwstr>
  </property>
  <property fmtid="{D5CDD505-2E9C-101B-9397-08002B2CF9AE}" pid="8" name="CWM9ebfef90e61311ee80004f3b00004f3b">
    <vt:lpwstr>CWMPmWARZQ04TUBbwY/mVV6EoJr3/dSF+QiQNldZHCpBYJWvajuxw6S0nrOvqUOv7AoXvMCcRxVa3MNiLs2XA4aWQ==</vt:lpwstr>
  </property>
  <property fmtid="{D5CDD505-2E9C-101B-9397-08002B2CF9AE}" pid="9" name="CWM57ae2fb0e66611ee8000774600007646">
    <vt:lpwstr>CWMwaKJZow0fUPfxRN2UWJrsUnAEq+Hzx43o6avq7jr8VgFTzKvPhYe7uuteCEAZ/ehtOxyXcFYcsHMJnIzre1UUw==</vt:lpwstr>
  </property>
  <property fmtid="{D5CDD505-2E9C-101B-9397-08002B2CF9AE}" pid="10" name="CWMacf6e990e6a111ee8000519100005191">
    <vt:lpwstr>CWMyxuoli32H/iFvLtQJ4KUNAuXGYf5pra7x58pNMYgxLf5XOXvu7I2JZVcp5Wn4ZxwGOZCMQ7u6rj5yTa/j4JPKQ==</vt:lpwstr>
  </property>
</Properties>
</file>