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61"/>
  </p:notesMasterIdLst>
  <p:handoutMasterIdLst>
    <p:handoutMasterId r:id="rId62"/>
  </p:handoutMasterIdLst>
  <p:sldIdLst>
    <p:sldId id="341" r:id="rId5"/>
    <p:sldId id="490" r:id="rId6"/>
    <p:sldId id="525" r:id="rId7"/>
    <p:sldId id="420" r:id="rId8"/>
    <p:sldId id="489" r:id="rId9"/>
    <p:sldId id="422" r:id="rId10"/>
    <p:sldId id="423" r:id="rId11"/>
    <p:sldId id="491" r:id="rId12"/>
    <p:sldId id="377" r:id="rId13"/>
    <p:sldId id="448" r:id="rId14"/>
    <p:sldId id="492" r:id="rId15"/>
    <p:sldId id="372" r:id="rId16"/>
    <p:sldId id="387" r:id="rId17"/>
    <p:sldId id="371" r:id="rId18"/>
    <p:sldId id="454" r:id="rId19"/>
    <p:sldId id="515" r:id="rId20"/>
    <p:sldId id="498" r:id="rId21"/>
    <p:sldId id="466" r:id="rId22"/>
    <p:sldId id="563" r:id="rId23"/>
    <p:sldId id="365" r:id="rId24"/>
    <p:sldId id="469" r:id="rId25"/>
    <p:sldId id="560" r:id="rId26"/>
    <p:sldId id="542" r:id="rId27"/>
    <p:sldId id="562" r:id="rId28"/>
    <p:sldId id="561" r:id="rId29"/>
    <p:sldId id="500" r:id="rId30"/>
    <p:sldId id="541" r:id="rId31"/>
    <p:sldId id="406" r:id="rId32"/>
    <p:sldId id="554" r:id="rId33"/>
    <p:sldId id="439" r:id="rId34"/>
    <p:sldId id="555" r:id="rId35"/>
    <p:sldId id="509" r:id="rId36"/>
    <p:sldId id="553" r:id="rId37"/>
    <p:sldId id="474" r:id="rId38"/>
    <p:sldId id="526" r:id="rId39"/>
    <p:sldId id="430" r:id="rId40"/>
    <p:sldId id="501" r:id="rId41"/>
    <p:sldId id="544" r:id="rId42"/>
    <p:sldId id="545" r:id="rId43"/>
    <p:sldId id="552" r:id="rId44"/>
    <p:sldId id="416" r:id="rId45"/>
    <p:sldId id="414" r:id="rId46"/>
    <p:sldId id="412" r:id="rId47"/>
    <p:sldId id="503" r:id="rId48"/>
    <p:sldId id="546" r:id="rId49"/>
    <p:sldId id="556" r:id="rId50"/>
    <p:sldId id="557" r:id="rId51"/>
    <p:sldId id="558" r:id="rId52"/>
    <p:sldId id="517" r:id="rId53"/>
    <p:sldId id="547" r:id="rId54"/>
    <p:sldId id="537" r:id="rId55"/>
    <p:sldId id="549" r:id="rId56"/>
    <p:sldId id="550" r:id="rId57"/>
    <p:sldId id="551" r:id="rId58"/>
    <p:sldId id="559" r:id="rId59"/>
    <p:sldId id="464" r:id="rId6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C7C7C7"/>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1" autoAdjust="0"/>
    <p:restoredTop sz="86481" autoAdjust="0"/>
  </p:normalViewPr>
  <p:slideViewPr>
    <p:cSldViewPr snapToGrid="0">
      <p:cViewPr varScale="1">
        <p:scale>
          <a:sx n="55" d="100"/>
          <a:sy n="55" d="100"/>
        </p:scale>
        <p:origin x="276" y="28"/>
      </p:cViewPr>
      <p:guideLst>
        <p:guide orient="horz" pos="2160"/>
        <p:guide pos="3840"/>
      </p:guideLst>
    </p:cSldViewPr>
  </p:slideViewPr>
  <p:outlineViewPr>
    <p:cViewPr>
      <p:scale>
        <a:sx n="33" d="100"/>
        <a:sy n="33" d="100"/>
      </p:scale>
      <p:origin x="0" y="-872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2720"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3</a:t>
            </a:fld>
            <a:endParaRPr lang="en-GB" altLang="en-US">
              <a:latin typeface="Times New Roman" pitchFamily="18" charset="0"/>
            </a:endParaRPr>
          </a:p>
        </p:txBody>
      </p:sp>
    </p:spTree>
    <p:extLst>
      <p:ext uri="{BB962C8B-B14F-4D97-AF65-F5344CB8AC3E}">
        <p14:creationId xmlns:p14="http://schemas.microsoft.com/office/powerpoint/2010/main" val="3275835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30</a:t>
            </a:fld>
            <a:endParaRPr lang="en-GB" altLang="en-US"/>
          </a:p>
        </p:txBody>
      </p:sp>
    </p:spTree>
    <p:extLst>
      <p:ext uri="{BB962C8B-B14F-4D97-AF65-F5344CB8AC3E}">
        <p14:creationId xmlns:p14="http://schemas.microsoft.com/office/powerpoint/2010/main" val="3264127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552BB-783C-575F-3836-996705DA7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3864A2-F6DC-2151-3EEE-5FF5ADB7E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6522D-F59C-3FD9-F8A7-CD449F56B0E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F4205E-8F5F-CA53-4DC4-1C21876BDB6B}"/>
              </a:ext>
            </a:extLst>
          </p:cNvPr>
          <p:cNvSpPr>
            <a:spLocks noGrp="1"/>
          </p:cNvSpPr>
          <p:nvPr>
            <p:ph type="sldNum" sz="quarter" idx="5"/>
          </p:nvPr>
        </p:nvSpPr>
        <p:spPr/>
        <p:txBody>
          <a:bodyPr/>
          <a:lstStyle/>
          <a:p>
            <a:pPr>
              <a:defRPr/>
            </a:pPr>
            <a:fld id="{D5440688-9C35-4353-934E-C9AE90237507}" type="slidenum">
              <a:rPr lang="en-GB" altLang="en-US" smtClean="0"/>
              <a:pPr>
                <a:defRPr/>
              </a:pPr>
              <a:t>31</a:t>
            </a:fld>
            <a:endParaRPr lang="en-GB" altLang="en-US"/>
          </a:p>
        </p:txBody>
      </p:sp>
    </p:spTree>
    <p:extLst>
      <p:ext uri="{BB962C8B-B14F-4D97-AF65-F5344CB8AC3E}">
        <p14:creationId xmlns:p14="http://schemas.microsoft.com/office/powerpoint/2010/main" val="3188934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33</a:t>
            </a:fld>
            <a:endParaRPr lang="en-GB" altLang="en-US"/>
          </a:p>
        </p:txBody>
      </p:sp>
    </p:spTree>
    <p:extLst>
      <p:ext uri="{BB962C8B-B14F-4D97-AF65-F5344CB8AC3E}">
        <p14:creationId xmlns:p14="http://schemas.microsoft.com/office/powerpoint/2010/main" val="932990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37</a:t>
            </a:fld>
            <a:endParaRPr lang="en-GB" altLang="en-US"/>
          </a:p>
        </p:txBody>
      </p:sp>
    </p:spTree>
    <p:extLst>
      <p:ext uri="{BB962C8B-B14F-4D97-AF65-F5344CB8AC3E}">
        <p14:creationId xmlns:p14="http://schemas.microsoft.com/office/powerpoint/2010/main" val="2916113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38</a:t>
            </a:fld>
            <a:endParaRPr lang="en-GB" altLang="en-US"/>
          </a:p>
        </p:txBody>
      </p:sp>
    </p:spTree>
    <p:extLst>
      <p:ext uri="{BB962C8B-B14F-4D97-AF65-F5344CB8AC3E}">
        <p14:creationId xmlns:p14="http://schemas.microsoft.com/office/powerpoint/2010/main" val="2996860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39</a:t>
            </a:fld>
            <a:endParaRPr lang="en-GB" altLang="en-US"/>
          </a:p>
        </p:txBody>
      </p:sp>
    </p:spTree>
    <p:extLst>
      <p:ext uri="{BB962C8B-B14F-4D97-AF65-F5344CB8AC3E}">
        <p14:creationId xmlns:p14="http://schemas.microsoft.com/office/powerpoint/2010/main" val="3050405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6472D-C6AE-11E3-C336-02F4507B06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F40C1-D5D1-B390-DB65-16F1E2A991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D2638C-C6B3-A1E9-3048-AB14763FF41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8CB7615-D0C5-F33F-9094-B065595EEBBC}"/>
              </a:ext>
            </a:extLst>
          </p:cNvPr>
          <p:cNvSpPr>
            <a:spLocks noGrp="1"/>
          </p:cNvSpPr>
          <p:nvPr>
            <p:ph type="sldNum" sz="quarter" idx="5"/>
          </p:nvPr>
        </p:nvSpPr>
        <p:spPr/>
        <p:txBody>
          <a:bodyPr/>
          <a:lstStyle/>
          <a:p>
            <a:pPr>
              <a:defRPr/>
            </a:pPr>
            <a:fld id="{D5440688-9C35-4353-934E-C9AE90237507}" type="slidenum">
              <a:rPr lang="en-GB" altLang="en-US" smtClean="0"/>
              <a:pPr>
                <a:defRPr/>
              </a:pPr>
              <a:t>40</a:t>
            </a:fld>
            <a:endParaRPr lang="en-GB" altLang="en-US"/>
          </a:p>
        </p:txBody>
      </p:sp>
    </p:spTree>
    <p:extLst>
      <p:ext uri="{BB962C8B-B14F-4D97-AF65-F5344CB8AC3E}">
        <p14:creationId xmlns:p14="http://schemas.microsoft.com/office/powerpoint/2010/main" val="1157385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54</a:t>
            </a:fld>
            <a:endParaRPr lang="en-GB" altLang="en-US"/>
          </a:p>
        </p:txBody>
      </p:sp>
    </p:spTree>
    <p:extLst>
      <p:ext uri="{BB962C8B-B14F-4D97-AF65-F5344CB8AC3E}">
        <p14:creationId xmlns:p14="http://schemas.microsoft.com/office/powerpoint/2010/main" val="201677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69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SA#103</a:t>
            </a:r>
          </a:p>
          <a:p>
            <a:pPr eaLnBrk="1" hangingPunct="1">
              <a:defRPr/>
            </a:pPr>
            <a:r>
              <a:rPr lang="sv-SE" altLang="en-US" sz="1200" b="1" dirty="0">
                <a:latin typeface="Arial "/>
              </a:rPr>
              <a:t>Maastricht, Netherlands.; 19 – 22 March 2024</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SP-240445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hyperlink" Target="https://www.3gpp.org/ftp/tsg_ct/tsg_ct/TSGC_103_Maastricht/Docs/CP-240222.zip" TargetMode="External"/><Relationship Id="rId3" Type="http://schemas.openxmlformats.org/officeDocument/2006/relationships/hyperlink" Target="https://www.3gpp.org/ftp/tsg_ct/tsg_ct/TSGC_103_Maastricht/Docs/CP-240023.zip" TargetMode="External"/><Relationship Id="rId7" Type="http://schemas.openxmlformats.org/officeDocument/2006/relationships/hyperlink" Target="https://www.3gpp.org/ftp/tsg_ct/tsg_ct/TSGC_103_Maastricht/Docs/CP-240213.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12.zip" TargetMode="External"/><Relationship Id="rId5" Type="http://schemas.openxmlformats.org/officeDocument/2006/relationships/hyperlink" Target="https://www.3gpp.org/ftp/tsg_ct/tsg_ct/TSGC_103_Maastricht/Docs/CP-240211.zip" TargetMode="External"/><Relationship Id="rId4" Type="http://schemas.openxmlformats.org/officeDocument/2006/relationships/hyperlink" Target="https://www.3gpp.org/ftp/tsg_ct/tsg_ct/TSGC_103_Maastricht/Docs/CP-240210.zip"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3gpp.org/ftp/tsg_ct/tsg_ct/TSGC_103_Maastricht/Docs/CP-240228.zip" TargetMode="External"/><Relationship Id="rId3" Type="http://schemas.openxmlformats.org/officeDocument/2006/relationships/hyperlink" Target="https://www.3gpp.org/ftp/tsg_ct/tsg_ct/TSGC_103_Maastricht/Docs/CP-240223.zip" TargetMode="External"/><Relationship Id="rId7" Type="http://schemas.openxmlformats.org/officeDocument/2006/relationships/hyperlink" Target="https://www.3gpp.org/ftp/tsg_ct/tsg_ct/TSGC_103_Maastricht/Docs/CP-240227.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26.zip" TargetMode="External"/><Relationship Id="rId5" Type="http://schemas.openxmlformats.org/officeDocument/2006/relationships/hyperlink" Target="https://www.3gpp.org/ftp/tsg_ct/tsg_ct/TSGC_103_Maastricht/Docs/CP-240225.zip" TargetMode="External"/><Relationship Id="rId4" Type="http://schemas.openxmlformats.org/officeDocument/2006/relationships/hyperlink" Target="https://www.3gpp.org/ftp/tsg_ct/tsg_ct/TSGC_103_Maastricht/Docs/CP-240224.zip" TargetMode="External"/><Relationship Id="rId9" Type="http://schemas.openxmlformats.org/officeDocument/2006/relationships/hyperlink" Target="https://www.3gpp.org/ftp/tsg_ct/tsg_ct/TSGC_103_Maastricht/Docs/CP-240229.zip"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ct/tsg_ct/TSGC_103_Maastricht/Docs/CP-240021.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www.3gpp.org/ftp/tsg_ct/tsg_ct/TSGC_103_Maastricht/Docs/CP-240269.zip" TargetMode="External"/><Relationship Id="rId3" Type="http://schemas.openxmlformats.org/officeDocument/2006/relationships/hyperlink" Target="https://www.3gpp.org/ftp/tsg_ct/tsg_ct/TSGC_103_Maastricht/Docs/CP-240079.zip" TargetMode="External"/><Relationship Id="rId7" Type="http://schemas.openxmlformats.org/officeDocument/2006/relationships/hyperlink" Target="https://www.3gpp.org/ftp/tsg_ct/tsg_ct/TSGC_103_Maastricht/Docs/CP-240268.zip" TargetMode="External"/><Relationship Id="rId2" Type="http://schemas.openxmlformats.org/officeDocument/2006/relationships/hyperlink" Target="https://www.3gpp.org/ftp/tsg_ct/tsg_ct/TSGC_103_Maastricht/Docs/CP-240022.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33.zip" TargetMode="External"/><Relationship Id="rId5" Type="http://schemas.openxmlformats.org/officeDocument/2006/relationships/hyperlink" Target="https://www.3gpp.org/ftp/tsg_ct/tsg_ct/TSGC_103_Maastricht/Docs/CP-240081.zip" TargetMode="External"/><Relationship Id="rId4" Type="http://schemas.openxmlformats.org/officeDocument/2006/relationships/hyperlink" Target="https://www.3gpp.org/ftp/tsg_ct/tsg_ct/TSGC_103_Maastricht/Docs/CP-240080.zip" TargetMode="External"/><Relationship Id="rId9" Type="http://schemas.openxmlformats.org/officeDocument/2006/relationships/hyperlink" Target="https://www.3gpp.org/ftp/tsg_ct/tsg_ct/TSGC_103_Maastricht/Docs/CP-240270.zip"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s://www.3gpp.org/ftp/tsg_ct/tsg_ct/TSGC_103_Maastricht/Docs/CP-240299.zip" TargetMode="External"/><Relationship Id="rId3" Type="http://schemas.openxmlformats.org/officeDocument/2006/relationships/hyperlink" Target="https://www.3gpp.org/ftp/tsg_ct/tsg_ct/TSGC_103_Maastricht/Docs/CP-240272.zip" TargetMode="External"/><Relationship Id="rId7" Type="http://schemas.openxmlformats.org/officeDocument/2006/relationships/hyperlink" Target="https://www.3gpp.org/ftp/tsg_ct/tsg_ct/TSGC_103_Maastricht/Docs/CP-240298.zip" TargetMode="External"/><Relationship Id="rId2" Type="http://schemas.openxmlformats.org/officeDocument/2006/relationships/hyperlink" Target="https://www.3gpp.org/ftp/tsg_ct/tsg_ct/TSGC_103_Maastricht/Docs/CP-240271.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97.zip" TargetMode="External"/><Relationship Id="rId5" Type="http://schemas.openxmlformats.org/officeDocument/2006/relationships/hyperlink" Target="https://www.3gpp.org/ftp/tsg_ct/tsg_ct/TSGC_103_Maastricht/Docs/CP-240296.zip" TargetMode="External"/><Relationship Id="rId4" Type="http://schemas.openxmlformats.org/officeDocument/2006/relationships/hyperlink" Target="https://www.3gpp.org/ftp/tsg_ct/tsg_ct/TSGC_103_Maastricht/Docs/CP-240273.zip"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ct/tsg_ct/TSGC_103_Maastricht/Docs/CP-240086.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s://www.3gpp.org/ftp/tsg_ct/tsg_ct/TSGC_103_Maastricht/Docs/CP-240216.zip" TargetMode="External"/><Relationship Id="rId3" Type="http://schemas.openxmlformats.org/officeDocument/2006/relationships/hyperlink" Target="https://www.3gpp.org/ftp/tsg_ct/tsg_ct/TSGC_103_Maastricht/Docs/CP-240024.zip" TargetMode="External"/><Relationship Id="rId7" Type="http://schemas.openxmlformats.org/officeDocument/2006/relationships/hyperlink" Target="https://www.3gpp.org/ftp/tsg_ct/tsg_ct/TSGC_103_Maastricht/Docs/CP-240215.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14.zip" TargetMode="External"/><Relationship Id="rId5" Type="http://schemas.openxmlformats.org/officeDocument/2006/relationships/hyperlink" Target="https://www.3gpp.org/ftp/tsg_ct/tsg_ct/TSGC_103_Maastricht/Docs/CP-240027.zip" TargetMode="External"/><Relationship Id="rId4" Type="http://schemas.openxmlformats.org/officeDocument/2006/relationships/hyperlink" Target="https://www.3gpp.org/ftp/tsg_ct/tsg_ct/TSGC_103_Maastricht/Docs/CP-240025.zip"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3gpp.org/ftp/tsg_ct/tsg_ct/TSGC_103_Maastricht/Docs/CP-240259.zip" TargetMode="External"/><Relationship Id="rId3" Type="http://schemas.openxmlformats.org/officeDocument/2006/relationships/hyperlink" Target="https://www.3gpp.org/ftp/tsg_ct/tsg_ct/TSGC_103_Maastricht/Docs/CP-240231.zip" TargetMode="External"/><Relationship Id="rId7" Type="http://schemas.openxmlformats.org/officeDocument/2006/relationships/hyperlink" Target="https://www.3gpp.org/ftp/tsg_ct/tsg_ct/TSGC_103_Maastricht/Docs/CP-240254.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52.zip" TargetMode="External"/><Relationship Id="rId5" Type="http://schemas.openxmlformats.org/officeDocument/2006/relationships/hyperlink" Target="https://www.3gpp.org/ftp/tsg_ct/tsg_ct/TSGC_103_Maastricht/Docs/CP-240251.zip" TargetMode="External"/><Relationship Id="rId4" Type="http://schemas.openxmlformats.org/officeDocument/2006/relationships/hyperlink" Target="https://www.3gpp.org/ftp/tsg_ct/tsg_ct/TSGC_103_Maastricht/Docs/CP-240232.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tsg_ct/tsg_ct/TSGC_103_Maastricht/Docs/CP-240260.zi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3gpp.org/ftp/tsg_ct/tsg_ct/TSGC_103_Maastricht/Docs/CP-240287.zip" TargetMode="External"/><Relationship Id="rId5" Type="http://schemas.openxmlformats.org/officeDocument/2006/relationships/hyperlink" Target="https://www.3gpp.org/ftp/tsg_ct/tsg_ct/TSGC_103_Maastricht/Docs/CP-240283.zip" TargetMode="External"/><Relationship Id="rId4" Type="http://schemas.openxmlformats.org/officeDocument/2006/relationships/hyperlink" Target="https://www.3gpp.org/ftp/tsg_ct/tsg_ct/TSGC_103_Maastricht/Docs/CP-240282.zip"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mailto:songyue@chinamobile.com" TargetMode="External"/><Relationship Id="rId7"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hyperlink" Target="mailto:li.zhijun3@zte.com.c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120971" y="2345872"/>
            <a:ext cx="9144000" cy="2387600"/>
          </a:xfrm>
        </p:spPr>
        <p:txBody>
          <a:bodyPr/>
          <a:lstStyle/>
          <a:p>
            <a:pPr eaLnBrk="1" hangingPunct="1"/>
            <a:r>
              <a:rPr lang="en-US" altLang="en-US" dirty="0"/>
              <a:t>CT Status Report </a:t>
            </a:r>
            <a:br>
              <a:rPr lang="en-US" altLang="en-US" dirty="0"/>
            </a:br>
            <a:r>
              <a:rPr lang="en-US" altLang="en-US" dirty="0"/>
              <a:t>to TSG SA#103</a:t>
            </a:r>
            <a:br>
              <a:rPr lang="en-US" altLang="en-US" dirty="0"/>
            </a:br>
            <a:endParaRPr lang="en-GB" altLang="en-US" dirty="0"/>
          </a:p>
        </p:txBody>
      </p:sp>
      <p:sp>
        <p:nvSpPr>
          <p:cNvPr id="3075" name="Text Placeholder 2"/>
          <p:cNvSpPr>
            <a:spLocks noGrp="1"/>
          </p:cNvSpPr>
          <p:nvPr>
            <p:ph type="subTitle" idx="1"/>
          </p:nvPr>
        </p:nvSpPr>
        <p:spPr>
          <a:xfrm>
            <a:off x="1412240" y="4089718"/>
            <a:ext cx="9144000" cy="1655762"/>
          </a:xfrm>
        </p:spPr>
        <p:txBody>
          <a:bodyPr/>
          <a:lstStyle/>
          <a:p>
            <a:pPr marL="0" indent="0" eaLnBrk="1" hangingPunct="1">
              <a:buFontTx/>
              <a:buNone/>
            </a:pPr>
            <a:r>
              <a:rPr lang="en-GB" altLang="en-US" dirty="0"/>
              <a:t>Mr Peter Schmitt</a:t>
            </a:r>
          </a:p>
          <a:p>
            <a:pPr marL="0" indent="0" eaLnBrk="1" hangingPunct="1">
              <a:buFontTx/>
              <a:buNone/>
            </a:pPr>
            <a:r>
              <a:rPr lang="en-GB" altLang="en-US" dirty="0"/>
              <a:t>TSG CT Chair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 WG Statistics: Approved CRs by WG</a:t>
            </a:r>
          </a:p>
        </p:txBody>
      </p:sp>
      <p:sp>
        <p:nvSpPr>
          <p:cNvPr id="3" name="Espace réservé du contenu 2"/>
          <p:cNvSpPr>
            <a:spLocks noGrp="1"/>
          </p:cNvSpPr>
          <p:nvPr>
            <p:ph idx="1"/>
          </p:nvPr>
        </p:nvSpPr>
        <p:spPr>
          <a:xfrm>
            <a:off x="255820" y="2116823"/>
            <a:ext cx="5257800" cy="3848446"/>
          </a:xfrm>
        </p:spPr>
        <p:txBody>
          <a:bodyPr/>
          <a:lstStyle/>
          <a:p>
            <a:r>
              <a:rPr lang="en-US" dirty="0"/>
              <a:t>CT1 CRs for approval</a:t>
            </a:r>
          </a:p>
          <a:p>
            <a:pPr lvl="1"/>
            <a:r>
              <a:rPr lang="en-US" dirty="0"/>
              <a:t>361</a:t>
            </a:r>
          </a:p>
          <a:p>
            <a:r>
              <a:rPr lang="en-US" dirty="0"/>
              <a:t>CT3 CRs for approval</a:t>
            </a:r>
          </a:p>
          <a:p>
            <a:pPr lvl="1"/>
            <a:r>
              <a:rPr lang="en-US" dirty="0"/>
              <a:t>359</a:t>
            </a:r>
          </a:p>
          <a:p>
            <a:r>
              <a:rPr lang="en-US" dirty="0"/>
              <a:t>CT4 CRs for approval</a:t>
            </a:r>
          </a:p>
          <a:p>
            <a:pPr lvl="1"/>
            <a:r>
              <a:rPr lang="en-US" dirty="0"/>
              <a:t>375</a:t>
            </a:r>
          </a:p>
          <a:p>
            <a:r>
              <a:rPr lang="en-US" dirty="0"/>
              <a:t>CT6 CRs for approval</a:t>
            </a:r>
          </a:p>
          <a:p>
            <a:pPr lvl="1"/>
            <a:r>
              <a:rPr lang="en-US" dirty="0"/>
              <a:t>62</a:t>
            </a:r>
          </a:p>
          <a:p>
            <a:pPr lvl="1"/>
            <a:endParaRPr lang="en-US" dirty="0"/>
          </a:p>
          <a:p>
            <a:pPr lvl="1"/>
            <a:endParaRPr lang="en-US" altLang="fr-FR" dirty="0"/>
          </a:p>
          <a:p>
            <a:pPr marL="914400" lvl="2" indent="0">
              <a:buNone/>
            </a:pPr>
            <a:endParaRPr lang="en-US" altLang="fr-FR" dirty="0"/>
          </a:p>
        </p:txBody>
      </p:sp>
    </p:spTree>
    <p:extLst>
      <p:ext uri="{BB962C8B-B14F-4D97-AF65-F5344CB8AC3E}">
        <p14:creationId xmlns:p14="http://schemas.microsoft.com/office/powerpoint/2010/main" val="25904274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Release Status</a:t>
            </a:r>
            <a:endParaRPr lang="en-US" dirty="0"/>
          </a:p>
        </p:txBody>
      </p:sp>
    </p:spTree>
    <p:extLst>
      <p:ext uri="{BB962C8B-B14F-4D97-AF65-F5344CB8AC3E}">
        <p14:creationId xmlns:p14="http://schemas.microsoft.com/office/powerpoint/2010/main" val="3862467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Rel-8 – Rel-14 Status (Cat </a:t>
            </a:r>
            <a:r>
              <a:rPr lang="en-US" b="1" dirty="0"/>
              <a:t>F</a:t>
            </a:r>
            <a:r>
              <a:rPr lang="en-US" dirty="0"/>
              <a:t> </a:t>
            </a:r>
            <a:r>
              <a:rPr lang="en-US" dirty="0" err="1"/>
              <a:t>CRc</a:t>
            </a:r>
            <a:r>
              <a:rPr lang="en-US" dirty="0"/>
              <a:t>)</a:t>
            </a:r>
          </a:p>
        </p:txBody>
      </p:sp>
      <p:sp>
        <p:nvSpPr>
          <p:cNvPr id="7" name="Espace réservé du contenu 2">
            <a:extLst>
              <a:ext uri="{FF2B5EF4-FFF2-40B4-BE49-F238E27FC236}">
                <a16:creationId xmlns:a16="http://schemas.microsoft.com/office/drawing/2014/main" id="{96D7E759-A89E-4B10-A642-2A01D8844E57}"/>
              </a:ext>
            </a:extLst>
          </p:cNvPr>
          <p:cNvSpPr>
            <a:spLocks noGrp="1"/>
          </p:cNvSpPr>
          <p:nvPr>
            <p:ph idx="1"/>
          </p:nvPr>
        </p:nvSpPr>
        <p:spPr>
          <a:xfrm>
            <a:off x="838200" y="1825625"/>
            <a:ext cx="4734697" cy="4351338"/>
          </a:xfrm>
        </p:spPr>
        <p:txBody>
          <a:bodyPr/>
          <a:lstStyle/>
          <a:p>
            <a:r>
              <a:rPr lang="en-US" dirty="0"/>
              <a:t>Approved Rel-8 CRs </a:t>
            </a:r>
          </a:p>
          <a:p>
            <a:pPr lvl="1"/>
            <a:r>
              <a:rPr lang="en-US" dirty="0"/>
              <a:t>0</a:t>
            </a:r>
          </a:p>
          <a:p>
            <a:r>
              <a:rPr lang="en-US" dirty="0"/>
              <a:t>Approved Rel-9 CRs </a:t>
            </a:r>
          </a:p>
          <a:p>
            <a:pPr lvl="1"/>
            <a:r>
              <a:rPr lang="en-US" dirty="0"/>
              <a:t>0</a:t>
            </a:r>
          </a:p>
          <a:p>
            <a:r>
              <a:rPr lang="en-US" dirty="0"/>
              <a:t>Approved Rel-9 CRs </a:t>
            </a:r>
          </a:p>
          <a:p>
            <a:pPr lvl="1"/>
            <a:r>
              <a:rPr lang="en-US" dirty="0"/>
              <a:t>0</a:t>
            </a:r>
          </a:p>
          <a:p>
            <a:r>
              <a:rPr lang="en-US" dirty="0"/>
              <a:t>Approved Rel-10 CRs</a:t>
            </a:r>
          </a:p>
          <a:p>
            <a:pPr lvl="1"/>
            <a:r>
              <a:rPr lang="en-US" altLang="fr-FR" dirty="0"/>
              <a:t>0</a:t>
            </a:r>
          </a:p>
          <a:p>
            <a:pPr lvl="1"/>
            <a:endParaRPr lang="en-US" dirty="0"/>
          </a:p>
          <a:p>
            <a:endParaRPr lang="en-US" dirty="0"/>
          </a:p>
          <a:p>
            <a:pPr marL="914400" lvl="2" indent="0">
              <a:buNone/>
            </a:pPr>
            <a:endParaRPr lang="en-US" altLang="fr-FR" dirty="0"/>
          </a:p>
        </p:txBody>
      </p:sp>
      <p:sp>
        <p:nvSpPr>
          <p:cNvPr id="9" name="Espace réservé du contenu 2">
            <a:extLst>
              <a:ext uri="{FF2B5EF4-FFF2-40B4-BE49-F238E27FC236}">
                <a16:creationId xmlns:a16="http://schemas.microsoft.com/office/drawing/2014/main" id="{B30D9B5A-48F0-4E08-959B-CC20750F50DB}"/>
              </a:ext>
            </a:extLst>
          </p:cNvPr>
          <p:cNvSpPr txBox="1">
            <a:spLocks/>
          </p:cNvSpPr>
          <p:nvPr/>
        </p:nvSpPr>
        <p:spPr bwMode="auto">
          <a:xfrm>
            <a:off x="6414468" y="182562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Approved Rel-11 CRs</a:t>
            </a:r>
          </a:p>
          <a:p>
            <a:pPr lvl="1"/>
            <a:r>
              <a:rPr lang="en-US" altLang="fr-FR" dirty="0"/>
              <a:t>0</a:t>
            </a:r>
          </a:p>
          <a:p>
            <a:r>
              <a:rPr lang="en-US" dirty="0"/>
              <a:t>Approved Rel-12 CRs</a:t>
            </a:r>
          </a:p>
          <a:p>
            <a:pPr lvl="1"/>
            <a:r>
              <a:rPr lang="en-US" dirty="0"/>
              <a:t>2 (0)</a:t>
            </a:r>
          </a:p>
          <a:p>
            <a:r>
              <a:rPr lang="en-US" dirty="0"/>
              <a:t>Approved Rel-13 CRs</a:t>
            </a:r>
          </a:p>
          <a:p>
            <a:pPr lvl="1"/>
            <a:r>
              <a:rPr lang="en-US" dirty="0"/>
              <a:t>0</a:t>
            </a:r>
          </a:p>
          <a:p>
            <a:r>
              <a:rPr lang="en-US" dirty="0"/>
              <a:t>Approved Rel-14 CRs</a:t>
            </a:r>
          </a:p>
          <a:p>
            <a:pPr lvl="1"/>
            <a:r>
              <a:rPr lang="en-US" dirty="0"/>
              <a:t>0</a:t>
            </a:r>
          </a:p>
          <a:p>
            <a:pPr lvl="1"/>
            <a:endParaRPr lang="en-US" dirty="0"/>
          </a:p>
          <a:p>
            <a:pPr marL="0" indent="0">
              <a:buNone/>
            </a:pPr>
            <a:endParaRPr lang="en-US" dirty="0"/>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endParaRPr lang="en-US" spc="-1" dirty="0">
              <a:solidFill>
                <a:srgbClr val="000000"/>
              </a:solidFill>
              <a:uFill>
                <a:solidFill>
                  <a:srgbClr val="FFFFFF"/>
                </a:solidFill>
              </a:uFill>
              <a:latin typeface="Arial"/>
            </a:endParaRPr>
          </a:p>
          <a:p>
            <a:r>
              <a:rPr lang="en-US" spc="-1" dirty="0">
                <a:solidFill>
                  <a:srgbClr val="000000"/>
                </a:solidFill>
                <a:uFill>
                  <a:solidFill>
                    <a:srgbClr val="FFFFFF"/>
                  </a:solidFill>
                </a:uFill>
                <a:latin typeface="Arial"/>
              </a:rPr>
              <a:t>Rel-15 CRs (Category F) </a:t>
            </a:r>
            <a:r>
              <a:rPr lang="en-US" spc="-1" dirty="0">
                <a:solidFill>
                  <a:srgbClr val="000000"/>
                </a:solidFill>
                <a:uFill>
                  <a:solidFill>
                    <a:srgbClr val="FFFFFF"/>
                  </a:solidFill>
                </a:uFill>
              </a:rPr>
              <a:t>are less than in last plenary</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0 (4)</a:t>
            </a:r>
          </a:p>
          <a:p>
            <a:pPr lvl="1"/>
            <a:endParaRPr lang="en-US" spc="-1" dirty="0">
              <a:solidFill>
                <a:srgbClr val="000000"/>
              </a:solidFill>
              <a:uFill>
                <a:solidFill>
                  <a:srgbClr val="FFFFFF"/>
                </a:solidFill>
              </a:uFill>
              <a:latin typeface="Arial"/>
            </a:endParaRPr>
          </a:p>
          <a:p>
            <a:pPr lvl="1"/>
            <a:endParaRPr lang="en-US" spc="-1" dirty="0">
              <a:solidFill>
                <a:srgbClr val="000000"/>
              </a:solidFill>
              <a:uFill>
                <a:solidFill>
                  <a:srgbClr val="FFFFFF"/>
                </a:solidFill>
              </a:uFill>
              <a:latin typeface="Arial"/>
            </a:endParaRPr>
          </a:p>
          <a:p>
            <a:pPr marL="0" indent="0">
              <a:buNone/>
            </a:pPr>
            <a:endParaRPr lang="en-US" spc="-1" dirty="0">
              <a:solidFill>
                <a:srgbClr val="000000"/>
              </a:solidFill>
              <a:uFill>
                <a:solidFill>
                  <a:srgbClr val="FFFFFF"/>
                </a:solidFill>
              </a:uFill>
              <a:latin typeface="Arial"/>
            </a:endParaRPr>
          </a:p>
          <a:p>
            <a:pPr lvl="1"/>
            <a:endParaRPr lang="en-US" dirty="0"/>
          </a:p>
        </p:txBody>
      </p:sp>
    </p:spTree>
    <p:extLst>
      <p:ext uri="{BB962C8B-B14F-4D97-AF65-F5344CB8AC3E}">
        <p14:creationId xmlns:p14="http://schemas.microsoft.com/office/powerpoint/2010/main" val="324998621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spc="-1" dirty="0">
                <a:solidFill>
                  <a:srgbClr val="000000"/>
                </a:solidFill>
                <a:uFill>
                  <a:solidFill>
                    <a:srgbClr val="FFFFFF"/>
                  </a:solidFill>
                </a:uFill>
                <a:latin typeface="Arial"/>
              </a:rPr>
              <a:t>Rel-16 CRs (Category F)</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25 (6)</a:t>
            </a: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a:xfrm>
            <a:off x="227155" y="1795289"/>
            <a:ext cx="5666608" cy="4488501"/>
          </a:xfrm>
        </p:spPr>
        <p:txBody>
          <a:bodyPr/>
          <a:lstStyle/>
          <a:p>
            <a:r>
              <a:rPr lang="en-US" spc="-1" dirty="0">
                <a:solidFill>
                  <a:srgbClr val="000000"/>
                </a:solidFill>
                <a:uFill>
                  <a:solidFill>
                    <a:srgbClr val="FFFFFF"/>
                  </a:solidFill>
                </a:uFill>
                <a:latin typeface="Arial"/>
              </a:rPr>
              <a:t>Rel-17 CRs (Category F)</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74 (99)</a:t>
            </a:r>
          </a:p>
          <a:p>
            <a:pPr marL="457200" lvl="1" indent="0">
              <a:buNone/>
            </a:pPr>
            <a:endParaRPr lang="en-US" dirty="0">
              <a:latin typeface="Arial "/>
            </a:endParaRP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26751553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a:xfrm>
            <a:off x="227155" y="1795289"/>
            <a:ext cx="5666608" cy="4488501"/>
          </a:xfrm>
        </p:spPr>
        <p:txBody>
          <a:bodyPr/>
          <a:lstStyle/>
          <a:p>
            <a:r>
              <a:rPr lang="en-US" spc="-1" dirty="0">
                <a:solidFill>
                  <a:srgbClr val="000000"/>
                </a:solidFill>
                <a:uFill>
                  <a:solidFill>
                    <a:srgbClr val="FFFFFF"/>
                  </a:solidFill>
                </a:uFill>
                <a:latin typeface="Arial"/>
              </a:rPr>
              <a:t>CRs (Category B/C/F/D)</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1926 (1367 in previous TSG)</a:t>
            </a:r>
          </a:p>
          <a:p>
            <a:r>
              <a:rPr lang="en-US" dirty="0">
                <a:latin typeface="Arial "/>
              </a:rPr>
              <a:t>Approved New SID/WID</a:t>
            </a:r>
          </a:p>
          <a:p>
            <a:pPr lvl="1"/>
            <a:r>
              <a:rPr lang="en-US" dirty="0">
                <a:latin typeface="Arial "/>
              </a:rPr>
              <a:t>1</a:t>
            </a:r>
          </a:p>
          <a:p>
            <a:r>
              <a:rPr lang="en-US" dirty="0">
                <a:latin typeface="Arial "/>
              </a:rPr>
              <a:t>New Specification numbers allocated</a:t>
            </a:r>
          </a:p>
          <a:p>
            <a:pPr lvl="1"/>
            <a:r>
              <a:rPr lang="en-US" dirty="0">
                <a:latin typeface="Arial "/>
              </a:rPr>
              <a:t>0</a:t>
            </a:r>
          </a:p>
          <a:p>
            <a:pPr marL="457200" lvl="1" indent="0">
              <a:buNone/>
            </a:pPr>
            <a:endParaRPr lang="en-US" dirty="0">
              <a:latin typeface="Arial "/>
            </a:endParaRPr>
          </a:p>
          <a:p>
            <a:pPr marL="457200" lvl="1" inden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4" name="Espace réservé du contenu 2">
            <a:extLst>
              <a:ext uri="{FF2B5EF4-FFF2-40B4-BE49-F238E27FC236}">
                <a16:creationId xmlns:a16="http://schemas.microsoft.com/office/drawing/2014/main" id="{7D01AECE-5174-4E1B-83CD-881988146218}"/>
              </a:ext>
            </a:extLst>
          </p:cNvPr>
          <p:cNvSpPr txBox="1">
            <a:spLocks/>
          </p:cNvSpPr>
          <p:nvPr/>
        </p:nvSpPr>
        <p:spPr bwMode="auto">
          <a:xfrm>
            <a:off x="5893762"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
              </a:rPr>
              <a:t>New TS/TR presented for information/approval</a:t>
            </a:r>
          </a:p>
          <a:p>
            <a:pPr lvl="1"/>
            <a:r>
              <a:rPr lang="en-US" dirty="0">
                <a:latin typeface="Arial "/>
              </a:rPr>
              <a:t>17</a:t>
            </a:r>
          </a:p>
          <a:p>
            <a:pPr lvl="1"/>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57853856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37200"/>
            <a:ext cx="10515600" cy="708569"/>
          </a:xfrm>
        </p:spPr>
        <p:txBody>
          <a:bodyPr/>
          <a:lstStyle/>
          <a:p>
            <a:r>
              <a:rPr lang="en-DE"/>
              <a:t> </a:t>
            </a:r>
            <a:r>
              <a:rPr lang="en-GB"/>
              <a:t>2 Backward incompatible CRs for Rel-17 are approved</a:t>
            </a:r>
            <a:endParaRPr lang="en-US" dirty="0"/>
          </a:p>
        </p:txBody>
      </p:sp>
      <p:graphicFrame>
        <p:nvGraphicFramePr>
          <p:cNvPr id="4" name="Table 3">
            <a:extLst>
              <a:ext uri="{FF2B5EF4-FFF2-40B4-BE49-F238E27FC236}">
                <a16:creationId xmlns:a16="http://schemas.microsoft.com/office/drawing/2014/main" id="{57AE53FF-1F1C-4EED-BB68-A073B8FCE1A9}"/>
              </a:ext>
            </a:extLst>
          </p:cNvPr>
          <p:cNvGraphicFramePr>
            <a:graphicFrameLocks noGrp="1"/>
          </p:cNvGraphicFramePr>
          <p:nvPr>
            <p:extLst>
              <p:ext uri="{D42A27DB-BD31-4B8C-83A1-F6EECF244321}">
                <p14:modId xmlns:p14="http://schemas.microsoft.com/office/powerpoint/2010/main" val="4005427461"/>
              </p:ext>
            </p:extLst>
          </p:nvPr>
        </p:nvGraphicFramePr>
        <p:xfrm>
          <a:off x="590309" y="2692281"/>
          <a:ext cx="8680518" cy="862642"/>
        </p:xfrm>
        <a:graphic>
          <a:graphicData uri="http://schemas.openxmlformats.org/drawingml/2006/table">
            <a:tbl>
              <a:tblPr firstRow="1" firstCol="1" bandRow="1"/>
              <a:tblGrid>
                <a:gridCol w="1296364">
                  <a:extLst>
                    <a:ext uri="{9D8B030D-6E8A-4147-A177-3AD203B41FA5}">
                      <a16:colId xmlns:a16="http://schemas.microsoft.com/office/drawing/2014/main" val="1208041385"/>
                    </a:ext>
                  </a:extLst>
                </a:gridCol>
                <a:gridCol w="4363656">
                  <a:extLst>
                    <a:ext uri="{9D8B030D-6E8A-4147-A177-3AD203B41FA5}">
                      <a16:colId xmlns:a16="http://schemas.microsoft.com/office/drawing/2014/main" val="3691457052"/>
                    </a:ext>
                  </a:extLst>
                </a:gridCol>
                <a:gridCol w="1469985">
                  <a:extLst>
                    <a:ext uri="{9D8B030D-6E8A-4147-A177-3AD203B41FA5}">
                      <a16:colId xmlns:a16="http://schemas.microsoft.com/office/drawing/2014/main" val="4188791820"/>
                    </a:ext>
                  </a:extLst>
                </a:gridCol>
                <a:gridCol w="1550513">
                  <a:extLst>
                    <a:ext uri="{9D8B030D-6E8A-4147-A177-3AD203B41FA5}">
                      <a16:colId xmlns:a16="http://schemas.microsoft.com/office/drawing/2014/main" val="455655300"/>
                    </a:ext>
                  </a:extLst>
                </a:gridCol>
              </a:tblGrid>
              <a:tr h="401045">
                <a:tc>
                  <a:txBody>
                    <a:bodyPr/>
                    <a:lstStyle/>
                    <a:p>
                      <a:pPr fontAlgn="auto" hangingPunct="1"/>
                      <a:r>
                        <a:rPr lang="en-US" sz="16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C1-241214</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600" kern="1200" dirty="0">
                          <a:solidFill>
                            <a:srgbClr val="000000"/>
                          </a:solidFill>
                          <a:effectLst/>
                          <a:latin typeface="Arial" panose="020B0604020202020204" pitchFamily="34" charset="0"/>
                          <a:ea typeface="+mn-ea"/>
                          <a:cs typeface="Times New Roman" panose="02020603050405020304" pitchFamily="18" charset="0"/>
                        </a:rPr>
                        <a:t> </a:t>
                      </a:r>
                      <a:r>
                        <a:rPr lang="en-GB" sz="1600" kern="1200" dirty="0">
                          <a:solidFill>
                            <a:srgbClr val="000000"/>
                          </a:solidFill>
                          <a:effectLst/>
                          <a:latin typeface="Arial" panose="020B0604020202020204" pitchFamily="34" charset="0"/>
                          <a:ea typeface="+mn-ea"/>
                          <a:cs typeface="Times New Roman" panose="02020603050405020304" pitchFamily="18" charset="0"/>
                        </a:rPr>
                        <a:t>Correction on the minimum length of the SLAC</a:t>
                      </a:r>
                      <a:endParaRPr lang="en-US" sz="16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600" kern="1200" dirty="0">
                          <a:solidFill>
                            <a:srgbClr val="000000"/>
                          </a:solidFill>
                          <a:effectLst/>
                          <a:latin typeface="Arial" panose="020B0604020202020204" pitchFamily="34" charset="0"/>
                          <a:ea typeface="+mn-ea"/>
                          <a:cs typeface="Times New Roman" panose="02020603050405020304" pitchFamily="18" charset="0"/>
                        </a:rPr>
                        <a:t> Qualcomm Incorporated</a:t>
                      </a:r>
                      <a:endParaRPr lang="fr-FR" sz="1600" kern="1200" dirty="0">
                        <a:solidFill>
                          <a:srgbClr val="000000"/>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de-DE" sz="1600" kern="1200" dirty="0">
                          <a:solidFill>
                            <a:srgbClr val="000000"/>
                          </a:solidFill>
                          <a:effectLst/>
                          <a:latin typeface="Arial" panose="020B0604020202020204" pitchFamily="34" charset="0"/>
                          <a:ea typeface="+mn-ea"/>
                          <a:cs typeface="Times New Roman" panose="02020603050405020304" pitchFamily="18" charset="0"/>
                        </a:rPr>
                        <a:t>24.501</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4933247"/>
                  </a:ext>
                </a:extLst>
              </a:tr>
              <a:tr h="374962">
                <a:tc>
                  <a:txBody>
                    <a:bodyPr/>
                    <a:lstStyle/>
                    <a:p>
                      <a:pPr algn="l" rtl="0" fontAlgn="auto"/>
                      <a:r>
                        <a:rPr lang="en-US" sz="1600" kern="1200" dirty="0">
                          <a:solidFill>
                            <a:srgbClr val="000000"/>
                          </a:solidFill>
                          <a:effectLst/>
                          <a:latin typeface="Arial" panose="020B0604020202020204" pitchFamily="34" charset="0"/>
                          <a:ea typeface="+mn-ea"/>
                          <a:cs typeface="Times New Roman" panose="02020603050405020304" pitchFamily="18" charset="0"/>
                        </a:rPr>
                        <a:t>C1-241612</a:t>
                      </a: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600" kern="1200" dirty="0">
                          <a:solidFill>
                            <a:srgbClr val="000000"/>
                          </a:solidFill>
                          <a:effectLst/>
                          <a:latin typeface="Arial" panose="020B0604020202020204" pitchFamily="34" charset="0"/>
                          <a:ea typeface="+mn-ea"/>
                          <a:cs typeface="Times New Roman" panose="02020603050405020304" pitchFamily="18" charset="0"/>
                        </a:rPr>
                        <a:t>Correct the schemas of (de)registration request</a:t>
                      </a:r>
                      <a:endParaRPr lang="en-US" sz="16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6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ZTE</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600" kern="1200" dirty="0">
                          <a:solidFill>
                            <a:srgbClr val="000000"/>
                          </a:solidFill>
                          <a:effectLst/>
                          <a:latin typeface="Arial" panose="020B0604020202020204" pitchFamily="34" charset="0"/>
                          <a:ea typeface="+mn-ea"/>
                          <a:cs typeface="Times New Roman" panose="02020603050405020304" pitchFamily="18" charset="0"/>
                        </a:rPr>
                        <a:t>24.538</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42534641"/>
                  </a:ext>
                </a:extLst>
              </a:tr>
            </a:tbl>
          </a:graphicData>
        </a:graphic>
      </p:graphicFrame>
    </p:spTree>
    <p:extLst>
      <p:ext uri="{BB962C8B-B14F-4D97-AF65-F5344CB8AC3E}">
        <p14:creationId xmlns:p14="http://schemas.microsoft.com/office/powerpoint/2010/main" val="176368535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Information to SA</a:t>
            </a:r>
            <a:endParaRPr lang="en-US" dirty="0"/>
          </a:p>
        </p:txBody>
      </p:sp>
    </p:spTree>
    <p:extLst>
      <p:ext uri="{BB962C8B-B14F-4D97-AF65-F5344CB8AC3E}">
        <p14:creationId xmlns:p14="http://schemas.microsoft.com/office/powerpoint/2010/main" val="2215588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r>
              <a:rPr lang="en-GB" altLang="en-US"/>
              <a:t>WID on</a:t>
            </a:r>
            <a:r>
              <a:rPr lang="en-DE" altLang="en-US"/>
              <a:t> </a:t>
            </a:r>
            <a:r>
              <a:rPr lang="en-GB">
                <a:solidFill>
                  <a:srgbClr val="000000"/>
                </a:solidFill>
                <a:latin typeface="Arial" panose="020B0604020202020204" pitchFamily="34" charset="0"/>
              </a:rPr>
              <a:t>CT impacts of EVS Codec Extension for Immersive Voice and Audio Services is approved by CT.</a:t>
            </a:r>
            <a:endParaRPr lang="en-GB" altLang="en-US"/>
          </a:p>
          <a:p>
            <a:r>
              <a:rPr lang="en-GB" altLang="en-US"/>
              <a:t>C</a:t>
            </a:r>
            <a:r>
              <a:rPr lang="en-DE" altLang="en-US"/>
              <a:t>T </a:t>
            </a:r>
            <a:r>
              <a:rPr lang="en-GB" altLang="en-US"/>
              <a:t>has approved 15 Exceptions sheets on workitems which are less than 95% complete. We did not approve Exception sheets for Workitems with minor outstanding issue.</a:t>
            </a:r>
            <a:endParaRPr lang="en-DE" altLang="en-US" dirty="0"/>
          </a:p>
          <a:p>
            <a:r>
              <a:rPr lang="en-DE" altLang="en-US"/>
              <a:t> </a:t>
            </a:r>
            <a:r>
              <a:rPr lang="en-GB" altLang="en-US"/>
              <a:t> EDGE_Ph2: we idendified outstanding issues triggered by approved CR in SA plenary in September 2023. The issue was not discussed in detail by all  the impacted WGs. So no exception sheet was approved but the action is given to the WGs that they shall handle the topic in Q2 even without exception sheet or the outstanding is issue is not mentioned in the workplan up to now.</a:t>
            </a:r>
          </a:p>
          <a:p>
            <a:pPr marL="0" indent="0">
              <a:buNone/>
            </a:pPr>
            <a:endParaRPr lang="en-US" altLang="en-US" dirty="0"/>
          </a:p>
        </p:txBody>
      </p:sp>
    </p:spTree>
    <p:extLst>
      <p:ext uri="{BB962C8B-B14F-4D97-AF65-F5344CB8AC3E}">
        <p14:creationId xmlns:p14="http://schemas.microsoft.com/office/powerpoint/2010/main" val="155819628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US" altLang="fr-FR" sz="7200" dirty="0"/>
              <a:t>CT Officials</a:t>
            </a:r>
            <a:endParaRPr lang="en-US" sz="7200" dirty="0"/>
          </a:p>
        </p:txBody>
      </p:sp>
    </p:spTree>
    <p:extLst>
      <p:ext uri="{BB962C8B-B14F-4D97-AF65-F5344CB8AC3E}">
        <p14:creationId xmlns:p14="http://schemas.microsoft.com/office/powerpoint/2010/main" val="29114905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r>
              <a:rPr lang="en-GB" altLang="en-US" dirty="0"/>
              <a:t>CT will have vice chair  election in June meeting to elect a successor of Atle Monrad who stepped down as  CT vice  chair</a:t>
            </a:r>
            <a:endParaRPr lang="en-DE" altLang="en-US" dirty="0"/>
          </a:p>
          <a:p>
            <a:pPr marL="0" indent="0">
              <a:buNone/>
            </a:pPr>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Action to SA</a:t>
            </a:r>
            <a:endParaRPr lang="en-US" dirty="0"/>
          </a:p>
        </p:txBody>
      </p:sp>
    </p:spTree>
    <p:extLst>
      <p:ext uri="{BB962C8B-B14F-4D97-AF65-F5344CB8AC3E}">
        <p14:creationId xmlns:p14="http://schemas.microsoft.com/office/powerpoint/2010/main" val="1023746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232475" y="1825625"/>
            <a:ext cx="11747715" cy="6550511"/>
          </a:xfrm>
        </p:spPr>
        <p:txBody>
          <a:bodyPr>
            <a:normAutofit/>
          </a:bodyPr>
          <a:lstStyle/>
          <a:p>
            <a:pPr marL="0" indent="0">
              <a:buNone/>
            </a:pPr>
            <a:r>
              <a:rPr lang="en-GB" altLang="en-US" dirty="0"/>
              <a:t>C</a:t>
            </a:r>
            <a:r>
              <a:rPr lang="en-DE" altLang="en-US" dirty="0"/>
              <a:t>T</a:t>
            </a:r>
            <a:r>
              <a:rPr lang="en-GB" altLang="en-US" dirty="0"/>
              <a:t>1</a:t>
            </a:r>
            <a:r>
              <a:rPr lang="en-DE" altLang="en-US" dirty="0"/>
              <a:t> </a:t>
            </a:r>
            <a:r>
              <a:rPr lang="en-GB" altLang="en-US" dirty="0"/>
              <a:t>outstanding replies</a:t>
            </a:r>
          </a:p>
          <a:p>
            <a:r>
              <a:rPr lang="en-US" dirty="0"/>
              <a:t>5G_eLCS_Ph3 LS to SA2</a:t>
            </a:r>
            <a:r>
              <a:rPr lang="en-GB" dirty="0"/>
              <a:t>	</a:t>
            </a:r>
          </a:p>
          <a:p>
            <a:pPr lvl="1"/>
            <a:r>
              <a:rPr lang="en-US" dirty="0"/>
              <a:t>1. CT1 found some issues when specifying user plane positioning protocols and requires SA2 to provide solutions, which may impact CT4; </a:t>
            </a:r>
          </a:p>
          <a:p>
            <a:pPr lvl="1"/>
            <a:r>
              <a:rPr lang="en-US" dirty="0"/>
              <a:t>2. An EN is left for Nlmf_Location_MeasurementData service operation, which requires SA2 to clearly specify the definition of PRU location measurements.</a:t>
            </a:r>
            <a:r>
              <a:rPr lang="en-GB" dirty="0"/>
              <a:t>	</a:t>
            </a:r>
          </a:p>
        </p:txBody>
      </p:sp>
    </p:spTree>
    <p:extLst>
      <p:ext uri="{BB962C8B-B14F-4D97-AF65-F5344CB8AC3E}">
        <p14:creationId xmlns:p14="http://schemas.microsoft.com/office/powerpoint/2010/main" val="4871010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232475" y="1825625"/>
            <a:ext cx="11747715" cy="6550511"/>
          </a:xfrm>
        </p:spPr>
        <p:txBody>
          <a:bodyPr>
            <a:normAutofit/>
          </a:bodyPr>
          <a:lstStyle/>
          <a:p>
            <a:pPr marL="0" indent="0">
              <a:buNone/>
            </a:pPr>
            <a:r>
              <a:rPr lang="en-GB" altLang="en-US" sz="2400" dirty="0"/>
              <a:t>CT3 outstanding replies</a:t>
            </a:r>
          </a:p>
          <a:p>
            <a:r>
              <a:rPr lang="en-US" dirty="0"/>
              <a:t>eNS_Ph3</a:t>
            </a:r>
            <a:r>
              <a:rPr lang="en-DE" dirty="0"/>
              <a:t> LS to SA2</a:t>
            </a:r>
            <a:r>
              <a:rPr lang="en-GB" dirty="0"/>
              <a:t> on Alternative S-NSSAI related Policy control</a:t>
            </a:r>
          </a:p>
          <a:p>
            <a:pPr lvl="1"/>
            <a:r>
              <a:rPr lang="en-US" b="1" dirty="0"/>
              <a:t>1</a:t>
            </a:r>
            <a:r>
              <a:rPr lang="en-US" dirty="0"/>
              <a:t>	confirm that the </a:t>
            </a:r>
            <a:r>
              <a:rPr lang="en-GB" dirty="0"/>
              <a:t>"Network Slice Replacement" event is a separate event to the existing "SM Policy Association established or terminated" event as specified in clause 6.1.3.18 of TS 23.503?</a:t>
            </a:r>
          </a:p>
          <a:p>
            <a:pPr lvl="1"/>
            <a:r>
              <a:rPr lang="en-US" b="1" dirty="0"/>
              <a:t>2 </a:t>
            </a:r>
            <a:r>
              <a:rPr lang="en-US" dirty="0"/>
              <a:t>clarify in details how the subscription/reporting is performed for the </a:t>
            </a:r>
            <a:r>
              <a:rPr lang="en-GB" dirty="0"/>
              <a:t>"Network Slice Replacement" event (in a similar way to the provisions of clause 6.1.2.1 and 6.1.3.5 of TS 23.503 for the "SM Policy Association established or terminated" event)?</a:t>
            </a:r>
          </a:p>
          <a:p>
            <a:r>
              <a:rPr lang="en-US" dirty="0"/>
              <a:t>NSCALE</a:t>
            </a:r>
            <a:r>
              <a:rPr lang="en-DE" dirty="0"/>
              <a:t> LS to SA6</a:t>
            </a:r>
            <a:r>
              <a:rPr lang="en-GB" dirty="0"/>
              <a:t> on Clarification related to the predictive slice modification in Inter-PLMN based slice service continuity</a:t>
            </a:r>
          </a:p>
          <a:p>
            <a:pPr lvl="1"/>
            <a:r>
              <a:rPr lang="en-GB" dirty="0"/>
              <a:t>6 Questions are listed in this LS</a:t>
            </a:r>
          </a:p>
          <a:p>
            <a:pPr marL="0" indent="0">
              <a:buNone/>
            </a:pPr>
            <a:endParaRPr lang="en-US" altLang="en-US" sz="2400" dirty="0"/>
          </a:p>
        </p:txBody>
      </p:sp>
    </p:spTree>
    <p:extLst>
      <p:ext uri="{BB962C8B-B14F-4D97-AF65-F5344CB8AC3E}">
        <p14:creationId xmlns:p14="http://schemas.microsoft.com/office/powerpoint/2010/main" val="267997835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222142" y="1790901"/>
            <a:ext cx="11747715" cy="6550511"/>
          </a:xfrm>
        </p:spPr>
        <p:txBody>
          <a:bodyPr>
            <a:normAutofit/>
          </a:bodyPr>
          <a:lstStyle/>
          <a:p>
            <a:pPr marL="0" indent="0">
              <a:buNone/>
            </a:pPr>
            <a:r>
              <a:rPr lang="en-GB" altLang="en-US" dirty="0"/>
              <a:t>C</a:t>
            </a:r>
            <a:r>
              <a:rPr lang="en-DE" altLang="en-US" dirty="0"/>
              <a:t>T</a:t>
            </a:r>
            <a:r>
              <a:rPr lang="en-GB" altLang="en-US" dirty="0"/>
              <a:t>4</a:t>
            </a:r>
            <a:r>
              <a:rPr lang="en-DE" altLang="en-US" dirty="0"/>
              <a:t> </a:t>
            </a:r>
            <a:r>
              <a:rPr lang="en-GB" altLang="en-US" dirty="0"/>
              <a:t>outstanding replies</a:t>
            </a:r>
          </a:p>
          <a:p>
            <a:r>
              <a:rPr lang="en-US" dirty="0"/>
              <a:t>eNS_Ph3 LS to SA2</a:t>
            </a:r>
            <a:r>
              <a:rPr lang="en-GB" dirty="0"/>
              <a:t>	</a:t>
            </a:r>
          </a:p>
          <a:p>
            <a:pPr lvl="1"/>
            <a:r>
              <a:rPr lang="en-US" sz="2000" dirty="0"/>
              <a:t>How to indicate the partially allowed slice to the SMF and allow the SMF to subscribe the network slice area of service for that partially allowed S-NSSAI</a:t>
            </a:r>
            <a:r>
              <a:rPr lang="en-GB" sz="2000" dirty="0"/>
              <a:t>	</a:t>
            </a:r>
          </a:p>
          <a:p>
            <a:r>
              <a:rPr lang="en-US" dirty="0"/>
              <a:t>eUEPO LS to SA2 </a:t>
            </a:r>
          </a:p>
          <a:p>
            <a:pPr lvl="1"/>
            <a:r>
              <a:rPr lang="en-GB" dirty="0"/>
              <a:t>	</a:t>
            </a:r>
            <a:r>
              <a:rPr lang="en-US" sz="2000" dirty="0"/>
              <a:t>Some terminology alignment needed in SA2, with CT4 impact</a:t>
            </a:r>
          </a:p>
          <a:p>
            <a:r>
              <a:rPr lang="en-US" dirty="0" err="1"/>
              <a:t>HN_Auth</a:t>
            </a:r>
            <a:r>
              <a:rPr lang="en-GB" dirty="0"/>
              <a:t>	</a:t>
            </a:r>
            <a:r>
              <a:rPr lang="en-DE" dirty="0"/>
              <a:t> LS to SA</a:t>
            </a:r>
            <a:r>
              <a:rPr lang="en-GB" dirty="0"/>
              <a:t>3</a:t>
            </a:r>
            <a:r>
              <a:rPr lang="en-DE" dirty="0"/>
              <a:t> </a:t>
            </a:r>
            <a:endParaRPr lang="en-GB" dirty="0"/>
          </a:p>
          <a:p>
            <a:pPr lvl="1"/>
            <a:r>
              <a:rPr lang="en-US" sz="2000" dirty="0"/>
              <a:t>An LS on clarification on home network triggered re-authentication was sent to SA3 in CT4#119 (C4-235577), asking SA3 to check whether some failure cases from the AMF perspective are valid.</a:t>
            </a:r>
          </a:p>
          <a:p>
            <a:r>
              <a:rPr lang="en-US" dirty="0" err="1"/>
              <a:t>Ranging_SL</a:t>
            </a:r>
            <a:r>
              <a:rPr lang="en-GB" dirty="0"/>
              <a:t>	LS to </a:t>
            </a:r>
            <a:r>
              <a:rPr lang="en-US" dirty="0"/>
              <a:t>SA2, SA3</a:t>
            </a:r>
          </a:p>
          <a:p>
            <a:pPr lvl="1"/>
            <a:r>
              <a:rPr lang="en-US" sz="2000" dirty="0"/>
              <a:t>How to support the privacy check in network for Ranging_SL.</a:t>
            </a:r>
            <a:r>
              <a:rPr lang="en-GB" sz="2000" dirty="0"/>
              <a:t>	</a:t>
            </a:r>
          </a:p>
          <a:p>
            <a:pPr lvl="1"/>
            <a:endParaRPr lang="en-GB" dirty="0"/>
          </a:p>
        </p:txBody>
      </p:sp>
    </p:spTree>
    <p:extLst>
      <p:ext uri="{BB962C8B-B14F-4D97-AF65-F5344CB8AC3E}">
        <p14:creationId xmlns:p14="http://schemas.microsoft.com/office/powerpoint/2010/main" val="162916704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139877" y="1690688"/>
            <a:ext cx="11747715" cy="6550511"/>
          </a:xfrm>
        </p:spPr>
        <p:txBody>
          <a:bodyPr>
            <a:normAutofit/>
          </a:bodyPr>
          <a:lstStyle/>
          <a:p>
            <a:pPr marL="0" indent="0">
              <a:buNone/>
            </a:pPr>
            <a:endParaRPr lang="en-GB" dirty="0"/>
          </a:p>
          <a:p>
            <a:r>
              <a:rPr lang="en-US" dirty="0"/>
              <a:t>SA4 needs to complete their work on IVAS Codec by April 2024 so that CT WGs can be done by June 2024</a:t>
            </a:r>
            <a:endParaRPr lang="en-GB" dirty="0"/>
          </a:p>
          <a:p>
            <a:pPr marL="0" indent="0">
              <a:buNone/>
            </a:pPr>
            <a:endParaRPr lang="en-GB" sz="2400" b="1" dirty="0"/>
          </a:p>
          <a:p>
            <a:r>
              <a:rPr lang="en-GB" dirty="0"/>
              <a:t>CT ask SA WGs to give priority to reply to the LSs from CT WGs on Rel-18 topics (not only the once listed before)  in their April meeting so that CT WG can take them into account in their May meeting</a:t>
            </a:r>
          </a:p>
          <a:p>
            <a:pPr marL="0" indent="0">
              <a:buNone/>
            </a:pPr>
            <a:endParaRPr lang="en-US" altLang="en-US" sz="2400" dirty="0"/>
          </a:p>
        </p:txBody>
      </p:sp>
    </p:spTree>
    <p:extLst>
      <p:ext uri="{BB962C8B-B14F-4D97-AF65-F5344CB8AC3E}">
        <p14:creationId xmlns:p14="http://schemas.microsoft.com/office/powerpoint/2010/main" val="316370248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altLang="en-US" dirty="0"/>
              <a:t>Acknowledgement</a:t>
            </a:r>
            <a:endParaRPr lang="en-US" dirty="0"/>
          </a:p>
        </p:txBody>
      </p:sp>
    </p:spTree>
    <p:extLst>
      <p:ext uri="{BB962C8B-B14F-4D97-AF65-F5344CB8AC3E}">
        <p14:creationId xmlns:p14="http://schemas.microsoft.com/office/powerpoint/2010/main" val="717394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a:xfrm>
            <a:off x="232475" y="1825625"/>
            <a:ext cx="11747715" cy="4351338"/>
          </a:xfrm>
        </p:spPr>
        <p:txBody>
          <a:bodyPr/>
          <a:lstStyle/>
          <a:p>
            <a:r>
              <a:rPr lang="en-GB" altLang="ja-JP" dirty="0"/>
              <a:t>Thanks to CT vice chairs, CT WG chairs/vice chairs and rapporteurs for the great coordination before and during the meeting. Special thanks to MCC for excellent meeting support.</a:t>
            </a:r>
          </a:p>
          <a:p>
            <a:r>
              <a:rPr lang="en-GB" altLang="ja-JP" dirty="0"/>
              <a:t>Thanks to the delegates in CT WGs and CT for achieving all deadlines as promised and delivering an enormous amount of CRs and input papers.</a:t>
            </a:r>
          </a:p>
          <a:p>
            <a:r>
              <a:rPr lang="en-GB" altLang="ja-JP" dirty="0"/>
              <a:t>Thanks to </a:t>
            </a:r>
            <a:r>
              <a:rPr lang="en-DE" altLang="ja-JP" dirty="0"/>
              <a:t>P</a:t>
            </a:r>
            <a:r>
              <a:rPr lang="en-GB" altLang="ja-JP" dirty="0"/>
              <a:t>u</a:t>
            </a:r>
            <a:r>
              <a:rPr lang="en-DE" altLang="ja-JP" dirty="0"/>
              <a:t>n</a:t>
            </a:r>
            <a:r>
              <a:rPr lang="en-GB" altLang="ja-JP" dirty="0"/>
              <a:t>e</a:t>
            </a:r>
            <a:r>
              <a:rPr lang="en-DE" altLang="ja-JP" dirty="0"/>
              <a:t>e</a:t>
            </a:r>
            <a:r>
              <a:rPr lang="en-GB" altLang="ja-JP" dirty="0"/>
              <a:t>t (SA) and Wanshi (RAN) for the excellent coordination during the plenary week and in-between.</a:t>
            </a:r>
          </a:p>
          <a:p>
            <a:endParaRPr lang="en-US" altLang="en-US" dirty="0"/>
          </a:p>
        </p:txBody>
      </p:sp>
    </p:spTree>
    <p:extLst>
      <p:ext uri="{BB962C8B-B14F-4D97-AF65-F5344CB8AC3E}">
        <p14:creationId xmlns:p14="http://schemas.microsoft.com/office/powerpoint/2010/main" val="321848305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22559776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F1CC9-030E-16C3-A166-454CBD8E89A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2A9EFF-DD8D-0DF1-4935-EAEA24848D29}"/>
              </a:ext>
            </a:extLst>
          </p:cNvPr>
          <p:cNvSpPr>
            <a:spLocks noGrp="1"/>
          </p:cNvSpPr>
          <p:nvPr>
            <p:ph type="title"/>
          </p:nvPr>
        </p:nvSpPr>
        <p:spPr/>
        <p:txBody>
          <a:bodyPr/>
          <a:lstStyle/>
          <a:p>
            <a:r>
              <a:rPr lang="en-US" altLang="fr-FR" dirty="0"/>
              <a:t>Approved Exceptions</a:t>
            </a:r>
            <a:endParaRPr lang="en-US" dirty="0"/>
          </a:p>
        </p:txBody>
      </p:sp>
    </p:spTree>
    <p:extLst>
      <p:ext uri="{BB962C8B-B14F-4D97-AF65-F5344CB8AC3E}">
        <p14:creationId xmlns:p14="http://schemas.microsoft.com/office/powerpoint/2010/main" val="1368901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8"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endParaRPr lang="fr-FR" altLang="en-US" sz="1800" dirty="0"/>
          </a:p>
          <a:p>
            <a:pPr>
              <a:lnSpc>
                <a:spcPct val="100000"/>
              </a:lnSpc>
              <a:spcBef>
                <a:spcPct val="0"/>
              </a:spcBef>
              <a:buFontTx/>
              <a:buNone/>
            </a:pP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9"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Vice Chair</a:t>
            </a:r>
          </a:p>
          <a:p>
            <a:pPr>
              <a:lnSpc>
                <a:spcPct val="100000"/>
              </a:lnSpc>
              <a:spcBef>
                <a:spcPct val="0"/>
              </a:spcBef>
              <a:buFontTx/>
              <a:buNone/>
            </a:pPr>
            <a:r>
              <a:rPr lang="fr-FR" altLang="en-US" sz="1800" dirty="0"/>
              <a:t>ATIS</a:t>
            </a:r>
            <a:br>
              <a:rPr lang="fr-FR" altLang="en-US" sz="1800" dirty="0"/>
            </a:br>
            <a:r>
              <a:rPr lang="en-US" altLang="en-US" sz="1800" dirty="0"/>
              <a:t>atle.monrad@interdigital.com</a:t>
            </a:r>
          </a:p>
          <a:p>
            <a:pPr>
              <a:lnSpc>
                <a:spcPct val="100000"/>
              </a:lnSpc>
              <a:spcBef>
                <a:spcPct val="0"/>
              </a:spcBef>
              <a:buNone/>
            </a:pP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20"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Vice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p>
          <a:p>
            <a:pPr>
              <a:lnSpc>
                <a:spcPct val="100000"/>
              </a:lnSpc>
              <a:spcBef>
                <a:spcPct val="0"/>
              </a:spcBef>
              <a:buFontTx/>
              <a:buNone/>
            </a:pP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21"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Biao Long</a:t>
            </a:r>
          </a:p>
          <a:p>
            <a:pPr>
              <a:lnSpc>
                <a:spcPct val="100000"/>
              </a:lnSpc>
              <a:spcBef>
                <a:spcPct val="0"/>
              </a:spcBef>
              <a:buFontTx/>
              <a:buNone/>
            </a:pPr>
            <a:r>
              <a:rPr lang="fr-FR" altLang="en-US" sz="1800" dirty="0"/>
              <a:t>TSG CT Vice Chair</a:t>
            </a:r>
          </a:p>
          <a:p>
            <a:pPr>
              <a:lnSpc>
                <a:spcPct val="100000"/>
              </a:lnSpc>
              <a:spcBef>
                <a:spcPct val="0"/>
              </a:spcBef>
              <a:buFontTx/>
              <a:buNone/>
            </a:pPr>
            <a:r>
              <a:rPr lang="fr-FR" altLang="en-US" sz="1800" dirty="0"/>
              <a:t>CCSA</a:t>
            </a:r>
          </a:p>
          <a:p>
            <a:pPr>
              <a:lnSpc>
                <a:spcPct val="100000"/>
              </a:lnSpc>
              <a:spcBef>
                <a:spcPct val="0"/>
              </a:spcBef>
              <a:buFontTx/>
              <a:buNone/>
            </a:pPr>
            <a:r>
              <a:rPr lang="en-GB" sz="1800" dirty="0"/>
              <a:t>longbiao@chinatelecom.cn</a:t>
            </a:r>
            <a:endParaRPr lang="fr-FR" altLang="en-US" sz="1800" dirty="0"/>
          </a:p>
          <a:p>
            <a:pPr>
              <a:lnSpc>
                <a:spcPct val="100000"/>
              </a:lnSpc>
              <a:spcBef>
                <a:spcPct val="0"/>
              </a:spcBef>
              <a:buFontTx/>
              <a:buNone/>
            </a:pPr>
            <a:endParaRPr lang="en-US" altLang="en-US" sz="1800" dirty="0"/>
          </a:p>
        </p:txBody>
      </p:sp>
      <p:sp>
        <p:nvSpPr>
          <p:cNvPr id="22"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5"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6"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6"/>
            <a:ext cx="1149002" cy="1262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299" y="3442596"/>
            <a:ext cx="1097635" cy="1310754"/>
          </a:xfrm>
          <a:prstGeom prst="rect">
            <a:avLst/>
          </a:prstGeom>
        </p:spPr>
      </p:pic>
      <p:pic>
        <p:nvPicPr>
          <p:cNvPr id="4" name="Picture 3" descr="A person wearing glasses and a suit&#10;&#10;Description automatically generated with medium confidence">
            <a:extLst>
              <a:ext uri="{FF2B5EF4-FFF2-40B4-BE49-F238E27FC236}">
                <a16:creationId xmlns:a16="http://schemas.microsoft.com/office/drawing/2014/main" id="{A49349E2-C73F-736C-F09C-DAC601DCBBD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04924" y="4824640"/>
            <a:ext cx="1097635" cy="1379749"/>
          </a:xfrm>
          <a:prstGeom prst="rect">
            <a:avLst/>
          </a:prstGeom>
        </p:spPr>
      </p:pic>
      <p:pic>
        <p:nvPicPr>
          <p:cNvPr id="13" name="Picture 12">
            <a:extLst>
              <a:ext uri="{FF2B5EF4-FFF2-40B4-BE49-F238E27FC236}">
                <a16:creationId xmlns:a16="http://schemas.microsoft.com/office/drawing/2014/main" id="{2EB6F71F-B8F3-4238-85D4-CE0503B9829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1"/>
            <a:ext cx="1188789" cy="1667509"/>
          </a:xfrm>
          <a:prstGeom prst="rect">
            <a:avLst/>
          </a:prstGeom>
        </p:spPr>
      </p:pic>
    </p:spTree>
    <p:extLst>
      <p:ext uri="{BB962C8B-B14F-4D97-AF65-F5344CB8AC3E}">
        <p14:creationId xmlns:p14="http://schemas.microsoft.com/office/powerpoint/2010/main" val="300995930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13588" y="370177"/>
            <a:ext cx="10515600" cy="1325563"/>
          </a:xfrm>
        </p:spPr>
        <p:txBody>
          <a:bodyPr/>
          <a:lstStyle/>
          <a:p>
            <a:r>
              <a:rPr lang="en-US" altLang="fr-FR" dirty="0"/>
              <a:t>Approved exceptions Rel-18 1/2</a:t>
            </a:r>
          </a:p>
        </p:txBody>
      </p:sp>
      <p:graphicFrame>
        <p:nvGraphicFramePr>
          <p:cNvPr id="4" name="Tableau 3">
            <a:extLst>
              <a:ext uri="{FF2B5EF4-FFF2-40B4-BE49-F238E27FC236}">
                <a16:creationId xmlns:a16="http://schemas.microsoft.com/office/drawing/2014/main" id="{DFCBC042-D0BD-4089-80D3-E86F7CCBAB9E}"/>
              </a:ext>
            </a:extLst>
          </p:cNvPr>
          <p:cNvGraphicFramePr>
            <a:graphicFrameLocks noGrp="1"/>
          </p:cNvGraphicFramePr>
          <p:nvPr>
            <p:extLst>
              <p:ext uri="{D42A27DB-BD31-4B8C-83A1-F6EECF244321}">
                <p14:modId xmlns:p14="http://schemas.microsoft.com/office/powerpoint/2010/main" val="84331225"/>
              </p:ext>
            </p:extLst>
          </p:nvPr>
        </p:nvGraphicFramePr>
        <p:xfrm>
          <a:off x="224630" y="1808222"/>
          <a:ext cx="10832145" cy="3777931"/>
        </p:xfrm>
        <a:graphic>
          <a:graphicData uri="http://schemas.openxmlformats.org/drawingml/2006/table">
            <a:tbl>
              <a:tblPr firstRow="1" firstCol="1" bandRow="1"/>
              <a:tblGrid>
                <a:gridCol w="1678095">
                  <a:extLst>
                    <a:ext uri="{9D8B030D-6E8A-4147-A177-3AD203B41FA5}">
                      <a16:colId xmlns:a16="http://schemas.microsoft.com/office/drawing/2014/main" val="20000"/>
                    </a:ext>
                  </a:extLst>
                </a:gridCol>
                <a:gridCol w="7370198">
                  <a:extLst>
                    <a:ext uri="{9D8B030D-6E8A-4147-A177-3AD203B41FA5}">
                      <a16:colId xmlns:a16="http://schemas.microsoft.com/office/drawing/2014/main" val="20001"/>
                    </a:ext>
                  </a:extLst>
                </a:gridCol>
                <a:gridCol w="1783852">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dirty="0">
                          <a:solidFill>
                            <a:srgbClr val="0000FF"/>
                          </a:solidFill>
                          <a:effectLst/>
                          <a:latin typeface="Arial" panose="020B0604020202020204" pitchFamily="34" charset="0"/>
                          <a:hlinkClick r:id="rId3"/>
                        </a:rPr>
                        <a:t>CP-240023</a:t>
                      </a:r>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Work Item Exception for CT impacts of EVS Codec Extension for Immersive Voice and Audio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800" b="1" i="0" u="sng" strike="noStrike">
                          <a:solidFill>
                            <a:srgbClr val="0000FF"/>
                          </a:solidFill>
                          <a:effectLst/>
                          <a:latin typeface="Arial" panose="020B0604020202020204" pitchFamily="34" charset="0"/>
                          <a:hlinkClick r:id="rId4"/>
                        </a:rPr>
                        <a:t>CP-240210</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Exception sheet for </a:t>
                      </a:r>
                      <a:r>
                        <a:rPr lang="en-GB" sz="1800" b="0" i="0" u="none" strike="noStrike" dirty="0" err="1">
                          <a:solidFill>
                            <a:srgbClr val="000000"/>
                          </a:solidFill>
                          <a:effectLst/>
                          <a:latin typeface="Arial" panose="020B0604020202020204" pitchFamily="34" charset="0"/>
                        </a:rPr>
                        <a:t>IVAS_Codec</a:t>
                      </a:r>
                      <a:r>
                        <a:rPr lang="en-GB" sz="1800" b="0" i="0" u="none" strike="noStrike" dirty="0">
                          <a:solidFill>
                            <a:srgbClr val="000000"/>
                          </a:solidFill>
                          <a:effectLst/>
                          <a:latin typeface="Arial" panose="020B0604020202020204" pitchFamily="34" charset="0"/>
                        </a:rPr>
                        <a:t> WI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800" b="1" i="0" u="sng" strike="noStrike">
                          <a:solidFill>
                            <a:srgbClr val="0000FF"/>
                          </a:solidFill>
                          <a:effectLst/>
                          <a:latin typeface="Arial" panose="020B0604020202020204" pitchFamily="34" charset="0"/>
                          <a:hlinkClick r:id="rId5"/>
                        </a:rPr>
                        <a:t>CP-240211</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Exception sheet for EDGEAPP_Ph2 WI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r>
                        <a:rPr lang="en-GB" sz="1800" b="1" i="0" u="sng" strike="noStrike">
                          <a:solidFill>
                            <a:srgbClr val="0000FF"/>
                          </a:solidFill>
                          <a:effectLst/>
                          <a:latin typeface="Arial" panose="020B0604020202020204" pitchFamily="34" charset="0"/>
                          <a:hlinkClick r:id="rId6"/>
                        </a:rPr>
                        <a:t>CP-240212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ADAES WI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r>
                        <a:rPr lang="en-GB" sz="1800" b="1" i="0" u="sng" strike="noStrike">
                          <a:solidFill>
                            <a:srgbClr val="0000FF"/>
                          </a:solidFill>
                          <a:effectLst/>
                          <a:latin typeface="Arial" panose="020B0604020202020204" pitchFamily="34" charset="0"/>
                          <a:hlinkClick r:id="rId7"/>
                        </a:rPr>
                        <a:t>CP-240213</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NSCALE WI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95424068"/>
                  </a:ext>
                </a:extLst>
              </a:tr>
              <a:tr h="562442">
                <a:tc>
                  <a:txBody>
                    <a:bodyPr/>
                    <a:lstStyle/>
                    <a:p>
                      <a:pPr algn="l" fontAlgn="t"/>
                      <a:r>
                        <a:rPr lang="en-GB" sz="1800" b="1" i="0" u="sng" strike="noStrike">
                          <a:solidFill>
                            <a:srgbClr val="0000FF"/>
                          </a:solidFill>
                          <a:effectLst/>
                          <a:latin typeface="Arial" panose="020B0604020202020204" pitchFamily="34" charset="0"/>
                          <a:hlinkClick r:id="rId8"/>
                        </a:rPr>
                        <a:t>CP-240222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5G_eLCS_Ph3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58959"/>
                  </a:ext>
                </a:extLst>
              </a:tr>
            </a:tbl>
          </a:graphicData>
        </a:graphic>
      </p:graphicFrame>
    </p:spTree>
    <p:extLst>
      <p:ext uri="{BB962C8B-B14F-4D97-AF65-F5344CB8AC3E}">
        <p14:creationId xmlns:p14="http://schemas.microsoft.com/office/powerpoint/2010/main" val="3335888838"/>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0132-DD33-4102-2855-4D1682CEA93F}"/>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84B97C66-B44D-3CC6-F6F0-587BAC616E2B}"/>
              </a:ext>
            </a:extLst>
          </p:cNvPr>
          <p:cNvSpPr>
            <a:spLocks noGrp="1"/>
          </p:cNvSpPr>
          <p:nvPr>
            <p:ph type="title"/>
          </p:nvPr>
        </p:nvSpPr>
        <p:spPr>
          <a:xfrm>
            <a:off x="313588" y="370177"/>
            <a:ext cx="10515600" cy="1325563"/>
          </a:xfrm>
        </p:spPr>
        <p:txBody>
          <a:bodyPr/>
          <a:lstStyle/>
          <a:p>
            <a:r>
              <a:rPr lang="en-US" altLang="fr-FR" dirty="0"/>
              <a:t>Approved exceptions Rel-18 1/2</a:t>
            </a:r>
          </a:p>
        </p:txBody>
      </p:sp>
      <p:graphicFrame>
        <p:nvGraphicFramePr>
          <p:cNvPr id="4" name="Tableau 3">
            <a:extLst>
              <a:ext uri="{FF2B5EF4-FFF2-40B4-BE49-F238E27FC236}">
                <a16:creationId xmlns:a16="http://schemas.microsoft.com/office/drawing/2014/main" id="{8C311CA1-2AE9-6A57-7FAF-F60C47404576}"/>
              </a:ext>
            </a:extLst>
          </p:cNvPr>
          <p:cNvGraphicFramePr>
            <a:graphicFrameLocks noGrp="1"/>
          </p:cNvGraphicFramePr>
          <p:nvPr>
            <p:extLst>
              <p:ext uri="{D42A27DB-BD31-4B8C-83A1-F6EECF244321}">
                <p14:modId xmlns:p14="http://schemas.microsoft.com/office/powerpoint/2010/main" val="1219222055"/>
              </p:ext>
            </p:extLst>
          </p:nvPr>
        </p:nvGraphicFramePr>
        <p:xfrm>
          <a:off x="224630" y="1808222"/>
          <a:ext cx="10832145" cy="4340373"/>
        </p:xfrm>
        <a:graphic>
          <a:graphicData uri="http://schemas.openxmlformats.org/drawingml/2006/table">
            <a:tbl>
              <a:tblPr firstRow="1" firstCol="1" bandRow="1"/>
              <a:tblGrid>
                <a:gridCol w="1678095">
                  <a:extLst>
                    <a:ext uri="{9D8B030D-6E8A-4147-A177-3AD203B41FA5}">
                      <a16:colId xmlns:a16="http://schemas.microsoft.com/office/drawing/2014/main" val="20000"/>
                    </a:ext>
                  </a:extLst>
                </a:gridCol>
                <a:gridCol w="7370198">
                  <a:extLst>
                    <a:ext uri="{9D8B030D-6E8A-4147-A177-3AD203B41FA5}">
                      <a16:colId xmlns:a16="http://schemas.microsoft.com/office/drawing/2014/main" val="20001"/>
                    </a:ext>
                  </a:extLst>
                </a:gridCol>
                <a:gridCol w="1783852">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CP-240223</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SEAL_Ph3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800" b="1" i="0" u="sng" strike="noStrike">
                          <a:solidFill>
                            <a:srgbClr val="0000FF"/>
                          </a:solidFill>
                          <a:effectLst/>
                          <a:latin typeface="Arial" panose="020B0604020202020204" pitchFamily="34" charset="0"/>
                          <a:hlinkClick r:id="rId4"/>
                        </a:rPr>
                        <a:t>CP-240224</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SEALDD</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800" b="1" i="0" u="sng" strike="noStrike">
                          <a:solidFill>
                            <a:srgbClr val="0000FF"/>
                          </a:solidFill>
                          <a:effectLst/>
                          <a:latin typeface="Arial" panose="020B0604020202020204" pitchFamily="34" charset="0"/>
                          <a:hlinkClick r:id="rId5"/>
                        </a:rPr>
                        <a:t>CP-240225</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Exception Sheet for enh4MCPTT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r>
                        <a:rPr lang="en-GB" sz="1800" b="1" i="0" u="sng" strike="noStrike">
                          <a:solidFill>
                            <a:srgbClr val="0000FF"/>
                          </a:solidFill>
                          <a:effectLst/>
                          <a:latin typeface="Arial" panose="020B0604020202020204" pitchFamily="34" charset="0"/>
                          <a:hlinkClick r:id="rId6"/>
                        </a:rPr>
                        <a:t>CP-240226</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MCGWUE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r>
                        <a:rPr lang="en-GB" sz="1800" b="1" i="0" u="sng" strike="noStrike">
                          <a:solidFill>
                            <a:srgbClr val="0000FF"/>
                          </a:solidFill>
                          <a:effectLst/>
                          <a:latin typeface="Arial" panose="020B0604020202020204" pitchFamily="34" charset="0"/>
                          <a:hlinkClick r:id="rId7"/>
                        </a:rPr>
                        <a:t>CP-240227</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MC_AHGC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95424068"/>
                  </a:ext>
                </a:extLst>
              </a:tr>
              <a:tr h="562442">
                <a:tc>
                  <a:txBody>
                    <a:bodyPr/>
                    <a:lstStyle/>
                    <a:p>
                      <a:pPr algn="l" fontAlgn="t"/>
                      <a:r>
                        <a:rPr lang="en-GB" sz="1800" b="1" i="0" u="sng" strike="noStrike">
                          <a:solidFill>
                            <a:srgbClr val="0000FF"/>
                          </a:solidFill>
                          <a:effectLst/>
                          <a:latin typeface="Arial" panose="020B0604020202020204" pitchFamily="34" charset="0"/>
                          <a:hlinkClick r:id="rId8"/>
                        </a:rPr>
                        <a:t>CP-240228</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NSCALE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58959"/>
                  </a:ext>
                </a:extLst>
              </a:tr>
              <a:tr h="562442">
                <a:tc>
                  <a:txBody>
                    <a:bodyPr/>
                    <a:lstStyle/>
                    <a:p>
                      <a:pPr algn="l" fontAlgn="t"/>
                      <a:r>
                        <a:rPr lang="en-GB" sz="1800" b="1" i="0" u="sng" strike="noStrike">
                          <a:solidFill>
                            <a:srgbClr val="0000FF"/>
                          </a:solidFill>
                          <a:effectLst/>
                          <a:latin typeface="Arial" panose="020B0604020202020204" pitchFamily="34" charset="0"/>
                          <a:hlinkClick r:id="rId9"/>
                        </a:rPr>
                        <a:t>CP-240229</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Exception sheet for IVAS_Codec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84946735"/>
                  </a:ext>
                </a:extLst>
              </a:tr>
            </a:tbl>
          </a:graphicData>
        </a:graphic>
      </p:graphicFrame>
    </p:spTree>
    <p:extLst>
      <p:ext uri="{BB962C8B-B14F-4D97-AF65-F5344CB8AC3E}">
        <p14:creationId xmlns:p14="http://schemas.microsoft.com/office/powerpoint/2010/main" val="152638082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New approved  Study/Work Items</a:t>
            </a:r>
            <a:endParaRPr lang="en-US" dirty="0"/>
          </a:p>
        </p:txBody>
      </p:sp>
    </p:spTree>
    <p:extLst>
      <p:ext uri="{BB962C8B-B14F-4D97-AF65-F5344CB8AC3E}">
        <p14:creationId xmlns:p14="http://schemas.microsoft.com/office/powerpoint/2010/main" val="3231231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Study/Work Items Rel-18 1/1</a:t>
            </a:r>
          </a:p>
        </p:txBody>
      </p:sp>
      <p:graphicFrame>
        <p:nvGraphicFramePr>
          <p:cNvPr id="4" name="Tableau 3">
            <a:extLst>
              <a:ext uri="{FF2B5EF4-FFF2-40B4-BE49-F238E27FC236}">
                <a16:creationId xmlns:a16="http://schemas.microsoft.com/office/drawing/2014/main" id="{66313699-8AEC-7EE6-A76B-E43FC75AD6F5}"/>
              </a:ext>
            </a:extLst>
          </p:cNvPr>
          <p:cNvGraphicFramePr>
            <a:graphicFrameLocks noGrp="1"/>
          </p:cNvGraphicFramePr>
          <p:nvPr/>
        </p:nvGraphicFramePr>
        <p:xfrm>
          <a:off x="224631" y="1808222"/>
          <a:ext cx="11742738" cy="2676488"/>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a:t>
                      </a:r>
                      <a:r>
                        <a:rPr lang="fr-FR" sz="1400" b="1" dirty="0" err="1">
                          <a:solidFill>
                            <a:srgbClr val="FFFFFF"/>
                          </a:solidFill>
                          <a:effectLst/>
                          <a:latin typeface="Arial"/>
                          <a:ea typeface="Times New Roman"/>
                        </a:rPr>
                        <a:t>Specification</a:t>
                      </a:r>
                      <a:r>
                        <a:rPr lang="fr-FR" sz="1400" b="1" dirty="0">
                          <a:solidFill>
                            <a:srgbClr val="FFFFFF"/>
                          </a:solidFill>
                          <a:effectLst/>
                          <a:latin typeface="Arial"/>
                          <a:ea typeface="Times New Roman"/>
                        </a:rPr>
                        <a:t> </a:t>
                      </a:r>
                      <a:r>
                        <a:rPr lang="fr-FR" sz="1400" b="1" dirty="0" err="1">
                          <a:solidFill>
                            <a:srgbClr val="FFFFFF"/>
                          </a:solidFill>
                          <a:effectLst/>
                          <a:latin typeface="Arial"/>
                          <a:ea typeface="Times New Roman"/>
                        </a:rPr>
                        <a:t>number</a:t>
                      </a:r>
                      <a:r>
                        <a:rPr lang="fr-FR" sz="1400" b="1" dirty="0">
                          <a:solidFill>
                            <a:srgbClr val="FFFFFF"/>
                          </a:solidFill>
                          <a:effectLst/>
                          <a:latin typeface="Arial"/>
                          <a:ea typeface="Times New Roman"/>
                        </a:rPr>
                        <a:t> (if </a:t>
                      </a:r>
                      <a:r>
                        <a:rPr lang="fr-FR" sz="1400" b="1" dirty="0" err="1">
                          <a:solidFill>
                            <a:srgbClr val="FFFFFF"/>
                          </a:solidFill>
                          <a:effectLst/>
                          <a:latin typeface="Arial"/>
                          <a:ea typeface="Times New Roman"/>
                        </a:rPr>
                        <a:t>needed</a:t>
                      </a:r>
                      <a:r>
                        <a:rPr lang="fr-FR" sz="1400" b="1" dirty="0">
                          <a:solidFill>
                            <a:srgbClr val="FFFFFF"/>
                          </a:solidFill>
                          <a:effectLst/>
                          <a:latin typeface="Arial"/>
                          <a:ea typeface="Times New Roman"/>
                        </a:rPr>
                        <a:t>)</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CP-240021</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 impacts of EVS Codec Extension for Immersive Voice and Audio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bl>
          </a:graphicData>
        </a:graphic>
      </p:graphicFrame>
    </p:spTree>
    <p:extLst>
      <p:ext uri="{BB962C8B-B14F-4D97-AF65-F5344CB8AC3E}">
        <p14:creationId xmlns:p14="http://schemas.microsoft.com/office/powerpoint/2010/main" val="318486003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approved Work Items Rel-18 1/2</a:t>
            </a:r>
          </a:p>
        </p:txBody>
      </p:sp>
      <p:graphicFrame>
        <p:nvGraphicFramePr>
          <p:cNvPr id="4" name="Tableau 3"/>
          <p:cNvGraphicFramePr>
            <a:graphicFrameLocks noGrp="1"/>
          </p:cNvGraphicFramePr>
          <p:nvPr>
            <p:extLst>
              <p:ext uri="{D42A27DB-BD31-4B8C-83A1-F6EECF244321}">
                <p14:modId xmlns:p14="http://schemas.microsoft.com/office/powerpoint/2010/main" val="812609989"/>
              </p:ext>
            </p:extLst>
          </p:nvPr>
        </p:nvGraphicFramePr>
        <p:xfrm>
          <a:off x="224631" y="1920897"/>
          <a:ext cx="11742738" cy="426720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a:t>
                      </a:r>
                      <a:r>
                        <a:rPr lang="fr-FR" sz="1400" b="1" dirty="0" err="1">
                          <a:solidFill>
                            <a:srgbClr val="FFFFFF"/>
                          </a:solidFill>
                          <a:effectLst/>
                          <a:latin typeface="Arial"/>
                          <a:ea typeface="Times New Roman"/>
                        </a:rPr>
                        <a:t>Specification</a:t>
                      </a:r>
                      <a:r>
                        <a:rPr lang="fr-FR" sz="1400" b="1" dirty="0">
                          <a:solidFill>
                            <a:srgbClr val="FFFFFF"/>
                          </a:solidFill>
                          <a:effectLst/>
                          <a:latin typeface="Arial"/>
                          <a:ea typeface="Times New Roman"/>
                        </a:rPr>
                        <a:t> </a:t>
                      </a:r>
                      <a:r>
                        <a:rPr lang="fr-FR" sz="1400" b="1" dirty="0" err="1">
                          <a:solidFill>
                            <a:srgbClr val="FFFFFF"/>
                          </a:solidFill>
                          <a:effectLst/>
                          <a:latin typeface="Arial"/>
                          <a:ea typeface="Times New Roman"/>
                        </a:rPr>
                        <a:t>number</a:t>
                      </a:r>
                      <a:r>
                        <a:rPr lang="fr-FR" sz="1400" b="1" dirty="0">
                          <a:solidFill>
                            <a:srgbClr val="FFFFFF"/>
                          </a:solidFill>
                          <a:effectLst/>
                          <a:latin typeface="Arial"/>
                          <a:ea typeface="Times New Roman"/>
                        </a:rPr>
                        <a:t> (if </a:t>
                      </a:r>
                      <a:r>
                        <a:rPr lang="fr-FR" sz="1400" b="1" dirty="0" err="1">
                          <a:solidFill>
                            <a:srgbClr val="FFFFFF"/>
                          </a:solidFill>
                          <a:effectLst/>
                          <a:latin typeface="Arial"/>
                          <a:ea typeface="Times New Roman"/>
                        </a:rPr>
                        <a:t>needed</a:t>
                      </a:r>
                      <a:r>
                        <a:rPr lang="fr-FR" sz="1400" b="1" dirty="0">
                          <a:solidFill>
                            <a:srgbClr val="FFFFFF"/>
                          </a:solidFill>
                          <a:effectLst/>
                          <a:latin typeface="Arial"/>
                          <a:ea typeface="Times New Roman"/>
                        </a:rPr>
                        <a:t>)</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r>
                        <a:rPr lang="en-GB" sz="1800" b="1" i="0" u="sng" strike="noStrike">
                          <a:solidFill>
                            <a:srgbClr val="0000FF"/>
                          </a:solidFill>
                          <a:effectLst/>
                          <a:latin typeface="Arial" panose="020B0604020202020204" pitchFamily="34" charset="0"/>
                          <a:hlinkClick r:id="rId2"/>
                        </a:rPr>
                        <a:t>CP-240022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 aspects of UPF enhancement for exposure and SBA</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r>
                        <a:rPr lang="en-GB" sz="1800" b="1" i="0" u="sng" strike="noStrike">
                          <a:solidFill>
                            <a:srgbClr val="0000FF"/>
                          </a:solidFill>
                          <a:effectLst/>
                          <a:latin typeface="Arial" panose="020B0604020202020204" pitchFamily="34" charset="0"/>
                          <a:hlinkClick r:id="rId3"/>
                        </a:rPr>
                        <a:t>CP-240079</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Enablers for Network Automation for 5G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r>
                        <a:rPr lang="en-GB" sz="1800" b="1" i="0" u="sng" strike="noStrike">
                          <a:solidFill>
                            <a:srgbClr val="0000FF"/>
                          </a:solidFill>
                          <a:effectLst/>
                          <a:latin typeface="Arial" panose="020B0604020202020204" pitchFamily="34" charset="0"/>
                          <a:hlinkClick r:id="rId4"/>
                        </a:rPr>
                        <a:t>CP-240080</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CT aspects of enhancement of 5G UE Policy</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r>
                        <a:rPr lang="en-GB" sz="1800" b="1" i="0" u="sng" strike="noStrike">
                          <a:solidFill>
                            <a:srgbClr val="0000FF"/>
                          </a:solidFill>
                          <a:effectLst/>
                          <a:latin typeface="Arial" panose="020B0604020202020204" pitchFamily="34" charset="0"/>
                          <a:hlinkClick r:id="rId5"/>
                        </a:rPr>
                        <a:t>CP-240081</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Architecture Enhancements for XR and media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70941251"/>
                  </a:ext>
                </a:extLst>
              </a:tr>
              <a:tr h="274320">
                <a:tc>
                  <a:txBody>
                    <a:bodyPr/>
                    <a:lstStyle/>
                    <a:p>
                      <a:pPr algn="l" fontAlgn="t"/>
                      <a:r>
                        <a:rPr lang="en-GB" sz="1800" b="1" i="0" u="sng" strike="noStrike">
                          <a:solidFill>
                            <a:srgbClr val="0000FF"/>
                          </a:solidFill>
                          <a:effectLst/>
                          <a:latin typeface="Arial" panose="020B0604020202020204" pitchFamily="34" charset="0"/>
                          <a:hlinkClick r:id="rId6"/>
                        </a:rPr>
                        <a:t>CP-240233</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CT aspects of enhancement to the 5GC location services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79206673"/>
                  </a:ext>
                </a:extLst>
              </a:tr>
              <a:tr h="274320">
                <a:tc>
                  <a:txBody>
                    <a:bodyPr/>
                    <a:lstStyle/>
                    <a:p>
                      <a:pPr algn="l" fontAlgn="t"/>
                      <a:r>
                        <a:rPr lang="en-GB" sz="1800" b="1" i="0" u="sng" strike="noStrike">
                          <a:solidFill>
                            <a:srgbClr val="0000FF"/>
                          </a:solidFill>
                          <a:effectLst/>
                          <a:latin typeface="Arial" panose="020B0604020202020204" pitchFamily="34" charset="0"/>
                          <a:hlinkClick r:id="rId7"/>
                        </a:rPr>
                        <a:t>CP-240268</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CT aspects of Application Data Analytics Enablement Service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70796372"/>
                  </a:ext>
                </a:extLst>
              </a:tr>
              <a:tr h="274320">
                <a:tc>
                  <a:txBody>
                    <a:bodyPr/>
                    <a:lstStyle/>
                    <a:p>
                      <a:pPr algn="l" fontAlgn="t"/>
                      <a:r>
                        <a:rPr lang="en-GB" sz="1800" b="1" i="0" u="sng" strike="noStrike">
                          <a:solidFill>
                            <a:srgbClr val="0000FF"/>
                          </a:solidFill>
                          <a:effectLst/>
                          <a:latin typeface="Arial" panose="020B0604020202020204" pitchFamily="34" charset="0"/>
                          <a:hlinkClick r:id="rId8"/>
                        </a:rPr>
                        <a:t>CP-240269</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5GC/EPC enhancement for satellite access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39549567"/>
                  </a:ext>
                </a:extLst>
              </a:tr>
              <a:tr h="274320">
                <a:tc>
                  <a:txBody>
                    <a:bodyPr/>
                    <a:lstStyle/>
                    <a:p>
                      <a:pPr algn="l" fontAlgn="t"/>
                      <a:r>
                        <a:rPr lang="en-GB" sz="1800" b="1" i="0" u="sng" strike="noStrike">
                          <a:solidFill>
                            <a:srgbClr val="0000FF"/>
                          </a:solidFill>
                          <a:effectLst/>
                          <a:latin typeface="Arial" panose="020B0604020202020204" pitchFamily="34" charset="0"/>
                          <a:hlinkClick r:id="rId9"/>
                        </a:rPr>
                        <a:t>CP-240270</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mission critical system migration and interconnection enhancements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07331319"/>
                  </a:ext>
                </a:extLst>
              </a:tr>
            </a:tbl>
          </a:graphicData>
        </a:graphic>
      </p:graphicFrame>
    </p:spTree>
    <p:extLst>
      <p:ext uri="{BB962C8B-B14F-4D97-AF65-F5344CB8AC3E}">
        <p14:creationId xmlns:p14="http://schemas.microsoft.com/office/powerpoint/2010/main" val="2657504212"/>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approved Work Items Rel-18 2/2</a:t>
            </a:r>
          </a:p>
        </p:txBody>
      </p:sp>
      <p:graphicFrame>
        <p:nvGraphicFramePr>
          <p:cNvPr id="4" name="Tableau 3"/>
          <p:cNvGraphicFramePr>
            <a:graphicFrameLocks noGrp="1"/>
          </p:cNvGraphicFramePr>
          <p:nvPr>
            <p:extLst>
              <p:ext uri="{D42A27DB-BD31-4B8C-83A1-F6EECF244321}">
                <p14:modId xmlns:p14="http://schemas.microsoft.com/office/powerpoint/2010/main" val="3585716835"/>
              </p:ext>
            </p:extLst>
          </p:nvPr>
        </p:nvGraphicFramePr>
        <p:xfrm>
          <a:off x="224631" y="1920897"/>
          <a:ext cx="11742738" cy="399288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a:t>
                      </a:r>
                      <a:r>
                        <a:rPr lang="fr-FR" sz="1400" b="1" dirty="0" err="1">
                          <a:solidFill>
                            <a:srgbClr val="FFFFFF"/>
                          </a:solidFill>
                          <a:effectLst/>
                          <a:latin typeface="Arial"/>
                          <a:ea typeface="Times New Roman"/>
                        </a:rPr>
                        <a:t>Specification</a:t>
                      </a:r>
                      <a:r>
                        <a:rPr lang="fr-FR" sz="1400" b="1" dirty="0">
                          <a:solidFill>
                            <a:srgbClr val="FFFFFF"/>
                          </a:solidFill>
                          <a:effectLst/>
                          <a:latin typeface="Arial"/>
                          <a:ea typeface="Times New Roman"/>
                        </a:rPr>
                        <a:t> </a:t>
                      </a:r>
                      <a:r>
                        <a:rPr lang="fr-FR" sz="1400" b="1" dirty="0" err="1">
                          <a:solidFill>
                            <a:srgbClr val="FFFFFF"/>
                          </a:solidFill>
                          <a:effectLst/>
                          <a:latin typeface="Arial"/>
                          <a:ea typeface="Times New Roman"/>
                        </a:rPr>
                        <a:t>number</a:t>
                      </a:r>
                      <a:r>
                        <a:rPr lang="fr-FR" sz="1400" b="1" dirty="0">
                          <a:solidFill>
                            <a:srgbClr val="FFFFFF"/>
                          </a:solidFill>
                          <a:effectLst/>
                          <a:latin typeface="Arial"/>
                          <a:ea typeface="Times New Roman"/>
                        </a:rPr>
                        <a:t> (if </a:t>
                      </a:r>
                      <a:r>
                        <a:rPr lang="fr-FR" sz="1400" b="1" dirty="0" err="1">
                          <a:solidFill>
                            <a:srgbClr val="FFFFFF"/>
                          </a:solidFill>
                          <a:effectLst/>
                          <a:latin typeface="Arial"/>
                          <a:ea typeface="Times New Roman"/>
                        </a:rPr>
                        <a:t>needed</a:t>
                      </a:r>
                      <a:r>
                        <a:rPr lang="fr-FR" sz="1400" b="1" dirty="0">
                          <a:solidFill>
                            <a:srgbClr val="FFFFFF"/>
                          </a:solidFill>
                          <a:effectLst/>
                          <a:latin typeface="Arial"/>
                          <a:ea typeface="Times New Roman"/>
                        </a:rPr>
                        <a:t>)</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r>
                        <a:rPr lang="en-GB" sz="1800" b="1" i="0" u="sng" strike="noStrike" dirty="0">
                          <a:solidFill>
                            <a:srgbClr val="0000FF"/>
                          </a:solidFill>
                          <a:effectLst/>
                          <a:latin typeface="Arial" panose="020B0604020202020204" pitchFamily="34" charset="0"/>
                          <a:hlinkClick r:id="rId2"/>
                        </a:rPr>
                        <a:t>CP-240271</a:t>
                      </a:r>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Revised WID on Next Generation Real Time Communication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r>
                        <a:rPr lang="en-GB" sz="1800" b="1" i="0" u="sng" strike="noStrike">
                          <a:solidFill>
                            <a:srgbClr val="0000FF"/>
                          </a:solidFill>
                          <a:effectLst/>
                          <a:latin typeface="Arial" panose="020B0604020202020204" pitchFamily="34" charset="0"/>
                          <a:hlinkClick r:id="rId3"/>
                        </a:rPr>
                        <a:t>CP-240272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CT aspects of SEAL data delivery enabler for vertical applications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r>
                        <a:rPr lang="en-GB" sz="1800" b="1" i="0" u="sng" strike="noStrike">
                          <a:solidFill>
                            <a:srgbClr val="0000FF"/>
                          </a:solidFill>
                          <a:effectLst/>
                          <a:latin typeface="Arial" panose="020B0604020202020204" pitchFamily="34" charset="0"/>
                          <a:hlinkClick r:id="rId4"/>
                        </a:rPr>
                        <a:t>CP-240273</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CT Aspects of Application Layer Support for Uncrewed Aerial Systems (UAS),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r>
                        <a:rPr lang="en-GB" sz="1800" b="1" i="0" u="sng" strike="noStrike">
                          <a:solidFill>
                            <a:srgbClr val="0000FF"/>
                          </a:solidFill>
                          <a:effectLst/>
                          <a:latin typeface="Arial" panose="020B0604020202020204" pitchFamily="34" charset="0"/>
                          <a:hlinkClick r:id="rId5"/>
                        </a:rPr>
                        <a:t>CP-240296</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Rel-18 Generic Group Management, Exposure and Communication Enhancements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70941251"/>
                  </a:ext>
                </a:extLst>
              </a:tr>
              <a:tr h="274320">
                <a:tc>
                  <a:txBody>
                    <a:bodyPr/>
                    <a:lstStyle/>
                    <a:p>
                      <a:pPr algn="l" fontAlgn="t"/>
                      <a:r>
                        <a:rPr lang="en-GB" sz="1800" b="1" i="0" u="sng" strike="noStrike">
                          <a:solidFill>
                            <a:srgbClr val="0000FF"/>
                          </a:solidFill>
                          <a:effectLst/>
                          <a:latin typeface="Arial" panose="020B0604020202020204" pitchFamily="34" charset="0"/>
                          <a:hlinkClick r:id="rId6"/>
                        </a:rPr>
                        <a:t>CP-240297</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CT aspects of Enhanced Mission Critical Push-to-talk architecture phase 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79206673"/>
                  </a:ext>
                </a:extLst>
              </a:tr>
              <a:tr h="274320">
                <a:tc>
                  <a:txBody>
                    <a:bodyPr/>
                    <a:lstStyle/>
                    <a:p>
                      <a:pPr algn="l" fontAlgn="t"/>
                      <a:r>
                        <a:rPr lang="en-GB" sz="1800" b="1" i="0" u="sng" strike="noStrike">
                          <a:solidFill>
                            <a:srgbClr val="0000FF"/>
                          </a:solidFill>
                          <a:effectLst/>
                          <a:latin typeface="Arial" panose="020B0604020202020204" pitchFamily="34" charset="0"/>
                          <a:hlinkClick r:id="rId7"/>
                        </a:rPr>
                        <a:t>CP-240298</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CT aspects of </a:t>
                      </a:r>
                      <a:r>
                        <a:rPr lang="en-GB" sz="1800" b="0" i="0" u="none" strike="noStrike" dirty="0" err="1">
                          <a:solidFill>
                            <a:srgbClr val="000000"/>
                          </a:solidFill>
                          <a:effectLst/>
                          <a:latin typeface="Arial" panose="020B0604020202020204" pitchFamily="34" charset="0"/>
                        </a:rPr>
                        <a:t>Ranging_SL</a:t>
                      </a:r>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22481170"/>
                  </a:ext>
                </a:extLst>
              </a:tr>
              <a:tr h="274320">
                <a:tc>
                  <a:txBody>
                    <a:bodyPr/>
                    <a:lstStyle/>
                    <a:p>
                      <a:pPr algn="l" fontAlgn="t"/>
                      <a:r>
                        <a:rPr lang="en-GB" sz="1800" b="1" i="0" u="sng" strike="noStrike">
                          <a:solidFill>
                            <a:srgbClr val="0000FF"/>
                          </a:solidFill>
                          <a:effectLst/>
                          <a:latin typeface="Arial" panose="020B0604020202020204" pitchFamily="34" charset="0"/>
                          <a:hlinkClick r:id="rId8"/>
                        </a:rPr>
                        <a:t>CP-240299</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Revised WID on CT aspects of MPS_WLAN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31673948"/>
                  </a:ext>
                </a:extLst>
              </a:tr>
              <a:tr h="274320">
                <a:tc>
                  <a:txBody>
                    <a:bodyPr/>
                    <a:lstStyle/>
                    <a:p>
                      <a:pPr algn="l" fontAlgn="t"/>
                      <a:endParaRPr lang="en-GB" sz="18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89158025"/>
                  </a:ext>
                </a:extLst>
              </a:tr>
            </a:tbl>
          </a:graphicData>
        </a:graphic>
      </p:graphicFrame>
    </p:spTree>
    <p:extLst>
      <p:ext uri="{BB962C8B-B14F-4D97-AF65-F5344CB8AC3E}">
        <p14:creationId xmlns:p14="http://schemas.microsoft.com/office/powerpoint/2010/main" val="1428576640"/>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TR/TS sent to plenary</a:t>
            </a:r>
            <a:endParaRPr lang="en-US" dirty="0"/>
          </a:p>
        </p:txBody>
      </p:sp>
    </p:spTree>
    <p:extLst>
      <p:ext uri="{BB962C8B-B14F-4D97-AF65-F5344CB8AC3E}">
        <p14:creationId xmlns:p14="http://schemas.microsoft.com/office/powerpoint/2010/main" val="3936144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Rel-18 TR/TS for Information</a:t>
            </a:r>
          </a:p>
        </p:txBody>
      </p:sp>
      <p:graphicFrame>
        <p:nvGraphicFramePr>
          <p:cNvPr id="4" name="Tableau 3">
            <a:extLst>
              <a:ext uri="{FF2B5EF4-FFF2-40B4-BE49-F238E27FC236}">
                <a16:creationId xmlns:a16="http://schemas.microsoft.com/office/drawing/2014/main" id="{4396B27A-AD27-4C3D-9D9E-A6D0AB4B18C9}"/>
              </a:ext>
            </a:extLst>
          </p:cNvPr>
          <p:cNvGraphicFramePr>
            <a:graphicFrameLocks noGrp="1"/>
          </p:cNvGraphicFramePr>
          <p:nvPr>
            <p:extLst>
              <p:ext uri="{D42A27DB-BD31-4B8C-83A1-F6EECF244321}">
                <p14:modId xmlns:p14="http://schemas.microsoft.com/office/powerpoint/2010/main" val="903658798"/>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CP-240086</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3GPP TR 29.587 on Study on Reducing Information Exposure over SBI</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endParaRPr lang="en-GB" sz="16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2468501913"/>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Rel-18 TR/TS for Approval 1/3</a:t>
            </a:r>
          </a:p>
        </p:txBody>
      </p:sp>
      <p:graphicFrame>
        <p:nvGraphicFramePr>
          <p:cNvPr id="4" name="Tableau 3">
            <a:extLst>
              <a:ext uri="{FF2B5EF4-FFF2-40B4-BE49-F238E27FC236}">
                <a16:creationId xmlns:a16="http://schemas.microsoft.com/office/drawing/2014/main" id="{4396B27A-AD27-4C3D-9D9E-A6D0AB4B18C9}"/>
              </a:ext>
            </a:extLst>
          </p:cNvPr>
          <p:cNvGraphicFramePr>
            <a:graphicFrameLocks noGrp="1"/>
          </p:cNvGraphicFramePr>
          <p:nvPr>
            <p:extLst>
              <p:ext uri="{D42A27DB-BD31-4B8C-83A1-F6EECF244321}">
                <p14:modId xmlns:p14="http://schemas.microsoft.com/office/powerpoint/2010/main" val="1227089004"/>
              </p:ext>
            </p:extLst>
          </p:nvPr>
        </p:nvGraphicFramePr>
        <p:xfrm>
          <a:off x="224630" y="1920897"/>
          <a:ext cx="11211869" cy="4573287"/>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CP-240024</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29.585 v2.0.0 on 5G System; Session Management Function (SMF) / Centralized User Configuration (CUC) to Access Network Talker Listener (AN-TL) and Core Network Talker Listener (CN-TL) protocol aspects;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800" b="1" i="0" u="sng" strike="noStrike">
                          <a:solidFill>
                            <a:srgbClr val="0000FF"/>
                          </a:solidFill>
                          <a:effectLst/>
                          <a:latin typeface="Arial" panose="020B0604020202020204" pitchFamily="34" charset="0"/>
                          <a:hlinkClick r:id="rId4"/>
                        </a:rPr>
                        <a:t>CP-240025</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29.175 v2.0.0 onIP Multimedia Subsystem (IMS) Application Server (AS)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800" b="1" i="0" u="sng" strike="noStrike">
                          <a:solidFill>
                            <a:srgbClr val="0000FF"/>
                          </a:solidFill>
                          <a:effectLst/>
                          <a:latin typeface="Arial" panose="020B0604020202020204" pitchFamily="34" charset="0"/>
                          <a:hlinkClick r:id="rId5"/>
                        </a:rPr>
                        <a:t>CP-240027</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29.586 v2.0.0 on 5G System; SideLink Positioning Key Management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r>
                        <a:rPr lang="en-GB" sz="1800" b="1" i="0" u="sng" strike="noStrike">
                          <a:solidFill>
                            <a:srgbClr val="0000FF"/>
                          </a:solidFill>
                          <a:effectLst/>
                          <a:latin typeface="Arial" panose="020B0604020202020204" pitchFamily="34" charset="0"/>
                          <a:hlinkClick r:id="rId6"/>
                        </a:rPr>
                        <a:t>CP-240214</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29.548 Version 2.0.0 on Service Enabler Architecture Layer for Verticals (SEAL); SEAL Data Delivery (SEALDD) Server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r>
                        <a:rPr lang="en-GB" sz="1800" b="1" i="0" u="sng" strike="noStrike">
                          <a:solidFill>
                            <a:srgbClr val="0000FF"/>
                          </a:solidFill>
                          <a:effectLst/>
                          <a:latin typeface="Arial" panose="020B0604020202020204" pitchFamily="34" charset="0"/>
                          <a:hlinkClick r:id="rId7"/>
                        </a:rPr>
                        <a:t>CP-240215</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29.543 Version 2.0.0 on 5G System; Data Transfer Policy Control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r>
                        <a:rPr lang="en-GB" sz="1800" b="1" i="0" u="sng" strike="noStrike">
                          <a:solidFill>
                            <a:srgbClr val="0000FF"/>
                          </a:solidFill>
                          <a:effectLst/>
                          <a:latin typeface="Arial" panose="020B0604020202020204" pitchFamily="34" charset="0"/>
                          <a:hlinkClick r:id="rId8"/>
                        </a:rPr>
                        <a:t>CP-240216</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29.583 Version 2.0.0 on Application layer support for Personal IoT Network (PINAPP); Personal IoT Network (PIN) server services;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522459770"/>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Rel-18 TR/TS for Approval 2/3</a:t>
            </a:r>
          </a:p>
        </p:txBody>
      </p:sp>
      <p:graphicFrame>
        <p:nvGraphicFramePr>
          <p:cNvPr id="4" name="Tableau 3">
            <a:extLst>
              <a:ext uri="{FF2B5EF4-FFF2-40B4-BE49-F238E27FC236}">
                <a16:creationId xmlns:a16="http://schemas.microsoft.com/office/drawing/2014/main" id="{4396B27A-AD27-4C3D-9D9E-A6D0AB4B18C9}"/>
              </a:ext>
            </a:extLst>
          </p:cNvPr>
          <p:cNvGraphicFramePr>
            <a:graphicFrameLocks noGrp="1"/>
          </p:cNvGraphicFramePr>
          <p:nvPr>
            <p:extLst>
              <p:ext uri="{D42A27DB-BD31-4B8C-83A1-F6EECF244321}">
                <p14:modId xmlns:p14="http://schemas.microsoft.com/office/powerpoint/2010/main" val="1559777731"/>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CP-240231</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24.186 V2.0.0 on IMS Data Channel applications; Protocol specification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800" b="1" i="0" u="sng" strike="noStrike">
                          <a:solidFill>
                            <a:srgbClr val="0000FF"/>
                          </a:solidFill>
                          <a:effectLst/>
                          <a:latin typeface="Arial" panose="020B0604020202020204" pitchFamily="34" charset="0"/>
                          <a:hlinkClick r:id="rId4"/>
                        </a:rPr>
                        <a:t>CP-240232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24.514 V1.0.0 on Ranging based services and sidelink positioning in 5G system(5GS);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800" b="1" i="0" u="sng" strike="noStrike">
                          <a:solidFill>
                            <a:srgbClr val="0000FF"/>
                          </a:solidFill>
                          <a:effectLst/>
                          <a:latin typeface="Arial" panose="020B0604020202020204" pitchFamily="34" charset="0"/>
                          <a:hlinkClick r:id="rId5"/>
                        </a:rPr>
                        <a:t>CP-240251</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24.559 V2.0.0 on Application Data Analytics Enablement Service (ADAES);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r>
                        <a:rPr lang="en-GB" sz="1800" b="1" i="0" u="sng" strike="noStrike">
                          <a:solidFill>
                            <a:srgbClr val="0000FF"/>
                          </a:solidFill>
                          <a:effectLst/>
                          <a:latin typeface="Arial" panose="020B0604020202020204" pitchFamily="34" charset="0"/>
                          <a:hlinkClick r:id="rId6"/>
                        </a:rPr>
                        <a:t>CP-240252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24.542 V2.0.0 on Notification management - Service Enabler Architecture Layer for Verticals (SEAL); Protocol specification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r>
                        <a:rPr lang="en-GB" sz="1800" b="1" i="0" u="sng" strike="noStrike">
                          <a:solidFill>
                            <a:srgbClr val="0000FF"/>
                          </a:solidFill>
                          <a:effectLst/>
                          <a:latin typeface="Arial" panose="020B0604020202020204" pitchFamily="34" charset="0"/>
                          <a:hlinkClick r:id="rId7"/>
                        </a:rPr>
                        <a:t>CP-240254</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24.572 V2.0.0 on 5G System (5GS); User plane Location Services (LCS) protocols and procedures;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r>
                        <a:rPr lang="en-GB" sz="1800" b="1" i="0" u="sng" strike="noStrike">
                          <a:solidFill>
                            <a:srgbClr val="0000FF"/>
                          </a:solidFill>
                          <a:effectLst/>
                          <a:latin typeface="Arial" panose="020B0604020202020204" pitchFamily="34" charset="0"/>
                          <a:hlinkClick r:id="rId8"/>
                        </a:rPr>
                        <a:t>CP-240259</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24.578 V2.0.0 on Aircraft-to-Everything (A2X) services in 5G System (5GS); UE policies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249736164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5647A-2F1E-4372-BEAE-EB0FA8308983}"/>
              </a:ext>
            </a:extLst>
          </p:cNvPr>
          <p:cNvSpPr>
            <a:spLocks noGrp="1"/>
          </p:cNvSpPr>
          <p:nvPr>
            <p:ph type="title"/>
          </p:nvPr>
        </p:nvSpPr>
        <p:spPr/>
        <p:txBody>
          <a:bodyPr/>
          <a:lstStyle/>
          <a:p>
            <a:r>
              <a:rPr lang="en-GB" altLang="en-US" dirty="0"/>
              <a:t>TSG CT WG1 Officials</a:t>
            </a:r>
            <a:endParaRPr lang="en-GB" dirty="0"/>
          </a:p>
        </p:txBody>
      </p:sp>
      <p:sp>
        <p:nvSpPr>
          <p:cNvPr id="3" name="Content Placeholder 2">
            <a:extLst>
              <a:ext uri="{FF2B5EF4-FFF2-40B4-BE49-F238E27FC236}">
                <a16:creationId xmlns:a16="http://schemas.microsoft.com/office/drawing/2014/main" id="{B13F93CF-48CD-405F-BC49-3AA2934B0641}"/>
              </a:ext>
            </a:extLst>
          </p:cNvPr>
          <p:cNvSpPr>
            <a:spLocks noGrp="1"/>
          </p:cNvSpPr>
          <p:nvPr>
            <p:ph idx="1"/>
          </p:nvPr>
        </p:nvSpPr>
        <p:spPr/>
        <p:txBody>
          <a:bodyPr/>
          <a:lstStyle/>
          <a:p>
            <a:pPr marL="0" indent="0">
              <a:buNone/>
            </a:pPr>
            <a:r>
              <a:rPr lang="en-GB" dirty="0"/>
              <a:t> </a:t>
            </a:r>
          </a:p>
        </p:txBody>
      </p:sp>
      <p:sp>
        <p:nvSpPr>
          <p:cNvPr id="12" name="Content Placeholder 2">
            <a:extLst>
              <a:ext uri="{FF2B5EF4-FFF2-40B4-BE49-F238E27FC236}">
                <a16:creationId xmlns:a16="http://schemas.microsoft.com/office/drawing/2014/main" id="{780BAA56-C5F0-43B2-82E4-3A4FB0FF70DF}"/>
              </a:ext>
            </a:extLst>
          </p:cNvPr>
          <p:cNvSpPr txBox="1">
            <a:spLocks/>
          </p:cNvSpPr>
          <p:nvPr/>
        </p:nvSpPr>
        <p:spPr bwMode="auto">
          <a:xfrm>
            <a:off x="2162175"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Lena Chaponniere</a:t>
            </a:r>
            <a:endParaRPr lang="fr-FR" altLang="en-US" sz="1800" dirty="0">
              <a:solidFill>
                <a:srgbClr val="0070C0"/>
              </a:solidFill>
            </a:endParaRPr>
          </a:p>
          <a:p>
            <a:pPr>
              <a:lnSpc>
                <a:spcPct val="100000"/>
              </a:lnSpc>
              <a:spcBef>
                <a:spcPct val="0"/>
              </a:spcBef>
              <a:buFontTx/>
              <a:buNone/>
            </a:pPr>
            <a:r>
              <a:rPr lang="fr-FR" altLang="en-US" sz="1800" dirty="0"/>
              <a:t>TSG CT WG1 Chair</a:t>
            </a:r>
          </a:p>
          <a:p>
            <a:pPr>
              <a:lnSpc>
                <a:spcPct val="100000"/>
              </a:lnSpc>
              <a:spcBef>
                <a:spcPct val="0"/>
              </a:spcBef>
              <a:buFontTx/>
              <a:buNone/>
            </a:pPr>
            <a:r>
              <a:rPr lang="fr-FR" altLang="en-US" sz="1800" dirty="0"/>
              <a:t>ATIS</a:t>
            </a:r>
            <a:br>
              <a:rPr lang="fr-FR" altLang="en-US" sz="1800" dirty="0"/>
            </a:br>
            <a:r>
              <a:rPr lang="en-US" altLang="en-US" sz="1800" dirty="0"/>
              <a:t>lguellec@qti.qualcomm.com</a:t>
            </a:r>
            <a:endParaRPr lang="fr-FR" altLang="en-US" sz="1800" dirty="0"/>
          </a:p>
          <a:p>
            <a:pPr>
              <a:buFontTx/>
              <a:buNone/>
            </a:pPr>
            <a:endParaRPr lang="fr-FR" altLang="en-US" sz="1800" dirty="0"/>
          </a:p>
          <a:p>
            <a:pPr>
              <a:buFontTx/>
              <a:buNone/>
            </a:pPr>
            <a:endParaRPr lang="en-US" altLang="en-US" sz="1800" dirty="0"/>
          </a:p>
        </p:txBody>
      </p:sp>
      <p:sp>
        <p:nvSpPr>
          <p:cNvPr id="14" name="Content Placeholder 2">
            <a:extLst>
              <a:ext uri="{FF2B5EF4-FFF2-40B4-BE49-F238E27FC236}">
                <a16:creationId xmlns:a16="http://schemas.microsoft.com/office/drawing/2014/main" id="{58C92D4E-1A61-4937-A98D-493F17FE3820}"/>
              </a:ext>
            </a:extLst>
          </p:cNvPr>
          <p:cNvSpPr txBox="1">
            <a:spLocks/>
          </p:cNvSpPr>
          <p:nvPr/>
        </p:nvSpPr>
        <p:spPr bwMode="auto">
          <a:xfrm>
            <a:off x="7552345" y="4239191"/>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Sung Won</a:t>
            </a:r>
            <a:endParaRPr lang="fr-FR" altLang="en-US" sz="1800" dirty="0">
              <a:solidFill>
                <a:srgbClr val="0070C0"/>
              </a:solidFill>
            </a:endParaRPr>
          </a:p>
          <a:p>
            <a:pPr>
              <a:lnSpc>
                <a:spcPct val="100000"/>
              </a:lnSpc>
              <a:spcBef>
                <a:spcPct val="0"/>
              </a:spcBef>
              <a:buFontTx/>
              <a:buNone/>
            </a:pPr>
            <a:r>
              <a:rPr lang="fr-FR" altLang="en-US" sz="1800" dirty="0"/>
              <a:t>TSG CT WG1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sung.won@nokia.com</a:t>
            </a: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7B056FB-2650-4854-B68E-1CB87B5772AE}"/>
              </a:ext>
            </a:extLst>
          </p:cNvPr>
          <p:cNvSpPr txBox="1">
            <a:spLocks/>
          </p:cNvSpPr>
          <p:nvPr/>
        </p:nvSpPr>
        <p:spPr bwMode="auto">
          <a:xfrm>
            <a:off x="2162175" y="4240497"/>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Akansha Arora</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fi-FI" altLang="en-US" sz="1800" dirty="0"/>
              <a:t>akansha.arora@3gpp.org</a:t>
            </a:r>
            <a:endParaRPr lang="en-US" altLang="en-US" sz="1800" dirty="0"/>
          </a:p>
        </p:txBody>
      </p:sp>
      <p:sp>
        <p:nvSpPr>
          <p:cNvPr id="17"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Behrouz Aghili</a:t>
            </a:r>
            <a:endParaRPr lang="fr-FR" altLang="en-US" sz="1800" dirty="0">
              <a:solidFill>
                <a:srgbClr val="0070C0"/>
              </a:solidFill>
            </a:endParaRPr>
          </a:p>
          <a:p>
            <a:pPr>
              <a:lnSpc>
                <a:spcPct val="100000"/>
              </a:lnSpc>
              <a:spcBef>
                <a:spcPct val="0"/>
              </a:spcBef>
              <a:buFontTx/>
              <a:buNone/>
            </a:pPr>
            <a:r>
              <a:rPr lang="fr-FR" altLang="en-US" sz="1800" dirty="0"/>
              <a:t>TSG CT WG1 Vice-Chair</a:t>
            </a:r>
          </a:p>
          <a:p>
            <a:pPr>
              <a:lnSpc>
                <a:spcPct val="100000"/>
              </a:lnSpc>
              <a:spcBef>
                <a:spcPct val="0"/>
              </a:spcBef>
              <a:buFontTx/>
              <a:buNone/>
            </a:pPr>
            <a:r>
              <a:rPr lang="fr-FR" altLang="en-US" sz="1800" dirty="0"/>
              <a:t>ATIS</a:t>
            </a:r>
          </a:p>
          <a:p>
            <a:pPr>
              <a:lnSpc>
                <a:spcPct val="100000"/>
              </a:lnSpc>
              <a:spcBef>
                <a:spcPct val="0"/>
              </a:spcBef>
              <a:buFontTx/>
              <a:buNone/>
            </a:pPr>
            <a:r>
              <a:rPr lang="en-US" altLang="en-US" sz="1800" dirty="0"/>
              <a:t>b_aghili@apple.com</a:t>
            </a:r>
            <a:endParaRPr lang="en-US" altLang="en-US" sz="2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pic>
        <p:nvPicPr>
          <p:cNvPr id="4" name="Picture 3" descr="A picture containing tree, person, outdoor&#10;&#10;Description automatically generated">
            <a:extLst>
              <a:ext uri="{FF2B5EF4-FFF2-40B4-BE49-F238E27FC236}">
                <a16:creationId xmlns:a16="http://schemas.microsoft.com/office/drawing/2014/main" id="{0D910799-54DD-A42C-F1AF-7601129F11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989" y="4063585"/>
            <a:ext cx="1046101" cy="1689537"/>
          </a:xfrm>
          <a:prstGeom prst="rect">
            <a:avLst/>
          </a:prstGeom>
        </p:spPr>
      </p:pic>
      <p:pic>
        <p:nvPicPr>
          <p:cNvPr id="5" name="Picture 4">
            <a:extLst>
              <a:ext uri="{FF2B5EF4-FFF2-40B4-BE49-F238E27FC236}">
                <a16:creationId xmlns:a16="http://schemas.microsoft.com/office/drawing/2014/main" id="{E7E0B2EB-9A06-4F0D-B63D-2109B8F148E9}"/>
              </a:ext>
            </a:extLst>
          </p:cNvPr>
          <p:cNvPicPr>
            <a:picLocks noChangeAspect="1"/>
          </p:cNvPicPr>
          <p:nvPr/>
        </p:nvPicPr>
        <p:blipFill>
          <a:blip r:embed="rId4"/>
          <a:stretch>
            <a:fillRect/>
          </a:stretch>
        </p:blipFill>
        <p:spPr>
          <a:xfrm>
            <a:off x="819319" y="1896265"/>
            <a:ext cx="1235984" cy="1235984"/>
          </a:xfrm>
          <a:prstGeom prst="rect">
            <a:avLst/>
          </a:prstGeom>
        </p:spPr>
      </p:pic>
      <p:pic>
        <p:nvPicPr>
          <p:cNvPr id="6" name="Picture 5" descr="A picture containing human face, person, wall, clothing&#10;&#10;Description automatically generated">
            <a:extLst>
              <a:ext uri="{FF2B5EF4-FFF2-40B4-BE49-F238E27FC236}">
                <a16:creationId xmlns:a16="http://schemas.microsoft.com/office/drawing/2014/main" id="{521293C3-8C7E-1EC7-4B9F-F0F19949BE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7" name="Picture 6" descr="A person in a white shirt&#10;&#10;Description automatically generated">
            <a:extLst>
              <a:ext uri="{FF2B5EF4-FFF2-40B4-BE49-F238E27FC236}">
                <a16:creationId xmlns:a16="http://schemas.microsoft.com/office/drawing/2014/main" id="{DA6D1EC1-0F9B-2D9B-CC1A-1806160795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835" y="3996732"/>
            <a:ext cx="1171666" cy="1561977"/>
          </a:xfrm>
          <a:prstGeom prst="rect">
            <a:avLst/>
          </a:prstGeom>
        </p:spPr>
      </p:pic>
    </p:spTree>
    <p:extLst>
      <p:ext uri="{BB962C8B-B14F-4D97-AF65-F5344CB8AC3E}">
        <p14:creationId xmlns:p14="http://schemas.microsoft.com/office/powerpoint/2010/main" val="2694520783"/>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59FF9-7408-CB40-4F07-FA7ADB6CF64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27A02EC9-04DD-7114-4FE5-13CF2507DB03}"/>
              </a:ext>
            </a:extLst>
          </p:cNvPr>
          <p:cNvSpPr>
            <a:spLocks noGrp="1"/>
          </p:cNvSpPr>
          <p:nvPr>
            <p:ph type="title"/>
          </p:nvPr>
        </p:nvSpPr>
        <p:spPr>
          <a:xfrm>
            <a:off x="328743" y="365125"/>
            <a:ext cx="10515600" cy="1325563"/>
          </a:xfrm>
        </p:spPr>
        <p:txBody>
          <a:bodyPr/>
          <a:lstStyle/>
          <a:p>
            <a:r>
              <a:rPr lang="en-US" altLang="fr-FR" dirty="0"/>
              <a:t>New Rel-18 TR/TS for Approval 3/3</a:t>
            </a:r>
          </a:p>
        </p:txBody>
      </p:sp>
      <p:graphicFrame>
        <p:nvGraphicFramePr>
          <p:cNvPr id="4" name="Tableau 3">
            <a:extLst>
              <a:ext uri="{FF2B5EF4-FFF2-40B4-BE49-F238E27FC236}">
                <a16:creationId xmlns:a16="http://schemas.microsoft.com/office/drawing/2014/main" id="{FDE362A4-82C1-F4B9-DE1F-7EBF296B16BF}"/>
              </a:ext>
            </a:extLst>
          </p:cNvPr>
          <p:cNvGraphicFramePr>
            <a:graphicFrameLocks noGrp="1"/>
          </p:cNvGraphicFramePr>
          <p:nvPr>
            <p:extLst>
              <p:ext uri="{D42A27DB-BD31-4B8C-83A1-F6EECF244321}">
                <p14:modId xmlns:p14="http://schemas.microsoft.com/office/powerpoint/2010/main" val="3030501590"/>
              </p:ext>
            </p:extLst>
          </p:nvPr>
        </p:nvGraphicFramePr>
        <p:xfrm>
          <a:off x="224630" y="1920897"/>
          <a:ext cx="11211869" cy="4038449"/>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r>
                        <a:rPr lang="en-GB" sz="1800" b="1" i="0" u="sng" strike="noStrike">
                          <a:solidFill>
                            <a:srgbClr val="0000FF"/>
                          </a:solidFill>
                          <a:effectLst/>
                          <a:latin typeface="Arial" panose="020B0604020202020204" pitchFamily="34" charset="0"/>
                          <a:hlinkClick r:id="rId3"/>
                        </a:rPr>
                        <a:t>CP-240260</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24.583 V2.0.0 on Application layer support for Personal IoT Network (PINAPP);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r>
                        <a:rPr lang="en-GB" sz="1800" b="1" i="0" u="sng" strike="noStrike">
                          <a:solidFill>
                            <a:srgbClr val="0000FF"/>
                          </a:solidFill>
                          <a:effectLst/>
                          <a:latin typeface="Arial" panose="020B0604020202020204" pitchFamily="34" charset="0"/>
                          <a:hlinkClick r:id="rId4"/>
                        </a:rPr>
                        <a:t>CP-240282</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29.435 Version 1.0.0 on Service Enabler Architecture Layer for Verticals (SEAL); Network Slice Capability Enablement (NSCE) Server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r>
                        <a:rPr lang="en-GB" sz="1800" b="1" i="0" u="sng" strike="noStrike">
                          <a:solidFill>
                            <a:srgbClr val="0000FF"/>
                          </a:solidFill>
                          <a:effectLst/>
                          <a:latin typeface="Arial" panose="020B0604020202020204" pitchFamily="34" charset="0"/>
                          <a:hlinkClick r:id="rId5"/>
                        </a:rPr>
                        <a:t>CP-240283</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24.577 V2.0.0 on Aircraft-to-Everything (A2X) services in 5G System (5GS) protocol aspects;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l" fontAlgn="t"/>
                      <a:r>
                        <a:rPr lang="en-GB" sz="1800" b="1" i="0" u="sng" strike="noStrike">
                          <a:solidFill>
                            <a:srgbClr val="0000FF"/>
                          </a:solidFill>
                          <a:effectLst/>
                          <a:latin typeface="Arial" panose="020B0604020202020204" pitchFamily="34" charset="0"/>
                          <a:hlinkClick r:id="rId6"/>
                        </a:rPr>
                        <a:t>CP-240287</a:t>
                      </a:r>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a:solidFill>
                            <a:srgbClr val="000000"/>
                          </a:solidFill>
                          <a:effectLst/>
                          <a:latin typeface="Arial" panose="020B0604020202020204" pitchFamily="34" charset="0"/>
                        </a:rPr>
                        <a:t>3GPP TS 29.330 v1.0.0 on IP Multimedia Subsystem (IMS); Sc Interface based on the Diameter protocol;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8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l" fontAlgn="t"/>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l" fontAlgn="t"/>
                      <a:endParaRPr lang="en-GB" sz="1800" b="1" i="0" u="sng" strike="noStrike">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2733734572"/>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New Specification numbers</a:t>
            </a:r>
            <a:endParaRPr lang="en-US" dirty="0"/>
          </a:p>
        </p:txBody>
      </p:sp>
    </p:spTree>
    <p:extLst>
      <p:ext uri="{BB962C8B-B14F-4D97-AF65-F5344CB8AC3E}">
        <p14:creationId xmlns:p14="http://schemas.microsoft.com/office/powerpoint/2010/main" val="3995133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allocated Specification numbers 1/1</a:t>
            </a:r>
          </a:p>
        </p:txBody>
      </p:sp>
      <p:sp>
        <p:nvSpPr>
          <p:cNvPr id="3" name="Rectangle 2">
            <a:extLst>
              <a:ext uri="{FF2B5EF4-FFF2-40B4-BE49-F238E27FC236}">
                <a16:creationId xmlns:a16="http://schemas.microsoft.com/office/drawing/2014/main" id="{F5579CD4-A13B-4617-972F-A8824E8D14BC}"/>
              </a:ext>
            </a:extLst>
          </p:cNvPr>
          <p:cNvSpPr>
            <a:spLocks noChangeArrowheads="1"/>
          </p:cNvSpPr>
          <p:nvPr/>
        </p:nvSpPr>
        <p:spPr bwMode="auto">
          <a:xfrm>
            <a:off x="152400" y="75456"/>
            <a:ext cx="19909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400" b="0" i="0" u="none" strike="noStrike" cap="none" normalizeH="0" baseline="0" dirty="0">
                <a:ln>
                  <a:noFill/>
                </a:ln>
                <a:solidFill>
                  <a:schemeClr val="tx1"/>
                </a:solidFill>
                <a:effectLst/>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6" name="Content Placeholder 2">
            <a:extLst>
              <a:ext uri="{FF2B5EF4-FFF2-40B4-BE49-F238E27FC236}">
                <a16:creationId xmlns:a16="http://schemas.microsoft.com/office/drawing/2014/main" id="{FD345A0B-3CAE-4724-9964-5856FF663A42}"/>
              </a:ext>
            </a:extLst>
          </p:cNvPr>
          <p:cNvSpPr>
            <a:spLocks noGrp="1"/>
          </p:cNvSpPr>
          <p:nvPr>
            <p:ph idx="1"/>
          </p:nvPr>
        </p:nvSpPr>
        <p:spPr>
          <a:xfrm>
            <a:off x="328743" y="2011680"/>
            <a:ext cx="11747715" cy="4033520"/>
          </a:xfrm>
        </p:spPr>
        <p:txBody>
          <a:bodyPr/>
          <a:lstStyle/>
          <a:p>
            <a:pPr marL="0" indent="0">
              <a:buNone/>
            </a:pPr>
            <a:endParaRPr lang="en-GB" sz="1800" dirty="0">
              <a:solidFill>
                <a:srgbClr val="000000"/>
              </a:solidFill>
              <a:latin typeface="Calibri" panose="020F0502020204030204" pitchFamily="34" charset="0"/>
            </a:endParaRPr>
          </a:p>
          <a:p>
            <a:endParaRPr lang="en-US" altLang="en-US" dirty="0"/>
          </a:p>
        </p:txBody>
      </p:sp>
      <p:graphicFrame>
        <p:nvGraphicFramePr>
          <p:cNvPr id="2" name="Tableau 3">
            <a:extLst>
              <a:ext uri="{FF2B5EF4-FFF2-40B4-BE49-F238E27FC236}">
                <a16:creationId xmlns:a16="http://schemas.microsoft.com/office/drawing/2014/main" id="{670CB60B-54C3-F255-BAC8-085CEDE525F4}"/>
              </a:ext>
            </a:extLst>
          </p:cNvPr>
          <p:cNvGraphicFramePr>
            <a:graphicFrameLocks noGrp="1"/>
          </p:cNvGraphicFramePr>
          <p:nvPr>
            <p:extLst>
              <p:ext uri="{D42A27DB-BD31-4B8C-83A1-F6EECF244321}">
                <p14:modId xmlns:p14="http://schemas.microsoft.com/office/powerpoint/2010/main" val="551880174"/>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TR/TS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ctr" fontAlgn="t"/>
                      <a:endParaRPr lang="en-GB" sz="18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r>
                        <a:rPr lang="en-GB" sz="1800" b="0" i="0" u="none" kern="1200" dirty="0">
                          <a:solidFill>
                            <a:schemeClr val="tx1"/>
                          </a:solidFill>
                          <a:effectLst/>
                          <a:latin typeface="Arial" panose="020B0604020202020204" pitchFamily="34" charset="0"/>
                          <a:ea typeface="+mn-ea"/>
                          <a:cs typeface="Arial" panose="020B0604020202020204" pitchFamily="34" charset="0"/>
                        </a:rPr>
                        <a:t>None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8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800" b="1" i="0" u="sng" strike="noStrike" kern="1200" dirty="0">
                        <a:solidFill>
                          <a:srgbClr val="0000FF"/>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GB" sz="18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800" b="0" i="0" u="none" strike="noStrike" dirty="0">
                        <a:solidFill>
                          <a:srgbClr val="000000"/>
                        </a:solidFill>
                        <a:effectLst/>
                        <a:latin typeface="Arial "/>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kern="1200" dirty="0">
                        <a:solidFill>
                          <a:schemeClr val="tx1"/>
                        </a:solidFill>
                        <a:effectLst/>
                        <a:latin typeface="Arial "/>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Tree>
    <p:extLst>
      <p:ext uri="{BB962C8B-B14F-4D97-AF65-F5344CB8AC3E}">
        <p14:creationId xmlns:p14="http://schemas.microsoft.com/office/powerpoint/2010/main" val="3202895858"/>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7994345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CT1: CRs for conditional approval (I)</a:t>
            </a:r>
          </a:p>
        </p:txBody>
      </p:sp>
      <p:graphicFrame>
        <p:nvGraphicFramePr>
          <p:cNvPr id="4" name="Table 3">
            <a:extLst>
              <a:ext uri="{FF2B5EF4-FFF2-40B4-BE49-F238E27FC236}">
                <a16:creationId xmlns:a16="http://schemas.microsoft.com/office/drawing/2014/main" id="{978215BD-A773-E87D-BD54-C61CC9E1E4F5}"/>
              </a:ext>
            </a:extLst>
          </p:cNvPr>
          <p:cNvGraphicFramePr>
            <a:graphicFrameLocks noGrp="1"/>
          </p:cNvGraphicFramePr>
          <p:nvPr>
            <p:extLst>
              <p:ext uri="{D42A27DB-BD31-4B8C-83A1-F6EECF244321}">
                <p14:modId xmlns:p14="http://schemas.microsoft.com/office/powerpoint/2010/main" val="2351226969"/>
              </p:ext>
            </p:extLst>
          </p:nvPr>
        </p:nvGraphicFramePr>
        <p:xfrm>
          <a:off x="745921" y="1825625"/>
          <a:ext cx="10066364" cy="4183030"/>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5993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UE capability indication to the network for network verified UE location support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C1-240604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Nokia, Nokia Shanghai Bell</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TEI18, 5GSAT_ARCH-CT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5.5.1.2.2, 5.5.1.3.2, 9.11.3.1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AMF behavior when non-supporting UE is outside NS-AoS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C1-240888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ZTE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4.6.2.10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5278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6028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Network slice replacement considering NS-AoS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ZTE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5277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0257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PDU session associated with replaced S-NSSAI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Samsung,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4.2.2.2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TS 23.501 CR 5221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Session management when the UE is in a cell not within NS-AoS of S-NSSAI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C1-241239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ZTE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5278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6033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Network slice usage control not applicable for emergency services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ZTE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5291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07130"/>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6056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Clarifies when the slice deregistration inactivity timer starts when it is updated.</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LG Electronics,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4712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5016495"/>
                  </a:ext>
                </a:extLst>
              </a:tr>
            </a:tbl>
          </a:graphicData>
        </a:graphic>
      </p:graphicFrame>
    </p:spTree>
    <p:extLst>
      <p:ext uri="{BB962C8B-B14F-4D97-AF65-F5344CB8AC3E}">
        <p14:creationId xmlns:p14="http://schemas.microsoft.com/office/powerpoint/2010/main" val="3391966985"/>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CT1: CRs for conditional approval (II)</a:t>
            </a:r>
          </a:p>
        </p:txBody>
      </p:sp>
      <p:graphicFrame>
        <p:nvGraphicFramePr>
          <p:cNvPr id="3" name="Table 2">
            <a:extLst>
              <a:ext uri="{FF2B5EF4-FFF2-40B4-BE49-F238E27FC236}">
                <a16:creationId xmlns:a16="http://schemas.microsoft.com/office/drawing/2014/main" id="{41EB4A47-36F9-D173-3892-4245DEAF0085}"/>
              </a:ext>
            </a:extLst>
          </p:cNvPr>
          <p:cNvGraphicFramePr>
            <a:graphicFrameLocks noGrp="1"/>
          </p:cNvGraphicFramePr>
          <p:nvPr>
            <p:extLst>
              <p:ext uri="{D42A27DB-BD31-4B8C-83A1-F6EECF244321}">
                <p14:modId xmlns:p14="http://schemas.microsoft.com/office/powerpoint/2010/main" val="4285599082"/>
              </p:ext>
            </p:extLst>
          </p:nvPr>
        </p:nvGraphicFramePr>
        <p:xfrm>
          <a:off x="745921" y="1825625"/>
          <a:ext cx="10066364" cy="4384885"/>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377283">
                  <a:extLst>
                    <a:ext uri="{9D8B030D-6E8A-4147-A177-3AD203B41FA5}">
                      <a16:colId xmlns:a16="http://schemas.microsoft.com/office/drawing/2014/main" val="1210607397"/>
                    </a:ext>
                  </a:extLst>
                </a:gridCol>
                <a:gridCol w="343948">
                  <a:extLst>
                    <a:ext uri="{9D8B030D-6E8A-4147-A177-3AD203B41FA5}">
                      <a16:colId xmlns:a16="http://schemas.microsoft.com/office/drawing/2014/main" val="229337311"/>
                    </a:ext>
                  </a:extLst>
                </a:gridCol>
                <a:gridCol w="443491">
                  <a:extLst>
                    <a:ext uri="{9D8B030D-6E8A-4147-A177-3AD203B41FA5}">
                      <a16:colId xmlns:a16="http://schemas.microsoft.com/office/drawing/2014/main" val="310651670"/>
                    </a:ext>
                  </a:extLst>
                </a:gridCol>
                <a:gridCol w="577870">
                  <a:extLst>
                    <a:ext uri="{9D8B030D-6E8A-4147-A177-3AD203B41FA5}">
                      <a16:colId xmlns:a16="http://schemas.microsoft.com/office/drawing/2014/main" val="265561508"/>
                    </a:ext>
                  </a:extLst>
                </a:gridCol>
                <a:gridCol w="773884">
                  <a:extLst>
                    <a:ext uri="{9D8B030D-6E8A-4147-A177-3AD203B41FA5}">
                      <a16:colId xmlns:a16="http://schemas.microsoft.com/office/drawing/2014/main" val="1526514713"/>
                    </a:ext>
                  </a:extLst>
                </a:gridCol>
                <a:gridCol w="889233">
                  <a:extLst>
                    <a:ext uri="{9D8B030D-6E8A-4147-A177-3AD203B41FA5}">
                      <a16:colId xmlns:a16="http://schemas.microsoft.com/office/drawing/2014/main" val="4082267260"/>
                    </a:ext>
                  </a:extLst>
                </a:gridCol>
                <a:gridCol w="1023456">
                  <a:extLst>
                    <a:ext uri="{9D8B030D-6E8A-4147-A177-3AD203B41FA5}">
                      <a16:colId xmlns:a16="http://schemas.microsoft.com/office/drawing/2014/main" val="493094346"/>
                    </a:ext>
                  </a:extLst>
                </a:gridCol>
                <a:gridCol w="1291905">
                  <a:extLst>
                    <a:ext uri="{9D8B030D-6E8A-4147-A177-3AD203B41FA5}">
                      <a16:colId xmlns:a16="http://schemas.microsoft.com/office/drawing/2014/main" val="1946988992"/>
                    </a:ext>
                  </a:extLst>
                </a:gridCol>
                <a:gridCol w="1685063">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6084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USRP rule enforcement reporting is not supported by 5G-RG and FN-RG</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C1-241273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Nokia, Nokia Shanghai Bell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5WWC_Ph2, 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23.503 CR 1262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Correction on reporting URSP rule enforcement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C1-241305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China Mobile, Ericsson, China Southern Power Grid Co, Intel, vivo,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4.2.2.2, 4.2.2.3, 4.2.4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23.503 CR 1243, 1262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6069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URSP provisioning in EPS and PDU session / PDN connection transferred between 5GS and EPS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C1-241310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6.1.4.1, 6.4.1.2, 6.4.1.3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5217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4000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URSP provisioning in EPS - additional PDN connections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C1-241311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6.5.1.2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5217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4007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URSP provisioning in EPS and PDU session transferred from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C1-241313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6.3.14, 6.4.2.3, 6.4.3.3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5217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6658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of "a=3gpp-req-app" SDP attribute for IMS data channels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C1-241453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A.3.2.2, A.3.3.2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26.114 CR #0551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07130"/>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0546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Clarification on Layer-2 ID for UE-to-UE Relay Discovery with model 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C1-241527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China Telecom, CATT, Philips International B.V.</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5G_Prose_Ph2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8a.2.1.3.3.2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23.304 CR 0404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5016495"/>
                  </a:ext>
                </a:extLst>
              </a:tr>
            </a:tbl>
          </a:graphicData>
        </a:graphic>
      </p:graphicFrame>
    </p:spTree>
    <p:extLst>
      <p:ext uri="{BB962C8B-B14F-4D97-AF65-F5344CB8AC3E}">
        <p14:creationId xmlns:p14="http://schemas.microsoft.com/office/powerpoint/2010/main" val="2239676096"/>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FC83-7BB5-F47C-B583-CEE4412388F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6586B61-E510-A9E4-098E-9B486C37A7B1}"/>
              </a:ext>
            </a:extLst>
          </p:cNvPr>
          <p:cNvSpPr>
            <a:spLocks noGrp="1"/>
          </p:cNvSpPr>
          <p:nvPr>
            <p:ph type="title"/>
          </p:nvPr>
        </p:nvSpPr>
        <p:spPr/>
        <p:txBody>
          <a:bodyPr/>
          <a:lstStyle/>
          <a:p>
            <a:r>
              <a:rPr lang="en-US" dirty="0"/>
              <a:t>CT1: CRs for conditional approval (III)</a:t>
            </a:r>
          </a:p>
        </p:txBody>
      </p:sp>
      <p:graphicFrame>
        <p:nvGraphicFramePr>
          <p:cNvPr id="3" name="Table 2">
            <a:extLst>
              <a:ext uri="{FF2B5EF4-FFF2-40B4-BE49-F238E27FC236}">
                <a16:creationId xmlns:a16="http://schemas.microsoft.com/office/drawing/2014/main" id="{EC6BEEFD-03D0-5513-9B06-8E26ADA42BBE}"/>
              </a:ext>
            </a:extLst>
          </p:cNvPr>
          <p:cNvGraphicFramePr>
            <a:graphicFrameLocks noGrp="1"/>
          </p:cNvGraphicFramePr>
          <p:nvPr>
            <p:extLst>
              <p:ext uri="{D42A27DB-BD31-4B8C-83A1-F6EECF244321}">
                <p14:modId xmlns:p14="http://schemas.microsoft.com/office/powerpoint/2010/main" val="635798972"/>
              </p:ext>
            </p:extLst>
          </p:nvPr>
        </p:nvGraphicFramePr>
        <p:xfrm>
          <a:off x="745921" y="1825625"/>
          <a:ext cx="10066364" cy="4183030"/>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410839">
                  <a:extLst>
                    <a:ext uri="{9D8B030D-6E8A-4147-A177-3AD203B41FA5}">
                      <a16:colId xmlns:a16="http://schemas.microsoft.com/office/drawing/2014/main" val="1210607397"/>
                    </a:ext>
                  </a:extLst>
                </a:gridCol>
                <a:gridCol w="285226">
                  <a:extLst>
                    <a:ext uri="{9D8B030D-6E8A-4147-A177-3AD203B41FA5}">
                      <a16:colId xmlns:a16="http://schemas.microsoft.com/office/drawing/2014/main" val="229337311"/>
                    </a:ext>
                  </a:extLst>
                </a:gridCol>
                <a:gridCol w="468657">
                  <a:extLst>
                    <a:ext uri="{9D8B030D-6E8A-4147-A177-3AD203B41FA5}">
                      <a16:colId xmlns:a16="http://schemas.microsoft.com/office/drawing/2014/main" val="310651670"/>
                    </a:ext>
                  </a:extLst>
                </a:gridCol>
                <a:gridCol w="487687">
                  <a:extLst>
                    <a:ext uri="{9D8B030D-6E8A-4147-A177-3AD203B41FA5}">
                      <a16:colId xmlns:a16="http://schemas.microsoft.com/office/drawing/2014/main" val="265561508"/>
                    </a:ext>
                  </a:extLst>
                </a:gridCol>
                <a:gridCol w="668053">
                  <a:extLst>
                    <a:ext uri="{9D8B030D-6E8A-4147-A177-3AD203B41FA5}">
                      <a16:colId xmlns:a16="http://schemas.microsoft.com/office/drawing/2014/main" val="1526514713"/>
                    </a:ext>
                  </a:extLst>
                </a:gridCol>
                <a:gridCol w="938658">
                  <a:extLst>
                    <a:ext uri="{9D8B030D-6E8A-4147-A177-3AD203B41FA5}">
                      <a16:colId xmlns:a16="http://schemas.microsoft.com/office/drawing/2014/main" val="4082267260"/>
                    </a:ext>
                  </a:extLst>
                </a:gridCol>
                <a:gridCol w="793936">
                  <a:extLst>
                    <a:ext uri="{9D8B030D-6E8A-4147-A177-3AD203B41FA5}">
                      <a16:colId xmlns:a16="http://schemas.microsoft.com/office/drawing/2014/main" val="493094346"/>
                    </a:ext>
                  </a:extLst>
                </a:gridCol>
                <a:gridCol w="1407955">
                  <a:extLst>
                    <a:ext uri="{9D8B030D-6E8A-4147-A177-3AD203B41FA5}">
                      <a16:colId xmlns:a16="http://schemas.microsoft.com/office/drawing/2014/main" val="1946988992"/>
                    </a:ext>
                  </a:extLst>
                </a:gridCol>
                <a:gridCol w="1945122">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24.554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0533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direct discovery set for U2U relay discovery</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C1-241530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 Qualcomm Incorporated</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5G_ProSe_Ph2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8a.2.1.1, 8a.2.1.2.2.2, 8a.2.1.3.2.2, 8a.2.1.3.3.2, 8a.2.1.3.4.2, 10.2.1, 11.2.17, 11.2.18, 11.2.x</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33.503 CR 0168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0525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Clarification for path switching between 5G ProSe UE-to-network relays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C1-241615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Nokia, Nokia Shanghai Bell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5G_ProSe_Ph2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8.2.13.1, 8.2.13.2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23.304 CR 0340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24.554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0537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Removal of User info ID of end UE from U2U relay discovery set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C1-241622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CATT, China Telecom, Philips International B.V</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5G_ProSe_Ph2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5.2.7, 8a.2.1.2.2.2, 8a.2.1.3.2.2, 8a.2.1.3.4.2, 8a.2.2.2, 8a.2.3.2, 10.2.1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23.304 CR 0410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24.571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0071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UL Supplementary service message between LMF and UE for 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C1-241628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 InterDigital,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5.2.2.x(new), 5.2.2.x.1(new), 5.2.2.x.2(new)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TS24.080 CR 0115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24.571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0070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DL Supplementary service message between LMF and UE for 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 InterDigital,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3.3, 5.2.1.x(new), 5.2.1.x.1(new), 5.2.1.x.2(new)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TS24.080 CR 0115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24.555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0064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Correction on UE policies for U2U relay</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C1-241634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5G_ProSe_Ph2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5.8.2, 5.9.2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24.554 CR 0537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07130"/>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24.588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0038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Encoding of V2X MBS configuration and V2X AS MBS configuration in the policies of V2X in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Nokia, Nokia Shanghai Bell, Ericsson,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TEI18_MBS4V2X</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2, 3.2, 5.4.1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23.287 CR 0198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5016495"/>
                  </a:ext>
                </a:extLst>
              </a:tr>
            </a:tbl>
          </a:graphicData>
        </a:graphic>
      </p:graphicFrame>
    </p:spTree>
    <p:extLst>
      <p:ext uri="{BB962C8B-B14F-4D97-AF65-F5344CB8AC3E}">
        <p14:creationId xmlns:p14="http://schemas.microsoft.com/office/powerpoint/2010/main" val="2067395398"/>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B0E39-1643-F23A-0707-E22547D96EC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D679116-D61D-418A-53EA-DC69750931DE}"/>
              </a:ext>
            </a:extLst>
          </p:cNvPr>
          <p:cNvSpPr>
            <a:spLocks noGrp="1"/>
          </p:cNvSpPr>
          <p:nvPr>
            <p:ph type="title"/>
          </p:nvPr>
        </p:nvSpPr>
        <p:spPr/>
        <p:txBody>
          <a:bodyPr/>
          <a:lstStyle/>
          <a:p>
            <a:r>
              <a:rPr lang="en-US" dirty="0"/>
              <a:t>CT1: CRs for conditional approval (IV)</a:t>
            </a:r>
          </a:p>
        </p:txBody>
      </p:sp>
      <p:graphicFrame>
        <p:nvGraphicFramePr>
          <p:cNvPr id="3" name="Table 2">
            <a:extLst>
              <a:ext uri="{FF2B5EF4-FFF2-40B4-BE49-F238E27FC236}">
                <a16:creationId xmlns:a16="http://schemas.microsoft.com/office/drawing/2014/main" id="{750DF373-178C-8F60-A435-731FBB4A0C3D}"/>
              </a:ext>
            </a:extLst>
          </p:cNvPr>
          <p:cNvGraphicFramePr>
            <a:graphicFrameLocks noGrp="1"/>
          </p:cNvGraphicFramePr>
          <p:nvPr>
            <p:extLst>
              <p:ext uri="{D42A27DB-BD31-4B8C-83A1-F6EECF244321}">
                <p14:modId xmlns:p14="http://schemas.microsoft.com/office/powerpoint/2010/main" val="1555884084"/>
              </p:ext>
            </p:extLst>
          </p:nvPr>
        </p:nvGraphicFramePr>
        <p:xfrm>
          <a:off x="745921" y="1825625"/>
          <a:ext cx="10066364" cy="4384885"/>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410839">
                  <a:extLst>
                    <a:ext uri="{9D8B030D-6E8A-4147-A177-3AD203B41FA5}">
                      <a16:colId xmlns:a16="http://schemas.microsoft.com/office/drawing/2014/main" val="1210607397"/>
                    </a:ext>
                  </a:extLst>
                </a:gridCol>
                <a:gridCol w="285226">
                  <a:extLst>
                    <a:ext uri="{9D8B030D-6E8A-4147-A177-3AD203B41FA5}">
                      <a16:colId xmlns:a16="http://schemas.microsoft.com/office/drawing/2014/main" val="229337311"/>
                    </a:ext>
                  </a:extLst>
                </a:gridCol>
                <a:gridCol w="468657">
                  <a:extLst>
                    <a:ext uri="{9D8B030D-6E8A-4147-A177-3AD203B41FA5}">
                      <a16:colId xmlns:a16="http://schemas.microsoft.com/office/drawing/2014/main" val="310651670"/>
                    </a:ext>
                  </a:extLst>
                </a:gridCol>
                <a:gridCol w="487687">
                  <a:extLst>
                    <a:ext uri="{9D8B030D-6E8A-4147-A177-3AD203B41FA5}">
                      <a16:colId xmlns:a16="http://schemas.microsoft.com/office/drawing/2014/main" val="265561508"/>
                    </a:ext>
                  </a:extLst>
                </a:gridCol>
                <a:gridCol w="668053">
                  <a:extLst>
                    <a:ext uri="{9D8B030D-6E8A-4147-A177-3AD203B41FA5}">
                      <a16:colId xmlns:a16="http://schemas.microsoft.com/office/drawing/2014/main" val="1526514713"/>
                    </a:ext>
                  </a:extLst>
                </a:gridCol>
                <a:gridCol w="938658">
                  <a:extLst>
                    <a:ext uri="{9D8B030D-6E8A-4147-A177-3AD203B41FA5}">
                      <a16:colId xmlns:a16="http://schemas.microsoft.com/office/drawing/2014/main" val="4082267260"/>
                    </a:ext>
                  </a:extLst>
                </a:gridCol>
                <a:gridCol w="793936">
                  <a:extLst>
                    <a:ext uri="{9D8B030D-6E8A-4147-A177-3AD203B41FA5}">
                      <a16:colId xmlns:a16="http://schemas.microsoft.com/office/drawing/2014/main" val="493094346"/>
                    </a:ext>
                  </a:extLst>
                </a:gridCol>
                <a:gridCol w="1407955">
                  <a:extLst>
                    <a:ext uri="{9D8B030D-6E8A-4147-A177-3AD203B41FA5}">
                      <a16:colId xmlns:a16="http://schemas.microsoft.com/office/drawing/2014/main" val="1946988992"/>
                    </a:ext>
                  </a:extLst>
                </a:gridCol>
                <a:gridCol w="1945122">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6100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UE ranging and sidelink positioning capability per role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C1-241643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5.5.1.2.2, 5.5.1.3.2, 9.11.3.1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23.586 CR 0087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0297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Key identifier in AN-parameter when anonymous SUCI is used</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C1-241738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Nokia, Nokia Shanghai Bell, Huawei, HiSilicon, ZTE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eNPN_Ph2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7.3A.2.3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33.501 CR 1899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6128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Clarification on UE, AMF and SMF behaviour regarding network slice replacement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C1-241745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LG Electronics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4.6.2.7, 4.6.3.4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0294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MPS for WLAN NAI decoration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Peraton Labs, CISA ECD, AT&amp;T, T-Mobile USA, Verizon, Apple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MPS_WLAN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7.3A.2.2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23.003 CR 0693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5973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Protocol description support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C1-241758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Nokia, Nokia Shanghai Bell, Qualcomm Incorporated, LG Electronics, ZTE,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XRM</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6.3.2.2, 6.3.2.3, 6.4.1.3, 8.3.2.1, 8.3.2.xy(new), 8.3.9.1, 8.3.9.xz(new), 9.11.4.xx(new)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23.502 CR 4642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0772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MPS for WLAN NAI decoration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C1-241784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Peraton Labs, CISA ECD, AT&amp;T, T-Mobile USA, Verizon, Apple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MPS_WLAN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6.4.2.1, 6.4.2.3, 6.4.3.5.1, 6.4.3.5.2, 7.4.1.2, 8.2.1.1, G.2.4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23.003 CR 0693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07130"/>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6124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Network slice usage control applicability in roaming scenarios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C1-241793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4.6.1, 4.6.2.9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TS/TR 23.501 CR 5265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5016495"/>
                  </a:ext>
                </a:extLst>
              </a:tr>
            </a:tbl>
          </a:graphicData>
        </a:graphic>
      </p:graphicFrame>
    </p:spTree>
    <p:extLst>
      <p:ext uri="{BB962C8B-B14F-4D97-AF65-F5344CB8AC3E}">
        <p14:creationId xmlns:p14="http://schemas.microsoft.com/office/powerpoint/2010/main" val="79975875"/>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A41E1-0114-BE2B-6513-B6D59410C26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980D423-1539-1A41-EEB4-D318633ACFCB}"/>
              </a:ext>
            </a:extLst>
          </p:cNvPr>
          <p:cNvSpPr>
            <a:spLocks noGrp="1"/>
          </p:cNvSpPr>
          <p:nvPr>
            <p:ph type="title"/>
          </p:nvPr>
        </p:nvSpPr>
        <p:spPr/>
        <p:txBody>
          <a:bodyPr/>
          <a:lstStyle/>
          <a:p>
            <a:r>
              <a:rPr lang="en-US" dirty="0"/>
              <a:t>CT1: CRs for conditional approval (V)</a:t>
            </a:r>
          </a:p>
        </p:txBody>
      </p:sp>
      <p:graphicFrame>
        <p:nvGraphicFramePr>
          <p:cNvPr id="3" name="Table 2">
            <a:extLst>
              <a:ext uri="{FF2B5EF4-FFF2-40B4-BE49-F238E27FC236}">
                <a16:creationId xmlns:a16="http://schemas.microsoft.com/office/drawing/2014/main" id="{322D0D7F-F089-84AB-4394-C2856C57FEBA}"/>
              </a:ext>
            </a:extLst>
          </p:cNvPr>
          <p:cNvGraphicFramePr>
            <a:graphicFrameLocks noGrp="1"/>
          </p:cNvGraphicFramePr>
          <p:nvPr>
            <p:extLst>
              <p:ext uri="{D42A27DB-BD31-4B8C-83A1-F6EECF244321}">
                <p14:modId xmlns:p14="http://schemas.microsoft.com/office/powerpoint/2010/main" val="54491863"/>
              </p:ext>
            </p:extLst>
          </p:nvPr>
        </p:nvGraphicFramePr>
        <p:xfrm>
          <a:off x="745921" y="1825625"/>
          <a:ext cx="10066364" cy="4515314"/>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410839">
                  <a:extLst>
                    <a:ext uri="{9D8B030D-6E8A-4147-A177-3AD203B41FA5}">
                      <a16:colId xmlns:a16="http://schemas.microsoft.com/office/drawing/2014/main" val="1210607397"/>
                    </a:ext>
                  </a:extLst>
                </a:gridCol>
                <a:gridCol w="285226">
                  <a:extLst>
                    <a:ext uri="{9D8B030D-6E8A-4147-A177-3AD203B41FA5}">
                      <a16:colId xmlns:a16="http://schemas.microsoft.com/office/drawing/2014/main" val="229337311"/>
                    </a:ext>
                  </a:extLst>
                </a:gridCol>
                <a:gridCol w="468657">
                  <a:extLst>
                    <a:ext uri="{9D8B030D-6E8A-4147-A177-3AD203B41FA5}">
                      <a16:colId xmlns:a16="http://schemas.microsoft.com/office/drawing/2014/main" val="310651670"/>
                    </a:ext>
                  </a:extLst>
                </a:gridCol>
                <a:gridCol w="487687">
                  <a:extLst>
                    <a:ext uri="{9D8B030D-6E8A-4147-A177-3AD203B41FA5}">
                      <a16:colId xmlns:a16="http://schemas.microsoft.com/office/drawing/2014/main" val="265561508"/>
                    </a:ext>
                  </a:extLst>
                </a:gridCol>
                <a:gridCol w="668053">
                  <a:extLst>
                    <a:ext uri="{9D8B030D-6E8A-4147-A177-3AD203B41FA5}">
                      <a16:colId xmlns:a16="http://schemas.microsoft.com/office/drawing/2014/main" val="1526514713"/>
                    </a:ext>
                  </a:extLst>
                </a:gridCol>
                <a:gridCol w="938658">
                  <a:extLst>
                    <a:ext uri="{9D8B030D-6E8A-4147-A177-3AD203B41FA5}">
                      <a16:colId xmlns:a16="http://schemas.microsoft.com/office/drawing/2014/main" val="4082267260"/>
                    </a:ext>
                  </a:extLst>
                </a:gridCol>
                <a:gridCol w="793936">
                  <a:extLst>
                    <a:ext uri="{9D8B030D-6E8A-4147-A177-3AD203B41FA5}">
                      <a16:colId xmlns:a16="http://schemas.microsoft.com/office/drawing/2014/main" val="493094346"/>
                    </a:ext>
                  </a:extLst>
                </a:gridCol>
                <a:gridCol w="1407955">
                  <a:extLst>
                    <a:ext uri="{9D8B030D-6E8A-4147-A177-3AD203B41FA5}">
                      <a16:colId xmlns:a16="http://schemas.microsoft.com/office/drawing/2014/main" val="1946988992"/>
                    </a:ext>
                  </a:extLst>
                </a:gridCol>
                <a:gridCol w="1945122">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24.526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0265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Clarification on URSP rules enforcement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4.2.2.3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23.503 CR 1093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5649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General description of PDU set handling</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C1-241814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Huawei, HiSilicon, Nokia, Nokia Shanghai Bell, Qualcomm Incorporated, Ericsson, China Mobile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XRM</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6.2.xx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23.502 CR 4642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6092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Slice replacement back to the replaced S-NSSAI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Samsung</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5.4.5.2.3,6.3.2.2,6.3.3.2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TS 23.501 CR 5521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6065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LADN Provisioning when there is existing PDU session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C1-241835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LG Electronics,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GMEC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5237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24.587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0285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MBS parameters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Nokia, Nokia Shanghai Bell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TEI18_MBS4V2X</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2, 3.1, 3.2, 5.2.4, 6.2.6.2.2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23.287 CR 0198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0296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NSWO in 5GS and CH with AAA server</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C1-241841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eNPN_Ph2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6.3a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23.003 CR 0696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3507130"/>
                  </a:ext>
                </a:extLst>
              </a:tr>
              <a:tr h="574179">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5989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PDU Session management when the UE is outside the area of slice support or availability</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WG#147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C1-241852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Lenovo, ZTE, Apple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eNS_Ph3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4.6.3.6, 5.5.1.3.4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23.502 CR 5278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5016495"/>
                  </a:ext>
                </a:extLst>
              </a:tr>
            </a:tbl>
          </a:graphicData>
        </a:graphic>
      </p:graphicFrame>
    </p:spTree>
    <p:extLst>
      <p:ext uri="{BB962C8B-B14F-4D97-AF65-F5344CB8AC3E}">
        <p14:creationId xmlns:p14="http://schemas.microsoft.com/office/powerpoint/2010/main" val="1922454240"/>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approval(I) </a:t>
            </a:r>
          </a:p>
        </p:txBody>
      </p:sp>
      <p:graphicFrame>
        <p:nvGraphicFramePr>
          <p:cNvPr id="3" name="Tableau 6">
            <a:extLst>
              <a:ext uri="{FF2B5EF4-FFF2-40B4-BE49-F238E27FC236}">
                <a16:creationId xmlns:a16="http://schemas.microsoft.com/office/drawing/2014/main" id="{723248D2-295B-E4BD-1ED4-6B4059E0AF61}"/>
              </a:ext>
            </a:extLst>
          </p:cNvPr>
          <p:cNvGraphicFramePr>
            <a:graphicFrameLocks noGrp="1"/>
          </p:cNvGraphicFramePr>
          <p:nvPr>
            <p:extLst>
              <p:ext uri="{D42A27DB-BD31-4B8C-83A1-F6EECF244321}">
                <p14:modId xmlns:p14="http://schemas.microsoft.com/office/powerpoint/2010/main" val="3723964352"/>
              </p:ext>
            </p:extLst>
          </p:nvPr>
        </p:nvGraphicFramePr>
        <p:xfrm>
          <a:off x="235902" y="1957749"/>
          <a:ext cx="11117898" cy="3613639"/>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C3-241084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Roaming ECS Address Provisioning feature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0483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TS/TR 29.504 CR 0260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C3-241428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MemberUESelectionAssistance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1206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CR#4682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0609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0610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12739">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0611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C3-241484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Completion of Network Slice Replacement procedures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CR#1249, TS 23.503 CR#1257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C3-241486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RedCap</a:t>
                      </a:r>
                      <a:r>
                        <a:rPr lang="en-US" altLang="zh-CN" sz="1200" kern="1200" dirty="0">
                          <a:solidFill>
                            <a:schemeClr val="tx1"/>
                          </a:solidFill>
                          <a:effectLst/>
                          <a:latin typeface="Arial" panose="020B0604020202020204" pitchFamily="34" charset="0"/>
                          <a:ea typeface="MS Mincho" panose="02020609040205080304" pitchFamily="49" charset="-128"/>
                          <a:cs typeface="+mn-cs"/>
                        </a:rPr>
                        <a:t> UEs indication in the MBS Session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1156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29.571 CR 0504</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C3-241550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spending limits control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0486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1252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C3-241554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Remove DNAI Parameter from E2E Data Volume Transfer Time Analytics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0870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CR#1022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9"/>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E2E data volume transfer time analytics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0868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0"/>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C3-241594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IMS data channels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29.165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1039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24.229 CR #6651, TS 26.114 CR #0551</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1"/>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UPF event subscription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4697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2"/>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C3-241658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UE Policy restrictions and differences for Wireline Access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0318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23.316 CR 2128</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3"/>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Plane Path Change notifications for HR-SBO</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23.502 CR 4570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4"/>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Consent check before ADRF data retrieval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0085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9853700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B3722-5554-4EBC-9A4F-4274B4CAEDB5}"/>
              </a:ext>
            </a:extLst>
          </p:cNvPr>
          <p:cNvSpPr>
            <a:spLocks noGrp="1"/>
          </p:cNvSpPr>
          <p:nvPr>
            <p:ph type="title"/>
          </p:nvPr>
        </p:nvSpPr>
        <p:spPr/>
        <p:txBody>
          <a:bodyPr/>
          <a:lstStyle/>
          <a:p>
            <a:r>
              <a:rPr lang="en-GB" altLang="en-US" dirty="0"/>
              <a:t>TSG CT WG3 Officials</a:t>
            </a:r>
            <a:endParaRPr lang="en-GB" dirty="0"/>
          </a:p>
        </p:txBody>
      </p:sp>
      <p:sp>
        <p:nvSpPr>
          <p:cNvPr id="3" name="Content Placeholder 2">
            <a:extLst>
              <a:ext uri="{FF2B5EF4-FFF2-40B4-BE49-F238E27FC236}">
                <a16:creationId xmlns:a16="http://schemas.microsoft.com/office/drawing/2014/main" id="{D842FEE6-81A0-4253-B3DB-1B33140E5373}"/>
              </a:ext>
            </a:extLst>
          </p:cNvPr>
          <p:cNvSpPr>
            <a:spLocks noGrp="1"/>
          </p:cNvSpPr>
          <p:nvPr>
            <p:ph idx="1"/>
          </p:nvPr>
        </p:nvSpPr>
        <p:spPr/>
        <p:txBody>
          <a:bodyPr/>
          <a:lstStyle/>
          <a:p>
            <a:pPr marL="0" indent="0">
              <a:buNone/>
            </a:pPr>
            <a:r>
              <a:rPr lang="en-GB" dirty="0"/>
              <a:t> </a:t>
            </a:r>
          </a:p>
        </p:txBody>
      </p:sp>
      <p:sp>
        <p:nvSpPr>
          <p:cNvPr id="21" name="Content Placeholder 2">
            <a:extLst>
              <a:ext uri="{FF2B5EF4-FFF2-40B4-BE49-F238E27FC236}">
                <a16:creationId xmlns:a16="http://schemas.microsoft.com/office/drawing/2014/main" id="{8BE5E4F5-06FD-4963-BE4B-F601C3CECFCB}"/>
              </a:ext>
            </a:extLst>
          </p:cNvPr>
          <p:cNvSpPr txBox="1">
            <a:spLocks/>
          </p:cNvSpPr>
          <p:nvPr/>
        </p:nvSpPr>
        <p:spPr bwMode="auto">
          <a:xfrm>
            <a:off x="2155391" y="1998496"/>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t>yanyali@huawei.com </a:t>
            </a:r>
          </a:p>
          <a:p>
            <a:pPr>
              <a:buFontTx/>
              <a:buNone/>
            </a:pPr>
            <a:endParaRPr lang="en-US" altLang="en-US" sz="1800" dirty="0"/>
          </a:p>
        </p:txBody>
      </p:sp>
      <p:sp>
        <p:nvSpPr>
          <p:cNvPr id="22" name="Content Placeholder 2">
            <a:extLst>
              <a:ext uri="{FF2B5EF4-FFF2-40B4-BE49-F238E27FC236}">
                <a16:creationId xmlns:a16="http://schemas.microsoft.com/office/drawing/2014/main" id="{00BE79A9-FDC2-470A-9CE4-AC245AA834DA}"/>
              </a:ext>
            </a:extLst>
          </p:cNvPr>
          <p:cNvSpPr txBox="1">
            <a:spLocks/>
          </p:cNvSpPr>
          <p:nvPr/>
        </p:nvSpPr>
        <p:spPr bwMode="auto">
          <a:xfrm>
            <a:off x="7421218" y="1994764"/>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Narendranath Durga Tangudu</a:t>
            </a:r>
            <a:endParaRPr lang="fr-FR" altLang="en-US" sz="1800" dirty="0">
              <a:solidFill>
                <a:srgbClr val="0070C0"/>
              </a:solidFill>
            </a:endParaRPr>
          </a:p>
          <a:p>
            <a:pPr>
              <a:lnSpc>
                <a:spcPct val="100000"/>
              </a:lnSpc>
              <a:spcBef>
                <a:spcPct val="0"/>
              </a:spcBef>
              <a:buFontTx/>
              <a:buNone/>
            </a:pPr>
            <a:endParaRPr lang="fr-FR" altLang="en-US" sz="1800" dirty="0"/>
          </a:p>
          <a:p>
            <a:pPr>
              <a:lnSpc>
                <a:spcPct val="100000"/>
              </a:lnSpc>
              <a:spcBef>
                <a:spcPct val="0"/>
              </a:spcBef>
              <a:buFontTx/>
              <a:buNone/>
            </a:pPr>
            <a:r>
              <a:rPr lang="fr-FR" altLang="en-US" sz="1800" dirty="0"/>
              <a:t>CT3 Vice Chair</a:t>
            </a:r>
            <a:br>
              <a:rPr lang="fr-FR" altLang="en-US" sz="1800" dirty="0"/>
            </a:br>
            <a:r>
              <a:rPr lang="en-US" altLang="en-US" sz="1800" dirty="0"/>
              <a:t>n.tangudu@samsung.com </a:t>
            </a:r>
            <a:endParaRPr lang="fr-FR" altLang="en-US" sz="1800" dirty="0"/>
          </a:p>
          <a:p>
            <a:pPr>
              <a:buFontTx/>
              <a:buNone/>
            </a:pPr>
            <a:endParaRPr lang="fr-FR" altLang="en-US" sz="1800" dirty="0"/>
          </a:p>
          <a:p>
            <a:pPr>
              <a:buFontTx/>
              <a:buNone/>
            </a:pPr>
            <a:endParaRPr lang="en-US" altLang="en-US" sz="1800" dirty="0"/>
          </a:p>
        </p:txBody>
      </p:sp>
      <p:sp>
        <p:nvSpPr>
          <p:cNvPr id="23" name="Content Placeholder 2">
            <a:extLst>
              <a:ext uri="{FF2B5EF4-FFF2-40B4-BE49-F238E27FC236}">
                <a16:creationId xmlns:a16="http://schemas.microsoft.com/office/drawing/2014/main" id="{36455614-783B-4C0D-811A-EF427FF5F0A3}"/>
              </a:ext>
            </a:extLst>
          </p:cNvPr>
          <p:cNvSpPr txBox="1">
            <a:spLocks/>
          </p:cNvSpPr>
          <p:nvPr/>
        </p:nvSpPr>
        <p:spPr bwMode="auto">
          <a:xfrm>
            <a:off x="7421218"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Susana Fernández</a:t>
            </a:r>
            <a:endParaRPr lang="fr-FR" altLang="en-US" sz="1800" dirty="0">
              <a:solidFill>
                <a:srgbClr val="0070C0"/>
              </a:solidFill>
            </a:endParaRPr>
          </a:p>
          <a:p>
            <a:pPr>
              <a:lnSpc>
                <a:spcPct val="100000"/>
              </a:lnSpc>
              <a:spcBef>
                <a:spcPct val="0"/>
              </a:spcBef>
              <a:buNone/>
            </a:pPr>
            <a:endParaRPr lang="fr-FR" altLang="en-US" sz="1800"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susana.fernandez@ericsson.com </a:t>
            </a:r>
          </a:p>
          <a:p>
            <a:pPr>
              <a:buFontTx/>
              <a:buNone/>
            </a:pPr>
            <a:endParaRPr lang="en-US" altLang="en-US" sz="1800" dirty="0"/>
          </a:p>
        </p:txBody>
      </p:sp>
      <p:sp>
        <p:nvSpPr>
          <p:cNvPr id="24" name="Content Placeholder 2">
            <a:extLst>
              <a:ext uri="{FF2B5EF4-FFF2-40B4-BE49-F238E27FC236}">
                <a16:creationId xmlns:a16="http://schemas.microsoft.com/office/drawing/2014/main" id="{9DA29C68-30D9-4F74-A4A8-AED3D3F4012E}"/>
              </a:ext>
            </a:extLst>
          </p:cNvPr>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t>Dongwook.Kim@etsi.org </a:t>
            </a:r>
            <a:endParaRPr lang="fr-FR" altLang="en-US" sz="1800" dirty="0"/>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25" name="Picture 24">
            <a:extLst>
              <a:ext uri="{FF2B5EF4-FFF2-40B4-BE49-F238E27FC236}">
                <a16:creationId xmlns:a16="http://schemas.microsoft.com/office/drawing/2014/main" id="{F05B98A7-E994-4ECF-B46B-96C4E01A2C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26" name="Picture 25" descr="A person wearing a suit&#10;&#10;Description automatically generated with low confidence">
            <a:extLst>
              <a:ext uri="{FF2B5EF4-FFF2-40B4-BE49-F238E27FC236}">
                <a16:creationId xmlns:a16="http://schemas.microsoft.com/office/drawing/2014/main" id="{EDD38A61-44E3-4862-98B0-04574A820E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13" y="1885680"/>
            <a:ext cx="1131310" cy="1543320"/>
          </a:xfrm>
          <a:prstGeom prst="rect">
            <a:avLst/>
          </a:prstGeom>
        </p:spPr>
      </p:pic>
      <p:pic>
        <p:nvPicPr>
          <p:cNvPr id="28" name="Picture 27" descr="A person in a suit&#10;&#10;Description automatically generated with medium confidence">
            <a:extLst>
              <a:ext uri="{FF2B5EF4-FFF2-40B4-BE49-F238E27FC236}">
                <a16:creationId xmlns:a16="http://schemas.microsoft.com/office/drawing/2014/main" id="{071C2FE2-780C-4EA4-8853-6BB0D07368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0588" y="1994764"/>
            <a:ext cx="1161382" cy="1325563"/>
          </a:xfrm>
          <a:prstGeom prst="rect">
            <a:avLst/>
          </a:prstGeom>
        </p:spPr>
      </p:pic>
      <p:pic>
        <p:nvPicPr>
          <p:cNvPr id="12" name="图片 12">
            <a:extLst>
              <a:ext uri="{FF2B5EF4-FFF2-40B4-BE49-F238E27FC236}">
                <a16:creationId xmlns:a16="http://schemas.microsoft.com/office/drawing/2014/main" id="{DBBF340B-75B1-4821-8E75-76469D7F751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276529575"/>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CT3: CRs for conditional approval(II) </a:t>
            </a:r>
          </a:p>
        </p:txBody>
      </p:sp>
      <p:graphicFrame>
        <p:nvGraphicFramePr>
          <p:cNvPr id="4" name="Tableau 6">
            <a:extLst>
              <a:ext uri="{FF2B5EF4-FFF2-40B4-BE49-F238E27FC236}">
                <a16:creationId xmlns:a16="http://schemas.microsoft.com/office/drawing/2014/main" id="{50C4FEA7-0069-7A4B-76FC-5B40B215F429}"/>
              </a:ext>
            </a:extLst>
          </p:cNvPr>
          <p:cNvGraphicFramePr>
            <a:graphicFrameLocks noGrp="1"/>
          </p:cNvGraphicFramePr>
          <p:nvPr>
            <p:extLst>
              <p:ext uri="{D42A27DB-BD31-4B8C-83A1-F6EECF244321}">
                <p14:modId xmlns:p14="http://schemas.microsoft.com/office/powerpoint/2010/main" val="3376517"/>
              </p:ext>
            </p:extLst>
          </p:nvPr>
        </p:nvGraphicFramePr>
        <p:xfrm>
          <a:off x="235902" y="1920426"/>
          <a:ext cx="11117898" cy="2025614"/>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27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Consent check before ADRF data retrieval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0086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1023</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7"/>
                  </a:ext>
                </a:extLst>
              </a:tr>
              <a:tr h="31846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C3-241679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Notifying the clock quality acceptance criteria result for NW TT</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0103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8"/>
                  </a:ext>
                </a:extLst>
              </a:tr>
              <a:tr h="31846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C3-241695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Provision mapping between Application Layer ID and GPSI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1204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23.586 CR 0055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17204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C3-241680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 the procedure for subscription to the notification for the changes in ASTI status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0105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C3-241681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Notifying the clock quality acceptance criteria result for NW TT and DS-TT</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1160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C3-241720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Resolve the NSCALE related EN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1187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23.435 CR 0008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85663001"/>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(I) </a:t>
            </a:r>
          </a:p>
        </p:txBody>
      </p:sp>
      <p:graphicFrame>
        <p:nvGraphicFramePr>
          <p:cNvPr id="4" name="Table 3">
            <a:extLst>
              <a:ext uri="{FF2B5EF4-FFF2-40B4-BE49-F238E27FC236}">
                <a16:creationId xmlns:a16="http://schemas.microsoft.com/office/drawing/2014/main" id="{EF57CAD4-3B3C-1C81-6CD4-014509483248}"/>
              </a:ext>
            </a:extLst>
          </p:cNvPr>
          <p:cNvGraphicFramePr>
            <a:graphicFrameLocks noGrp="1"/>
          </p:cNvGraphicFramePr>
          <p:nvPr>
            <p:extLst>
              <p:ext uri="{D42A27DB-BD31-4B8C-83A1-F6EECF244321}">
                <p14:modId xmlns:p14="http://schemas.microsoft.com/office/powerpoint/2010/main" val="642409193"/>
              </p:ext>
            </p:extLst>
          </p:nvPr>
        </p:nvGraphicFramePr>
        <p:xfrm>
          <a:off x="542537" y="2079132"/>
          <a:ext cx="10967779" cy="3574721"/>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C4-240900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DL data notifications during Extended Buffering - Option1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0766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23.502-4671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C4-240811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The minimum and the maximum measurement result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0808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23.501-5082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DL Session AMBR in HR-SBO session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0824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23.548 0193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C4-240664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slice replacement with replaced S-NSSAI on N4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C4-240899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Access control for users with eRedcap/Redcap subscriptions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0848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23.501-5297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C4-240685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Protocol Description for UL traffic</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0737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23.502-4642</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24.501-5973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C4-240161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Traffic Influence information for HR-SBO</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0739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23.548-0207</a:t>
                      </a:r>
                      <a:br>
                        <a:rPr lang="en-GB" sz="1100" kern="100" dirty="0">
                          <a:effectLst/>
                          <a:latin typeface="Calibri" panose="020F0502020204030204" pitchFamily="34" charset="0"/>
                          <a:ea typeface="等线" panose="02010600030101010101" pitchFamily="2" charset="-122"/>
                          <a:cs typeface="Times New Roman" panose="02020603050405020304" pitchFamily="18" charset="0"/>
                        </a:rPr>
                      </a:b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23.502-4732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C4-240655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Network slice replacement termination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C4-240050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NCR Operation Allowed Indication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23.501-5273</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23.502-4716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C4-240745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information in the subscription data for exposure via CP</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23.273-0445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55861682"/>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(II) </a:t>
            </a:r>
          </a:p>
        </p:txBody>
      </p:sp>
      <p:graphicFrame>
        <p:nvGraphicFramePr>
          <p:cNvPr id="3" name="Table 2">
            <a:extLst>
              <a:ext uri="{FF2B5EF4-FFF2-40B4-BE49-F238E27FC236}">
                <a16:creationId xmlns:a16="http://schemas.microsoft.com/office/drawing/2014/main" id="{64C016C1-429B-D6F4-46B0-441AF3B8DEA5}"/>
              </a:ext>
            </a:extLst>
          </p:cNvPr>
          <p:cNvGraphicFramePr>
            <a:graphicFrameLocks noGrp="1"/>
          </p:cNvGraphicFramePr>
          <p:nvPr>
            <p:extLst>
              <p:ext uri="{D42A27DB-BD31-4B8C-83A1-F6EECF244321}">
                <p14:modId xmlns:p14="http://schemas.microsoft.com/office/powerpoint/2010/main" val="764143301"/>
              </p:ext>
            </p:extLst>
          </p:nvPr>
        </p:nvGraphicFramePr>
        <p:xfrm>
          <a:off x="542537" y="2079132"/>
          <a:ext cx="10967779" cy="3411089"/>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C4-240747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the subscription for list of the authorized PLMNs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1227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23.586-0087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C4-240251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Align ML Model Interoperability indicator to stage 2 specification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0962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23.288-0938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Ngmlc Location Privacy Check and ID Mapping Service Operation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0146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Application Layer Id Support for 5G-MT-LR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0147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on Ngmlc_Location service for alignment and UEs belonging to different PLMN(s)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C4-240488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C4-240903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Ngmlc_Location_ProvideRanging</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C4-240806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Subscription to TSS information Reporting using Namf_NonUeN2MessageTransfer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C4-240700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Distinction of MBSR and IAB node indicators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23.502-5302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EnableUEReachability supporting additional N2 indication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5616538"/>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(III) </a:t>
            </a:r>
          </a:p>
        </p:txBody>
      </p:sp>
      <p:graphicFrame>
        <p:nvGraphicFramePr>
          <p:cNvPr id="3" name="Table 2">
            <a:extLst>
              <a:ext uri="{FF2B5EF4-FFF2-40B4-BE49-F238E27FC236}">
                <a16:creationId xmlns:a16="http://schemas.microsoft.com/office/drawing/2014/main" id="{23B13142-8769-C336-3996-C335BD4211E0}"/>
              </a:ext>
            </a:extLst>
          </p:cNvPr>
          <p:cNvGraphicFramePr>
            <a:graphicFrameLocks noGrp="1"/>
          </p:cNvGraphicFramePr>
          <p:nvPr>
            <p:extLst>
              <p:ext uri="{D42A27DB-BD31-4B8C-83A1-F6EECF244321}">
                <p14:modId xmlns:p14="http://schemas.microsoft.com/office/powerpoint/2010/main" val="2941943475"/>
              </p:ext>
            </p:extLst>
          </p:nvPr>
        </p:nvGraphicFramePr>
        <p:xfrm>
          <a:off x="542537" y="2079132"/>
          <a:ext cx="10967779" cy="3571675"/>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C4-240901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EnableUEReachability to support reporting of DL data size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23.502-4671</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23.502-4684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1036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Network Slice Replacement and area restrictions at UE mobility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1039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23.502-4717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Clarification on Congestion Mitigation Information during NSSAIAvailability Notification for Network Slice Replacement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29.531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0188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23.502-4326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RedCap UEs Information for a broadcast MBS session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0085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23.247-0341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Access control for users with eRedcap/Redcap subscriptions - enumeration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0506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23.501-5297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C4-240612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Definition of data types to support NR RedCap UEs in MBS Broadcast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23.247-0341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Congestion mitigation information in Network Slice Replacement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0520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23.502-4326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C4-240750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0229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Data type extension to support Ngmlc_Location_ProvideRanging</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0230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29.515-0152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dirty="0">
                          <a:effectLst/>
                          <a:latin typeface="Calibri" panose="020F0502020204030204" pitchFamily="34" charset="0"/>
                          <a:ea typeface="等线" panose="02010600030101010101" pitchFamily="2" charset="-122"/>
                          <a:cs typeface="Times New Roman" panose="02020603050405020304" pitchFamily="18" charset="0"/>
                        </a:rPr>
                      </a:b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89117989"/>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CT4: CRs for conditional approval (IV) </a:t>
            </a:r>
          </a:p>
        </p:txBody>
      </p:sp>
      <p:graphicFrame>
        <p:nvGraphicFramePr>
          <p:cNvPr id="3" name="Table 2">
            <a:extLst>
              <a:ext uri="{FF2B5EF4-FFF2-40B4-BE49-F238E27FC236}">
                <a16:creationId xmlns:a16="http://schemas.microsoft.com/office/drawing/2014/main" id="{11707AFC-C935-41D7-7825-270C97E698A8}"/>
              </a:ext>
            </a:extLst>
          </p:cNvPr>
          <p:cNvGraphicFramePr>
            <a:graphicFrameLocks noGrp="1"/>
          </p:cNvGraphicFramePr>
          <p:nvPr>
            <p:extLst>
              <p:ext uri="{D42A27DB-BD31-4B8C-83A1-F6EECF244321}">
                <p14:modId xmlns:p14="http://schemas.microsoft.com/office/powerpoint/2010/main" val="1084638231"/>
              </p:ext>
            </p:extLst>
          </p:nvPr>
        </p:nvGraphicFramePr>
        <p:xfrm>
          <a:off x="542537" y="2079132"/>
          <a:ext cx="10967779" cy="3812416"/>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C4-240725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Add time window</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23.273-0496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Add Ranging/Sidelink Positioning Capability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C4-240833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Addition of the supplementary message for ranging_SL</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24.080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0115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24.571-0043</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24.571-0069</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24.571-0070</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C4-240671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New GTP-U PDU Set Information Container extension header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0787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29.281-0128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SMF restoration procedures for SMF in an SMF set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23.527-0068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C4-240735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Clock Quality Acceptance Criteria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29.571-0507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C4-240094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Roaming ECS Address Provisioning feature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C4-240369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Missing Caching Timer feature in Nudr service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C4-240370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Missing Caching Timer feature in Nudr service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C4-240366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Usage of AppPortId as map key in Identity Data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0494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29.503-1221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00845847"/>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88728-73B4-EFBC-CD88-9A9B8AB4E2E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3E1E18B-A4BD-EEE3-743D-A28902DA22F1}"/>
              </a:ext>
            </a:extLst>
          </p:cNvPr>
          <p:cNvSpPr>
            <a:spLocks noGrp="1"/>
          </p:cNvSpPr>
          <p:nvPr>
            <p:ph type="title"/>
          </p:nvPr>
        </p:nvSpPr>
        <p:spPr/>
        <p:txBody>
          <a:bodyPr/>
          <a:lstStyle/>
          <a:p>
            <a:r>
              <a:rPr lang="en-US" dirty="0"/>
              <a:t>CT4: CRs for conditional approval (V) </a:t>
            </a:r>
          </a:p>
        </p:txBody>
      </p:sp>
      <p:graphicFrame>
        <p:nvGraphicFramePr>
          <p:cNvPr id="3" name="Table 2">
            <a:extLst>
              <a:ext uri="{FF2B5EF4-FFF2-40B4-BE49-F238E27FC236}">
                <a16:creationId xmlns:a16="http://schemas.microsoft.com/office/drawing/2014/main" id="{ADE1B7AB-AB15-81AE-D1CE-F98AE13DAFA7}"/>
              </a:ext>
            </a:extLst>
          </p:cNvPr>
          <p:cNvGraphicFramePr>
            <a:graphicFrameLocks noGrp="1"/>
          </p:cNvGraphicFramePr>
          <p:nvPr>
            <p:extLst>
              <p:ext uri="{D42A27DB-BD31-4B8C-83A1-F6EECF244321}">
                <p14:modId xmlns:p14="http://schemas.microsoft.com/office/powerpoint/2010/main" val="1007083545"/>
              </p:ext>
            </p:extLst>
          </p:nvPr>
        </p:nvGraphicFramePr>
        <p:xfrm>
          <a:off x="542537" y="2079132"/>
          <a:ext cx="10967779" cy="3411089"/>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C4-240367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Usage of AppPortId as map key in Identity Data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0495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29.503-1222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C4-240232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Roaming Hub as NF Type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0959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29.573-0165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01138492"/>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9444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17F7-5D2A-47E2-97CB-909FB2B01EE3}"/>
              </a:ext>
            </a:extLst>
          </p:cNvPr>
          <p:cNvSpPr>
            <a:spLocks noGrp="1"/>
          </p:cNvSpPr>
          <p:nvPr>
            <p:ph type="title"/>
          </p:nvPr>
        </p:nvSpPr>
        <p:spPr/>
        <p:txBody>
          <a:bodyPr/>
          <a:lstStyle/>
          <a:p>
            <a:r>
              <a:rPr lang="en-GB" altLang="en-US" dirty="0"/>
              <a:t>TSG CT WG4</a:t>
            </a:r>
            <a:r>
              <a:rPr lang="en-GB" altLang="en-US" dirty="0">
                <a:solidFill>
                  <a:srgbClr val="0070C0"/>
                </a:solidFill>
              </a:rPr>
              <a:t> </a:t>
            </a:r>
            <a:r>
              <a:rPr lang="en-GB" altLang="en-US" dirty="0"/>
              <a:t>Officials</a:t>
            </a:r>
            <a:endParaRPr lang="en-GB" dirty="0"/>
          </a:p>
        </p:txBody>
      </p:sp>
      <p:sp>
        <p:nvSpPr>
          <p:cNvPr id="3" name="Content Placeholder 2">
            <a:extLst>
              <a:ext uri="{FF2B5EF4-FFF2-40B4-BE49-F238E27FC236}">
                <a16:creationId xmlns:a16="http://schemas.microsoft.com/office/drawing/2014/main" id="{61E702D3-D461-4B3F-BE0F-076526AAF8A7}"/>
              </a:ext>
            </a:extLst>
          </p:cNvPr>
          <p:cNvSpPr>
            <a:spLocks noGrp="1"/>
          </p:cNvSpPr>
          <p:nvPr>
            <p:ph idx="1"/>
          </p:nvPr>
        </p:nvSpPr>
        <p:spPr/>
        <p:txBody>
          <a:bodyPr/>
          <a:lstStyle/>
          <a:p>
            <a:pPr marL="0" indent="0">
              <a:buNone/>
            </a:pPr>
            <a:r>
              <a:rPr lang="en-GB" dirty="0"/>
              <a:t> </a:t>
            </a:r>
          </a:p>
        </p:txBody>
      </p:sp>
      <p:sp>
        <p:nvSpPr>
          <p:cNvPr id="4" name="Content Placeholder 2">
            <a:extLst>
              <a:ext uri="{FF2B5EF4-FFF2-40B4-BE49-F238E27FC236}">
                <a16:creationId xmlns:a16="http://schemas.microsoft.com/office/drawing/2014/main" id="{7A2A933F-C5B9-4D5B-A41F-A647EE94C876}"/>
              </a:ext>
            </a:extLst>
          </p:cNvPr>
          <p:cNvSpPr txBox="1">
            <a:spLocks/>
          </p:cNvSpPr>
          <p:nvPr/>
        </p:nvSpPr>
        <p:spPr bwMode="auto">
          <a:xfrm>
            <a:off x="2162174" y="205941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err="1"/>
              <a:t>hair</a:t>
            </a:r>
            <a:endParaRPr lang="fr-FR" altLang="en-US" sz="1800" dirty="0"/>
          </a:p>
          <a:p>
            <a:pPr>
              <a:lnSpc>
                <a:spcPct val="100000"/>
              </a:lnSpc>
              <a:spcBef>
                <a:spcPct val="0"/>
              </a:spcBef>
              <a:buFontTx/>
              <a:buNone/>
            </a:pPr>
            <a:r>
              <a:rPr lang="fr-FR" altLang="en-US" sz="1800" dirty="0"/>
              <a:t>CCSA</a:t>
            </a:r>
            <a:br>
              <a:rPr lang="fr-FR" altLang="en-US" sz="1800" dirty="0"/>
            </a:br>
            <a:r>
              <a:rPr lang="en-US" sz="1800" dirty="0">
                <a:hlinkClick r:id="rId3"/>
              </a:rPr>
              <a:t>songyue@chinamobile.com</a:t>
            </a:r>
            <a:endParaRPr lang="en-US" sz="1800" dirty="0"/>
          </a:p>
          <a:p>
            <a:pPr>
              <a:buFontTx/>
              <a:buNone/>
            </a:pPr>
            <a:endParaRPr lang="fr-FR" altLang="en-US" sz="1800" b="1" dirty="0"/>
          </a:p>
          <a:p>
            <a:pPr>
              <a:buFontTx/>
              <a:buNone/>
            </a:pPr>
            <a:endParaRPr lang="en-US" altLang="en-US" sz="1800" dirty="0"/>
          </a:p>
        </p:txBody>
      </p:sp>
      <p:sp>
        <p:nvSpPr>
          <p:cNvPr id="5" name="Content Placeholder 2">
            <a:extLst>
              <a:ext uri="{FF2B5EF4-FFF2-40B4-BE49-F238E27FC236}">
                <a16:creationId xmlns:a16="http://schemas.microsoft.com/office/drawing/2014/main" id="{876302E0-92F1-49B9-A725-75994CF7C989}"/>
              </a:ext>
            </a:extLst>
          </p:cNvPr>
          <p:cNvSpPr txBox="1">
            <a:spLocks/>
          </p:cNvSpPr>
          <p:nvPr/>
        </p:nvSpPr>
        <p:spPr bwMode="auto">
          <a:xfrm>
            <a:off x="7431850" y="211780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en-US" altLang="zh-CN" sz="1800" dirty="0"/>
              <a:t>Li Zhijun</a:t>
            </a:r>
            <a:endParaRPr lang="fr-FR" altLang="en-US" sz="1800" dirty="0"/>
          </a:p>
          <a:p>
            <a:pPr>
              <a:lnSpc>
                <a:spcPct val="100000"/>
              </a:lnSpc>
              <a:spcBef>
                <a:spcPct val="0"/>
              </a:spcBef>
              <a:buFontTx/>
              <a:buNone/>
            </a:pPr>
            <a:r>
              <a:rPr lang="fr-FR" altLang="en-US" sz="1800" dirty="0"/>
              <a:t>TSG CT WG4 Vice Chair</a:t>
            </a:r>
          </a:p>
          <a:p>
            <a:pPr>
              <a:lnSpc>
                <a:spcPct val="100000"/>
              </a:lnSpc>
              <a:spcBef>
                <a:spcPct val="0"/>
              </a:spcBef>
              <a:buNone/>
            </a:pPr>
            <a:r>
              <a:rPr lang="fr-FR" altLang="en-US" sz="1800" dirty="0"/>
              <a:t>ETSI</a:t>
            </a:r>
            <a:br>
              <a:rPr lang="fr-FR" altLang="en-US" sz="1800" dirty="0"/>
            </a:br>
            <a:r>
              <a:rPr lang="en-US" altLang="zh-CN" sz="1800" dirty="0">
                <a:hlinkClick r:id="rId4"/>
              </a:rPr>
              <a:t>li.zhijun3</a:t>
            </a:r>
            <a:r>
              <a:rPr lang="en-US" altLang="en-US" sz="1800" dirty="0">
                <a:hlinkClick r:id="rId4"/>
              </a:rPr>
              <a:t>@zte.com.cn</a:t>
            </a:r>
            <a:endParaRPr lang="en-US" altLang="en-US" sz="1800" dirty="0"/>
          </a:p>
          <a:p>
            <a:pPr>
              <a:lnSpc>
                <a:spcPct val="100000"/>
              </a:lnSpc>
              <a:spcBef>
                <a:spcPct val="0"/>
              </a:spcBef>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7" name="Content Placeholder 2">
            <a:extLst>
              <a:ext uri="{FF2B5EF4-FFF2-40B4-BE49-F238E27FC236}">
                <a16:creationId xmlns:a16="http://schemas.microsoft.com/office/drawing/2014/main" id="{52A19EB5-C882-4700-B4B1-42A2C25BF398}"/>
              </a:ext>
            </a:extLst>
          </p:cNvPr>
          <p:cNvSpPr txBox="1">
            <a:spLocks/>
          </p:cNvSpPr>
          <p:nvPr/>
        </p:nvSpPr>
        <p:spPr bwMode="auto">
          <a:xfrm>
            <a:off x="2162174" y="4312407"/>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12" name="Picture 11">
            <a:extLst>
              <a:ext uri="{FF2B5EF4-FFF2-40B4-BE49-F238E27FC236}">
                <a16:creationId xmlns:a16="http://schemas.microsoft.com/office/drawing/2014/main" id="{A9B8772E-373E-461A-95C9-ED4F3FB732E7}"/>
              </a:ext>
            </a:extLst>
          </p:cNvPr>
          <p:cNvPicPr>
            <a:picLocks noChangeAspect="1"/>
          </p:cNvPicPr>
          <p:nvPr/>
        </p:nvPicPr>
        <p:blipFill>
          <a:blip r:embed="rId5"/>
          <a:stretch>
            <a:fillRect/>
          </a:stretch>
        </p:blipFill>
        <p:spPr>
          <a:xfrm>
            <a:off x="600976" y="4194587"/>
            <a:ext cx="1487843" cy="1386086"/>
          </a:xfrm>
          <a:prstGeom prst="rect">
            <a:avLst/>
          </a:prstGeom>
        </p:spPr>
      </p:pic>
      <p:sp>
        <p:nvSpPr>
          <p:cNvPr id="11" name="Content Placeholder 2">
            <a:extLst>
              <a:ext uri="{FF2B5EF4-FFF2-40B4-BE49-F238E27FC236}">
                <a16:creationId xmlns:a16="http://schemas.microsoft.com/office/drawing/2014/main" id="{E1CE95B5-E7CB-434F-A08F-D5723CFE1BED}"/>
              </a:ext>
            </a:extLst>
          </p:cNvPr>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13" name="Content Placeholder 2">
            <a:extLst>
              <a:ext uri="{FF2B5EF4-FFF2-40B4-BE49-F238E27FC236}">
                <a16:creationId xmlns:a16="http://schemas.microsoft.com/office/drawing/2014/main" id="{2B7B4A4B-96B5-4156-B032-24B4F95B4123}"/>
              </a:ext>
            </a:extLst>
          </p:cNvPr>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a:t>
            </a:r>
            <a:r>
              <a:rPr lang="fr-FR" altLang="en-US" sz="1800" dirty="0" err="1"/>
              <a:t>Ischikawa</a:t>
            </a:r>
            <a:r>
              <a:rPr lang="fr-FR" altLang="en-US" sz="1800" dirty="0"/>
              <a:t> </a:t>
            </a:r>
            <a:r>
              <a:rPr lang="fr-FR" altLang="en-US" sz="1800" dirty="0">
                <a:solidFill>
                  <a:srgbClr val="0070C0"/>
                </a:solidFill>
              </a:rPr>
              <a:t>(re-</a:t>
            </a:r>
            <a:r>
              <a:rPr lang="fr-FR" altLang="en-US" sz="1800" dirty="0" err="1">
                <a:solidFill>
                  <a:srgbClr val="0070C0"/>
                </a:solidFill>
              </a:rPr>
              <a:t>elected</a:t>
            </a:r>
            <a:r>
              <a:rPr lang="fr-FR" altLang="en-US" sz="1800" dirty="0">
                <a:solidFill>
                  <a:srgbClr val="0070C0"/>
                </a:solidFill>
              </a:rPr>
              <a:t>)</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buFontTx/>
              <a:buNone/>
            </a:pPr>
            <a:endParaRPr lang="en-US" altLang="en-US" sz="1800" dirty="0"/>
          </a:p>
        </p:txBody>
      </p:sp>
      <p:pic>
        <p:nvPicPr>
          <p:cNvPr id="14" name="Picture 13">
            <a:extLst>
              <a:ext uri="{FF2B5EF4-FFF2-40B4-BE49-F238E27FC236}">
                <a16:creationId xmlns:a16="http://schemas.microsoft.com/office/drawing/2014/main" id="{447BD483-6E12-4AAE-AE0E-A45B2BE652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6" name="Picture 5">
            <a:extLst>
              <a:ext uri="{FF2B5EF4-FFF2-40B4-BE49-F238E27FC236}">
                <a16:creationId xmlns:a16="http://schemas.microsoft.com/office/drawing/2014/main" id="{FC91690E-6972-B12C-8A62-AAC38C13DA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6452" y="2010167"/>
            <a:ext cx="1093276" cy="1602076"/>
          </a:xfrm>
          <a:prstGeom prst="rect">
            <a:avLst/>
          </a:prstGeom>
        </p:spPr>
      </p:pic>
      <p:pic>
        <p:nvPicPr>
          <p:cNvPr id="8" name="图片 7">
            <a:extLst>
              <a:ext uri="{FF2B5EF4-FFF2-40B4-BE49-F238E27FC236}">
                <a16:creationId xmlns:a16="http://schemas.microsoft.com/office/drawing/2014/main" id="{12398F79-E7FD-DAA8-1674-993E87C0C8E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7927" b="8344"/>
          <a:stretch/>
        </p:blipFill>
        <p:spPr>
          <a:xfrm>
            <a:off x="6066344" y="1997259"/>
            <a:ext cx="1313758" cy="1571418"/>
          </a:xfrm>
          <a:prstGeom prst="rect">
            <a:avLst/>
          </a:prstGeom>
        </p:spPr>
      </p:pic>
    </p:spTree>
    <p:extLst>
      <p:ext uri="{BB962C8B-B14F-4D97-AF65-F5344CB8AC3E}">
        <p14:creationId xmlns:p14="http://schemas.microsoft.com/office/powerpoint/2010/main" val="40566341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17F7-5D2A-47E2-97CB-909FB2B01EE3}"/>
              </a:ext>
            </a:extLst>
          </p:cNvPr>
          <p:cNvSpPr>
            <a:spLocks noGrp="1"/>
          </p:cNvSpPr>
          <p:nvPr>
            <p:ph type="title"/>
          </p:nvPr>
        </p:nvSpPr>
        <p:spPr/>
        <p:txBody>
          <a:bodyPr/>
          <a:lstStyle/>
          <a:p>
            <a:r>
              <a:rPr lang="en-GB" altLang="en-US" dirty="0"/>
              <a:t>TSG CT WG6 Officials</a:t>
            </a:r>
            <a:endParaRPr lang="en-GB" dirty="0"/>
          </a:p>
        </p:txBody>
      </p:sp>
      <p:sp>
        <p:nvSpPr>
          <p:cNvPr id="3" name="Content Placeholder 2">
            <a:extLst>
              <a:ext uri="{FF2B5EF4-FFF2-40B4-BE49-F238E27FC236}">
                <a16:creationId xmlns:a16="http://schemas.microsoft.com/office/drawing/2014/main" id="{61E702D3-D461-4B3F-BE0F-076526AAF8A7}"/>
              </a:ext>
            </a:extLst>
          </p:cNvPr>
          <p:cNvSpPr>
            <a:spLocks noGrp="1"/>
          </p:cNvSpPr>
          <p:nvPr>
            <p:ph idx="1"/>
          </p:nvPr>
        </p:nvSpPr>
        <p:spPr/>
        <p:txBody>
          <a:bodyPr/>
          <a:lstStyle/>
          <a:p>
            <a:pPr marL="0" indent="0">
              <a:buNone/>
            </a:pPr>
            <a:r>
              <a:rPr lang="en-GB" dirty="0"/>
              <a:t> </a:t>
            </a:r>
          </a:p>
        </p:txBody>
      </p:sp>
      <p:sp>
        <p:nvSpPr>
          <p:cNvPr id="4" name="Content Placeholder 2">
            <a:extLst>
              <a:ext uri="{FF2B5EF4-FFF2-40B4-BE49-F238E27FC236}">
                <a16:creationId xmlns:a16="http://schemas.microsoft.com/office/drawing/2014/main" id="{4FFFDDA4-A719-49AD-833D-BA2EA7D86A92}"/>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Kruse</a:t>
            </a:r>
            <a:endParaRPr lang="fr-FR" altLang="en-US" sz="1800" dirty="0">
              <a:solidFill>
                <a:srgbClr val="0070C0"/>
              </a:solidFill>
            </a:endParaRPr>
          </a:p>
          <a:p>
            <a:pPr>
              <a:lnSpc>
                <a:spcPct val="100000"/>
              </a:lnSpc>
              <a:spcBef>
                <a:spcPct val="0"/>
              </a:spcBef>
              <a:buFontTx/>
              <a:buNone/>
            </a:pPr>
            <a:r>
              <a:rPr lang="fr-FR" altLang="en-US" sz="1800" dirty="0"/>
              <a:t>TSG CT WG6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heiko.kruse@idemia.com</a:t>
            </a:r>
            <a:endParaRPr lang="fr-FR" altLang="en-US" sz="1800" dirty="0"/>
          </a:p>
          <a:p>
            <a:pPr>
              <a:buFontTx/>
              <a:buNone/>
            </a:pPr>
            <a:endParaRPr lang="fr-FR" altLang="en-US" sz="1800" dirty="0"/>
          </a:p>
          <a:p>
            <a:pPr>
              <a:buFontTx/>
              <a:buNone/>
            </a:pPr>
            <a:endParaRPr lang="en-US" altLang="en-US" sz="1800" dirty="0"/>
          </a:p>
        </p:txBody>
      </p:sp>
      <p:sp>
        <p:nvSpPr>
          <p:cNvPr id="5" name="Content Placeholder 2">
            <a:extLst>
              <a:ext uri="{FF2B5EF4-FFF2-40B4-BE49-F238E27FC236}">
                <a16:creationId xmlns:a16="http://schemas.microsoft.com/office/drawing/2014/main" id="{708F1D97-5782-40BF-BA75-75C726FFDDD2}"/>
              </a:ext>
            </a:extLst>
          </p:cNvPr>
          <p:cNvSpPr txBox="1">
            <a:spLocks/>
          </p:cNvSpPr>
          <p:nvPr/>
        </p:nvSpPr>
        <p:spPr bwMode="auto">
          <a:xfrm>
            <a:off x="7537804" y="201431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Thanh Phan</a:t>
            </a:r>
          </a:p>
          <a:p>
            <a:pPr>
              <a:lnSpc>
                <a:spcPct val="100000"/>
              </a:lnSpc>
              <a:spcBef>
                <a:spcPct val="0"/>
              </a:spcBef>
              <a:buFontTx/>
              <a:buNone/>
            </a:pPr>
            <a:r>
              <a:rPr lang="fr-FR" altLang="en-US" sz="1800" dirty="0"/>
              <a:t>TSG CT WG6 </a:t>
            </a:r>
            <a:r>
              <a:rPr lang="fr-FR" altLang="en-US" sz="1800" dirty="0" err="1"/>
              <a:t>Vicechair</a:t>
            </a:r>
            <a:endParaRPr lang="fr-FR" altLang="en-US" sz="1800" dirty="0"/>
          </a:p>
          <a:p>
            <a:pPr>
              <a:lnSpc>
                <a:spcPct val="100000"/>
              </a:lnSpc>
              <a:spcBef>
                <a:spcPct val="0"/>
              </a:spcBef>
              <a:buFontTx/>
              <a:buNone/>
            </a:pPr>
            <a:r>
              <a:rPr lang="fr-FR" altLang="en-US" sz="1800" dirty="0"/>
              <a:t>ETSI</a:t>
            </a:r>
            <a:br>
              <a:rPr lang="fr-FR" altLang="en-US" sz="1800" dirty="0"/>
            </a:br>
            <a:r>
              <a:rPr lang="en-US" altLang="en-US" sz="1800" dirty="0"/>
              <a:t>ly-thanh.phan@thalesgroup.com</a:t>
            </a:r>
          </a:p>
          <a:p>
            <a:pPr>
              <a:lnSpc>
                <a:spcPct val="100000"/>
              </a:lnSpc>
              <a:spcBef>
                <a:spcPct val="0"/>
              </a:spcBef>
              <a:buFontTx/>
              <a:buNone/>
            </a:pPr>
            <a:endParaRPr lang="fr-FR" altLang="en-US" sz="1800" dirty="0">
              <a:solidFill>
                <a:srgbClr val="0070C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6" name="Content Placeholder 2">
            <a:extLst>
              <a:ext uri="{FF2B5EF4-FFF2-40B4-BE49-F238E27FC236}">
                <a16:creationId xmlns:a16="http://schemas.microsoft.com/office/drawing/2014/main" id="{4A4F1E56-E7C3-410B-9616-FDA8FFB87BBF}"/>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10" name="Picture 9">
            <a:extLst>
              <a:ext uri="{FF2B5EF4-FFF2-40B4-BE49-F238E27FC236}">
                <a16:creationId xmlns:a16="http://schemas.microsoft.com/office/drawing/2014/main" id="{FAC76EFC-1D63-444E-A1F1-DF67C3F54352}"/>
              </a:ext>
            </a:extLst>
          </p:cNvPr>
          <p:cNvPicPr>
            <a:picLocks noChangeAspect="1"/>
          </p:cNvPicPr>
          <p:nvPr/>
        </p:nvPicPr>
        <p:blipFill>
          <a:blip r:embed="rId3"/>
          <a:stretch>
            <a:fillRect/>
          </a:stretch>
        </p:blipFill>
        <p:spPr>
          <a:xfrm>
            <a:off x="5917977" y="2014315"/>
            <a:ext cx="1540098" cy="1540098"/>
          </a:xfrm>
          <a:prstGeom prst="rect">
            <a:avLst/>
          </a:prstGeom>
        </p:spPr>
      </p:pic>
      <p:pic>
        <p:nvPicPr>
          <p:cNvPr id="11" name="Picture 10">
            <a:extLst>
              <a:ext uri="{FF2B5EF4-FFF2-40B4-BE49-F238E27FC236}">
                <a16:creationId xmlns:a16="http://schemas.microsoft.com/office/drawing/2014/main" id="{D826E748-6CBF-48A9-A9F1-09E6ADB37544}"/>
              </a:ext>
            </a:extLst>
          </p:cNvPr>
          <p:cNvPicPr>
            <a:picLocks noChangeAspect="1"/>
          </p:cNvPicPr>
          <p:nvPr/>
        </p:nvPicPr>
        <p:blipFill>
          <a:blip r:embed="rId4"/>
          <a:stretch>
            <a:fillRect/>
          </a:stretch>
        </p:blipFill>
        <p:spPr>
          <a:xfrm flipH="1">
            <a:off x="758471" y="1998719"/>
            <a:ext cx="1195509" cy="1555694"/>
          </a:xfrm>
          <a:prstGeom prst="rect">
            <a:avLst/>
          </a:prstGeom>
        </p:spPr>
      </p:pic>
      <p:pic>
        <p:nvPicPr>
          <p:cNvPr id="12" name="Picture 11">
            <a:extLst>
              <a:ext uri="{FF2B5EF4-FFF2-40B4-BE49-F238E27FC236}">
                <a16:creationId xmlns:a16="http://schemas.microsoft.com/office/drawing/2014/main" id="{4634C964-5FA2-4E7C-B9FC-8AB03A2782A6}"/>
              </a:ext>
            </a:extLst>
          </p:cNvPr>
          <p:cNvPicPr>
            <a:picLocks noChangeAspect="1"/>
          </p:cNvPicPr>
          <p:nvPr/>
        </p:nvPicPr>
        <p:blipFill>
          <a:blip r:embed="rId5"/>
          <a:stretch>
            <a:fillRect/>
          </a:stretch>
        </p:blipFill>
        <p:spPr>
          <a:xfrm>
            <a:off x="639649" y="4860926"/>
            <a:ext cx="1522526" cy="1387474"/>
          </a:xfrm>
          <a:prstGeom prst="rect">
            <a:avLst/>
          </a:prstGeom>
        </p:spPr>
      </p:pic>
    </p:spTree>
    <p:extLst>
      <p:ext uri="{BB962C8B-B14F-4D97-AF65-F5344CB8AC3E}">
        <p14:creationId xmlns:p14="http://schemas.microsoft.com/office/powerpoint/2010/main" val="178009382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Meeting statistics</a:t>
            </a:r>
            <a:endParaRPr lang="en-US" dirty="0"/>
          </a:p>
        </p:txBody>
      </p:sp>
    </p:spTree>
    <p:extLst>
      <p:ext uri="{BB962C8B-B14F-4D97-AF65-F5344CB8AC3E}">
        <p14:creationId xmlns:p14="http://schemas.microsoft.com/office/powerpoint/2010/main" val="1106205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 Meeting Statistics</a:t>
            </a:r>
          </a:p>
        </p:txBody>
      </p:sp>
      <p:sp>
        <p:nvSpPr>
          <p:cNvPr id="3" name="Espace réservé du contenu 2"/>
          <p:cNvSpPr>
            <a:spLocks noGrp="1"/>
          </p:cNvSpPr>
          <p:nvPr>
            <p:ph idx="1"/>
          </p:nvPr>
        </p:nvSpPr>
        <p:spPr>
          <a:xfrm>
            <a:off x="838200" y="1825625"/>
            <a:ext cx="5257800" cy="4351338"/>
          </a:xfrm>
        </p:spPr>
        <p:txBody>
          <a:bodyPr/>
          <a:lstStyle/>
          <a:p>
            <a:r>
              <a:rPr lang="en-US" dirty="0"/>
              <a:t>Number of handled documents</a:t>
            </a:r>
          </a:p>
          <a:p>
            <a:pPr lvl="1"/>
            <a:r>
              <a:rPr lang="en-US" dirty="0"/>
              <a:t>307</a:t>
            </a:r>
          </a:p>
          <a:p>
            <a:r>
              <a:rPr lang="en-US" dirty="0"/>
              <a:t>Approved CRs </a:t>
            </a:r>
          </a:p>
          <a:p>
            <a:pPr lvl="1"/>
            <a:r>
              <a:rPr lang="en-US" dirty="0"/>
              <a:t> 1157</a:t>
            </a:r>
          </a:p>
          <a:p>
            <a:r>
              <a:rPr lang="en-US" dirty="0"/>
              <a:t>Approved New SID/WID</a:t>
            </a:r>
          </a:p>
          <a:p>
            <a:pPr lvl="1"/>
            <a:r>
              <a:rPr lang="en-US" dirty="0"/>
              <a:t>1</a:t>
            </a:r>
          </a:p>
          <a:p>
            <a:r>
              <a:rPr lang="en-US" dirty="0"/>
              <a:t>Approved Revised SID/WID</a:t>
            </a:r>
          </a:p>
          <a:p>
            <a:pPr lvl="1"/>
            <a:r>
              <a:rPr lang="en-US" altLang="fr-FR" dirty="0"/>
              <a:t>15</a:t>
            </a:r>
          </a:p>
          <a:p>
            <a:r>
              <a:rPr lang="en-US" dirty="0"/>
              <a:t>Noted or Approved TS/TR</a:t>
            </a:r>
          </a:p>
          <a:p>
            <a:pPr lvl="1"/>
            <a:r>
              <a:rPr lang="en-US" altLang="fr-FR" dirty="0"/>
              <a:t>17</a:t>
            </a:r>
          </a:p>
          <a:p>
            <a:pPr lvl="1"/>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Attendances</a:t>
            </a:r>
            <a:r>
              <a:rPr lang="en-US" altLang="fr-FR" dirty="0"/>
              <a:t>:</a:t>
            </a:r>
          </a:p>
          <a:p>
            <a:pPr lvl="1"/>
            <a:r>
              <a:rPr lang="en-US" altLang="fr-FR" dirty="0"/>
              <a:t>262 registered</a:t>
            </a:r>
          </a:p>
          <a:p>
            <a:pPr lvl="2"/>
            <a:r>
              <a:rPr lang="en-US" altLang="fr-FR" dirty="0"/>
              <a:t>199 confirmed participation</a:t>
            </a:r>
          </a:p>
          <a:p>
            <a:pPr marL="914400" lvl="2" indent="0">
              <a:buNone/>
            </a:pPr>
            <a:endParaRPr lang="en-US" dirty="0"/>
          </a:p>
          <a:p>
            <a:r>
              <a:rPr lang="en-US" dirty="0"/>
              <a:t>CRs for conditional approval listed in the Annex</a:t>
            </a:r>
          </a:p>
        </p:txBody>
      </p:sp>
    </p:spTree>
    <p:extLst>
      <p:ext uri="{BB962C8B-B14F-4D97-AF65-F5344CB8AC3E}">
        <p14:creationId xmlns:p14="http://schemas.microsoft.com/office/powerpoint/2010/main" val="896710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3038E3-4DD8-4580-9CB3-5BBB79FCC0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64618A-BDAA-472F-B9F4-B9048F2BF859}">
  <ds:schemaRefs>
    <ds:schemaRef ds:uri="http://schemas.microsoft.com/sharepoint/v3/contenttype/forms"/>
  </ds:schemaRefs>
</ds:datastoreItem>
</file>

<file path=customXml/itemProps3.xml><?xml version="1.0" encoding="utf-8"?>
<ds:datastoreItem xmlns:ds="http://schemas.openxmlformats.org/officeDocument/2006/customXml" ds:itemID="{C5F6414F-085E-4BBE-BBE5-04959CF33DE1}">
  <ds:schemaRefs>
    <ds:schemaRef ds:uri="http://schemas.microsoft.com/office/2006/metadata/properties"/>
    <ds:schemaRef ds:uri="http://purl.org/dc/dcmitype/"/>
    <ds:schemaRef ds:uri="34d3e54b-d462-4f51-83b6-6cd7f4b454d5"/>
    <ds:schemaRef ds:uri="http://schemas.microsoft.com/office/2006/documentManagement/types"/>
    <ds:schemaRef ds:uri="http://purl.org/dc/elements/1.1/"/>
    <ds:schemaRef ds:uri="c9fe69cb-1d4b-461a-8155-8bb96486ee7c"/>
    <ds:schemaRef ds:uri="http://purl.org/dc/term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356</TotalTime>
  <Words>4717</Words>
  <Application>Microsoft Office PowerPoint</Application>
  <PresentationFormat>Widescreen</PresentationFormat>
  <Paragraphs>1385</Paragraphs>
  <Slides>56</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56</vt:i4>
      </vt:variant>
    </vt:vector>
  </HeadingPairs>
  <TitlesOfParts>
    <vt:vector size="66" baseType="lpstr">
      <vt:lpstr>ＭＳ Ｐゴシック</vt:lpstr>
      <vt:lpstr>宋体</vt:lpstr>
      <vt:lpstr>等线</vt:lpstr>
      <vt:lpstr>Arial</vt:lpstr>
      <vt:lpstr>Arial </vt:lpstr>
      <vt:lpstr>Calibri</vt:lpstr>
      <vt:lpstr>Calibri Light</vt:lpstr>
      <vt:lpstr>MS Mincho</vt:lpstr>
      <vt:lpstr>Times New Roman</vt:lpstr>
      <vt:lpstr>Office Theme</vt:lpstr>
      <vt:lpstr>CT Status Report  to TSG SA#103 </vt:lpstr>
      <vt:lpstr>CT Officials</vt:lpstr>
      <vt:lpstr>TSG CT Officials</vt:lpstr>
      <vt:lpstr>TSG CT WG1 Officials</vt:lpstr>
      <vt:lpstr>TSG CT WG3 Officials</vt:lpstr>
      <vt:lpstr>TSG CT WG4 Officials</vt:lpstr>
      <vt:lpstr>TSG CT WG6 Officials</vt:lpstr>
      <vt:lpstr>Meeting statistics</vt:lpstr>
      <vt:lpstr>TSG WG CT Meeting Statistics</vt:lpstr>
      <vt:lpstr>CT WG Statistics: Approved CRs by WG</vt:lpstr>
      <vt:lpstr>Release Status</vt:lpstr>
      <vt:lpstr>Rel-8 – Rel-14 Status (Cat F CRc)</vt:lpstr>
      <vt:lpstr>Release 15 Status</vt:lpstr>
      <vt:lpstr>Release 16 Status</vt:lpstr>
      <vt:lpstr>Release 17 Status</vt:lpstr>
      <vt:lpstr>Release 18 Status</vt:lpstr>
      <vt:lpstr>Backward Incompatible Changes</vt:lpstr>
      <vt:lpstr>For Information to SA</vt:lpstr>
      <vt:lpstr>Information to TSG SA</vt:lpstr>
      <vt:lpstr>Information to TSG SA</vt:lpstr>
      <vt:lpstr>For Action to SA</vt:lpstr>
      <vt:lpstr>Action to TSG SA</vt:lpstr>
      <vt:lpstr>Action to TSG SA</vt:lpstr>
      <vt:lpstr>Action to TSG SA</vt:lpstr>
      <vt:lpstr>Action to TSG SA</vt:lpstr>
      <vt:lpstr>Acknowledgement</vt:lpstr>
      <vt:lpstr>Acknowledgement</vt:lpstr>
      <vt:lpstr>Annex</vt:lpstr>
      <vt:lpstr>Approved Exceptions</vt:lpstr>
      <vt:lpstr>Approved exceptions Rel-18 1/2</vt:lpstr>
      <vt:lpstr>Approved exceptions Rel-18 1/2</vt:lpstr>
      <vt:lpstr>New approved  Study/Work Items</vt:lpstr>
      <vt:lpstr>New Study/Work Items Rel-18 1/1</vt:lpstr>
      <vt:lpstr>Revised approved Work Items Rel-18 1/2</vt:lpstr>
      <vt:lpstr>Revised approved Work Items Rel-18 2/2</vt:lpstr>
      <vt:lpstr>TR/TS sent to plenary</vt:lpstr>
      <vt:lpstr>New Rel-18 TR/TS for Information</vt:lpstr>
      <vt:lpstr>New Rel-18 TR/TS for Approval 1/3</vt:lpstr>
      <vt:lpstr>New Rel-18 TR/TS for Approval 2/3</vt:lpstr>
      <vt:lpstr>New Rel-18 TR/TS for Approval 3/3</vt:lpstr>
      <vt:lpstr>New Specification numbers</vt:lpstr>
      <vt:lpstr>New allocated Specification numbers 1/1</vt:lpstr>
      <vt:lpstr>CRs for conditional approval </vt:lpstr>
      <vt:lpstr>CT1: CRs for conditional approval (I)</vt:lpstr>
      <vt:lpstr>CT1: CRs for conditional approval (II)</vt:lpstr>
      <vt:lpstr>CT1: CRs for conditional approval (III)</vt:lpstr>
      <vt:lpstr>CT1: CRs for conditional approval (IV)</vt:lpstr>
      <vt:lpstr>CT1: CRs for conditional approval (V)</vt:lpstr>
      <vt:lpstr>CT3: CRs for conditional approval(I) </vt:lpstr>
      <vt:lpstr>CT3: CRs for conditional approval(II) </vt:lpstr>
      <vt:lpstr>CT4: CRs for conditional approval (I) </vt:lpstr>
      <vt:lpstr>CT4: CRs for conditional approval (II) </vt:lpstr>
      <vt:lpstr>CT4: CRs for conditional approval (III) </vt:lpstr>
      <vt:lpstr>CT4: CRs for conditional approval (IV) </vt:lpstr>
      <vt:lpstr>CT4: CRs for conditional approval (V)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878</cp:revision>
  <dcterms:created xsi:type="dcterms:W3CDTF">2010-02-05T13:52:04Z</dcterms:created>
  <dcterms:modified xsi:type="dcterms:W3CDTF">2024-03-21T11:44:23Z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0x010100DA7C26965712CC42B0B36C7EA2FCF6DE</vt:lpwstr>
  </property>
  <property fmtid="{D5CDD505-2E9C-101B-9397-08002B2CF9AE}" pid="3" name="_2015_ms_pID_725343">
    <vt:lpwstr>(3)6WJJ4ehmoxCpOYfSiVgODLd1IzFOei+mote0pMyWK3AX+j5fBU8xi+xjAAVCozPVuujJdBT/
66q4tkgf0LRyFlEJJ1+3o4/an7pJLQcKyP63oYnL5PmqJAVjiVnCNpjD5oh3SRhtNmqnDkPm
9/HNqyLgWjkgXo+Y30hpVAjl8f2LlzYIrLYp8GhlycIRI56j8r9x1I4VP7Q14byHroWq0xl7
1ow2eb52t91FYspwth</vt:lpwstr>
  </property>
  <property fmtid="{D5CDD505-2E9C-101B-9397-08002B2CF9AE}" pid="4" name="_2015_ms_pID_7253431">
    <vt:lpwstr>8DYQi9bI6WdEI8JymcT27j/Nm/I3LPBy5tcjJxzI+rSFdGZoWXqyh8
wbwAI4uFyUHwsEEaK41f1YoAT4yWoqpRfNizVwjs9g6O9EpJryB4FyeVGsYbALCPy/3Z5Qod
0eBUTDGQno0kD6YP4+uAoJ/DbIhmv5guBfRTzJvJ/Z+8rYD4excqzEG32eXCUnThODHBc3HX
DYs6e0xWuAzY6WUY7LlqcHu+mN1TETwQDxsB</vt:lpwstr>
  </property>
  <property fmtid="{D5CDD505-2E9C-101B-9397-08002B2CF9AE}" pid="5" name="MSIP_Label_5f8610cf-4e4f-4168-a9a0-556235a89a9b_Enabled">
    <vt:lpwstr>true</vt:lpwstr>
  </property>
  <property fmtid="{D5CDD505-2E9C-101B-9397-08002B2CF9AE}" pid="6" name="MSIP_Label_5f8610cf-4e4f-4168-a9a0-556235a89a9b_SetDate">
    <vt:lpwstr>2023-06-14T01:37:53Z</vt:lpwstr>
  </property>
  <property fmtid="{D5CDD505-2E9C-101B-9397-08002B2CF9AE}" pid="7" name="MSIP_Label_5f8610cf-4e4f-4168-a9a0-556235a89a9b_Method">
    <vt:lpwstr>Standard</vt:lpwstr>
  </property>
  <property fmtid="{D5CDD505-2E9C-101B-9397-08002B2CF9AE}" pid="8" name="MSIP_Label_5f8610cf-4e4f-4168-a9a0-556235a89a9b_Name">
    <vt:lpwstr>Unclassified</vt:lpwstr>
  </property>
  <property fmtid="{D5CDD505-2E9C-101B-9397-08002B2CF9AE}" pid="9" name="MSIP_Label_5f8610cf-4e4f-4168-a9a0-556235a89a9b_SiteId">
    <vt:lpwstr>7694d41c-5504-43d9-9e40-cb254ad755ec</vt:lpwstr>
  </property>
  <property fmtid="{D5CDD505-2E9C-101B-9397-08002B2CF9AE}" pid="10" name="MSIP_Label_5f8610cf-4e4f-4168-a9a0-556235a89a9b_ActionId">
    <vt:lpwstr>2a10f9de-db74-423c-9e85-0ddbc5721fa9</vt:lpwstr>
  </property>
  <property fmtid="{D5CDD505-2E9C-101B-9397-08002B2CF9AE}" pid="11" name="MSIP_Label_5f8610cf-4e4f-4168-a9a0-556235a89a9b_ContentBits">
    <vt:lpwstr>0</vt:lpwstr>
  </property>
  <property fmtid="{D5CDD505-2E9C-101B-9397-08002B2CF9AE}" pid="12" name="_2015_ms_pID_7253432">
    <vt:lpwstr>bQ==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1711021118</vt:lpwstr>
  </property>
</Properties>
</file>