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359FAEC7-5663-43BD-A660-0CA2828E1A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2EED6C2-2FBD-422B-B320-CAC4CE38F5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376133A-E3D3-4156-8EC5-8B1EEF3A2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B3C1436-0B81-4A28-A697-95B7EC601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CD969D97-6550-40C7-B337-92081CCEB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525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75987315-86D2-4377-9F19-1A4F3B8DEF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897B0E4-BAB3-4A31-B967-63377EC5296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A4CEF0F-EA3D-42DF-96CF-19B816AEC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F6A31193-D115-43CF-AF50-1AA57CAA7C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6E33895-5F9C-40AF-B8A9-E05CCF5A1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652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3C4A0A9B-102E-4BDD-8FC3-2D5D42F47D4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A4E1B0D4-8286-4CAC-8844-CFE2FDB35E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D824BDC1-0BF1-4107-8360-6FA75ED51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F17D5E1-379F-467F-B665-5CE686523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51510AC6-A9EB-4294-97EA-279F1DB28C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08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F2D39CB-F932-4B03-9613-9FFB02D54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E3BE84E-B051-4B3F-B2E4-59E950BC7E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A680A6F5-58DB-44CC-8B80-1DDB7E2843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71A0431-E279-4502-8D76-79A60E0AB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6FFB8E8A-DB52-453C-8BA1-6E32043DC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9452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03C18B6-09F9-4B44-A50A-F62C4E68C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14B55052-B492-47D6-83B8-5B06DA0B2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CDF36F87-CE18-444A-B5DA-DB98C89BB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A6205A16-A9CC-4433-9FA8-657BE631D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3D761916-46B2-4CDA-B03C-B5887BC60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2014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D424BA2-8965-4911-97A2-B49103466B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245F9BA7-CAC5-48CE-B1A5-518752F107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D606D953-3759-448E-9EFF-41A8DBBBAC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AF6A42E7-9754-46FB-81CD-A62A2BE395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916A855-09D1-4106-A0D9-BAD825C9E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B0F96679-1100-4DA1-AF5E-8F6A5E574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7144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AEA04A55-6E38-4B40-83E3-CC429A3357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BD920FA7-5141-47A9-BF05-9AE0E95AB3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A0DE1F15-FF7C-4E6B-A508-68E282DB87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DBE9E647-3E24-4DFC-A4C4-E6C338BD93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AA3002C1-C886-43EC-AC35-81F228383BD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D32D90AC-7B0D-4EB8-A619-4750C1FE66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F95851E4-3229-4402-949A-C9C0F66F5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7C1D6666-2D44-476A-8FC6-0E01DCFFF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59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9E0D041-787D-402B-9440-F4BB4BF048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1DCC410E-4BCF-411C-A790-E8EAE742A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3CF61FC-C878-460A-A2A2-856807CA6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61ABF97E-7E46-40CA-A4EF-4BE12648C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330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F448226C-276A-4EE7-99C2-9E032D1D9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7922D52-C089-47CD-B5DD-EC80CCF3D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4A48CADB-413C-4045-9731-3DC6CDEEC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4891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1F835EF-C375-43B7-9852-4DF7A625AB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75CE32D9-4A4B-4546-B5D3-D245C305E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18D8AF4-F5A8-4923-9B31-37F1A87799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74E967BA-871E-454F-A4A2-C0BC04B6CF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E7143161-596F-4B3D-BC0C-A53ECB351B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E598F8FB-4ED9-41E4-BBA8-3EF1C3EE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49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31C1F2D-84F4-4EB5-ABEE-A02856E83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BE741798-B614-45AF-BB4C-C998C87AEB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BBAF3DC1-D334-4750-856E-71E984589B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4E03EB2B-5823-4E63-AD37-65822DBB8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BC631B0-842B-4C67-86F2-9862C042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F6A50B88-A772-49AA-AFC4-C35D3130A7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87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E666D38-37FD-44EA-9117-C75EA78134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GB"/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231C366D-DA85-40E5-860C-522E867AD3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GB"/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49D64238-884B-4728-9A77-F182AD903E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EDD3E-E6B5-4620-8B49-969BB6A9D487}" type="datetimeFigureOut">
              <a:rPr lang="en-GB" smtClean="0"/>
              <a:t>19/03/2024</a:t>
            </a:fld>
            <a:endParaRPr lang="en-GB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70F42AC-066F-438D-A0B2-6A75A2BABB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FEDC8EF-9EB3-4802-9F3E-7DB4C71D1E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AED26-8574-4206-9C89-903022257E9D}" type="slidenum">
              <a:rPr lang="en-GB" smtClean="0"/>
              <a:t>‹#›</a:t>
            </a:fld>
            <a:endParaRPr lang="en-GB"/>
          </a:p>
        </p:txBody>
      </p:sp>
      <p:sp>
        <p:nvSpPr>
          <p:cNvPr id="7" name="MSIPCMContentMarking" descr="{&quot;HashCode&quot;:-309203560,&quot;Placement&quot;:&quot;Footer&quot;,&quot;Top&quot;:523.8,&quot;Left&quot;:435.058655,&quot;SlideWidth&quot;:960,&quot;SlideHeight&quot;:540}">
            <a:extLst>
              <a:ext uri="{FF2B5EF4-FFF2-40B4-BE49-F238E27FC236}">
                <a16:creationId xmlns:a16="http://schemas.microsoft.com/office/drawing/2014/main" id="{2A2DD38D-1EF7-3A97-D455-94F6A94F65BB}"/>
              </a:ext>
            </a:extLst>
          </p:cNvPr>
          <p:cNvSpPr txBox="1"/>
          <p:nvPr userDrawn="1"/>
        </p:nvSpPr>
        <p:spPr>
          <a:xfrm>
            <a:off x="5525245" y="6652260"/>
            <a:ext cx="1141510" cy="205740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en-GB" sz="800">
                <a:solidFill>
                  <a:srgbClr val="ED7D31"/>
                </a:solidFill>
                <a:latin typeface="Helvetica 75 Bold" panose="020B0804020202020204" pitchFamily="34" charset="0"/>
              </a:rPr>
              <a:t>Orange Restricted</a:t>
            </a:r>
          </a:p>
        </p:txBody>
      </p:sp>
    </p:spTree>
    <p:extLst>
      <p:ext uri="{BB962C8B-B14F-4D97-AF65-F5344CB8AC3E}">
        <p14:creationId xmlns:p14="http://schemas.microsoft.com/office/powerpoint/2010/main" val="236568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q=https://www.itu.int/en/ITU-R/study-groups/rsg5/rwp5d/imt-2030/Pages/default.aspx&amp;source=gmail-imap&amp;ust=1710949926000000&amp;usg=AOvVaw1CCTDrK0sN1_z3g2rlqQdW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BF0522F-3AE5-4F40-9BAF-F25BED0731C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200" b="1" dirty="0">
                <a:solidFill>
                  <a:srgbClr val="000000"/>
                </a:solidFill>
                <a:effectLst/>
                <a:latin typeface="Tahoma" panose="020B0604030504040204" pitchFamily="34" charset="0"/>
                <a:ea typeface="Calibri" panose="020F0502020204030204" pitchFamily="34" charset="0"/>
              </a:rPr>
              <a:t>IMT-2030 timeline</a:t>
            </a:r>
            <a:endParaRPr lang="en-GB" sz="3200" b="1" dirty="0"/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15DBEE8E-668A-46FB-B3F5-9643BCCB9C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/>
              <a:t>A.I. 7.4</a:t>
            </a:r>
          </a:p>
          <a:p>
            <a:r>
              <a:rPr lang="it-IT" dirty="0"/>
              <a:t>Source: </a:t>
            </a:r>
            <a:r>
              <a:rPr lang="it-IT" dirty="0" err="1"/>
              <a:t>Novamint</a:t>
            </a:r>
            <a:endParaRPr lang="it-IT" dirty="0"/>
          </a:p>
          <a:p>
            <a:r>
              <a:rPr lang="it-IT" dirty="0" err="1"/>
              <a:t>Document</a:t>
            </a:r>
            <a:r>
              <a:rPr lang="it-IT" dirty="0"/>
              <a:t> for: </a:t>
            </a:r>
            <a:r>
              <a:rPr lang="it-IT" dirty="0" err="1"/>
              <a:t>discussion</a:t>
            </a:r>
            <a:endParaRPr lang="en-GB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id="{91898F2A-B1BD-4C2B-BE33-09B0DED7C605}"/>
              </a:ext>
            </a:extLst>
          </p:cNvPr>
          <p:cNvSpPr txBox="1"/>
          <p:nvPr/>
        </p:nvSpPr>
        <p:spPr>
          <a:xfrm>
            <a:off x="1061545" y="777766"/>
            <a:ext cx="49039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3GPP TSG SA Meeting #103</a:t>
            </a:r>
          </a:p>
          <a:p>
            <a:r>
              <a:rPr lang="en-US" sz="1800" b="1" kern="100" dirty="0">
                <a:effectLst/>
                <a:latin typeface="Arial" panose="020B0604020202020204" pitchFamily="34" charset="0"/>
                <a:ea typeface="MS Mincho" panose="02020609040205080304" pitchFamily="49" charset="-128"/>
                <a:cs typeface="Times New Roman" panose="02020603050405020304" pitchFamily="18" charset="0"/>
              </a:rPr>
              <a:t>Maastricht, Netherlands, March 19-22, 2024</a:t>
            </a:r>
            <a:endParaRPr lang="en-GB" sz="1800" kern="100" dirty="0">
              <a:effectLst/>
              <a:latin typeface="Century" panose="020406040505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  <p:sp>
        <p:nvSpPr>
          <p:cNvPr id="5" name="CasellaDiTesto 4">
            <a:extLst>
              <a:ext uri="{FF2B5EF4-FFF2-40B4-BE49-F238E27FC236}">
                <a16:creationId xmlns:a16="http://schemas.microsoft.com/office/drawing/2014/main" id="{9FC7AF84-977A-488D-B485-FF1ADB4CCF20}"/>
              </a:ext>
            </a:extLst>
          </p:cNvPr>
          <p:cNvSpPr txBox="1"/>
          <p:nvPr/>
        </p:nvSpPr>
        <p:spPr>
          <a:xfrm>
            <a:off x="9585434" y="777766"/>
            <a:ext cx="165992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00FF"/>
                </a:solidFill>
              </a:rPr>
              <a:t>SP-240441</a:t>
            </a:r>
          </a:p>
          <a:p>
            <a:r>
              <a:rPr lang="en-GB" dirty="0"/>
              <a:t>(RP-240754)</a:t>
            </a:r>
          </a:p>
        </p:txBody>
      </p:sp>
    </p:spTree>
    <p:extLst>
      <p:ext uri="{BB962C8B-B14F-4D97-AF65-F5344CB8AC3E}">
        <p14:creationId xmlns:p14="http://schemas.microsoft.com/office/powerpoint/2010/main" val="133819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B74683E-A430-42F7-A2A0-08625063F4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5533"/>
            <a:ext cx="10515600" cy="1325563"/>
          </a:xfrm>
        </p:spPr>
        <p:txBody>
          <a:bodyPr/>
          <a:lstStyle/>
          <a:p>
            <a:r>
              <a:rPr lang="it-IT" dirty="0"/>
              <a:t>ITU-R timeline for IMT-2030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05A0D1E5-6B19-4E07-AC2D-9456C43A9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97924" y="3160439"/>
            <a:ext cx="10515600" cy="4351338"/>
          </a:xfrm>
        </p:spPr>
        <p:txBody>
          <a:bodyPr/>
          <a:lstStyle/>
          <a:p>
            <a:endParaRPr lang="en-GB" dirty="0"/>
          </a:p>
        </p:txBody>
      </p:sp>
      <p:pic>
        <p:nvPicPr>
          <p:cNvPr id="1026" name="Immagine 1">
            <a:extLst>
              <a:ext uri="{FF2B5EF4-FFF2-40B4-BE49-F238E27FC236}">
                <a16:creationId xmlns:a16="http://schemas.microsoft.com/office/drawing/2014/main" id="{ED0F4322-5E84-4BF4-A2A3-D33DD63BDE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466" y="1169823"/>
            <a:ext cx="8432801" cy="506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sellaDiTesto 3">
            <a:extLst>
              <a:ext uri="{FF2B5EF4-FFF2-40B4-BE49-F238E27FC236}">
                <a16:creationId xmlns:a16="http://schemas.microsoft.com/office/drawing/2014/main" id="{A780FB5D-C8AD-43E4-A9C1-D87A3FCD93DC}"/>
              </a:ext>
            </a:extLst>
          </p:cNvPr>
          <p:cNvSpPr txBox="1"/>
          <p:nvPr/>
        </p:nvSpPr>
        <p:spPr>
          <a:xfrm>
            <a:off x="1939466" y="6308209"/>
            <a:ext cx="82128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u="sng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3"/>
              </a:rPr>
              <a:t>https://www.itu.int/en/ITU-R/study-groups/rsg5/rwp5d/imt-2030/Pages/default.aspx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5751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76510-2301-4F60-B325-6BEB4D49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Action </a:t>
            </a:r>
            <a:r>
              <a:rPr lang="it-IT" dirty="0" err="1"/>
              <a:t>required</a:t>
            </a:r>
            <a:r>
              <a:rPr lang="it-IT" dirty="0"/>
              <a:t> to 3GPP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B1417C-F722-4719-803A-535A4DD2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448"/>
            <a:ext cx="10515600" cy="487679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What is required for the submission of 3GPP candidate(s)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case 3GPP decides to submit candidate(s) to ITU, the key task we have to take into account is “</a:t>
            </a: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technology proposals for IMT-2030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”, starting in February 2027 and ending in February 2029.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If 3GPP wants to follow what was done for 5G, </a:t>
            </a: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latin typeface="Calibri" panose="020F0502020204030204" pitchFamily="34" charset="0"/>
                <a:ea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 February 2027 3GPP mainly needs to make an announcement at the Workshop indicated in figure. 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3GPP should also provide some update (i.e., some more details) in February or June 2028.  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20000"/>
              </a:lnSpc>
              <a:spcBef>
                <a:spcPts val="300"/>
              </a:spcBef>
              <a:buFont typeface="Calibri" panose="020F0502020204030204" pitchFamily="34" charset="0"/>
              <a:buChar char="-"/>
            </a:pP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The final submission, which will be mainly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self evaluation report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statement of compliance to the ITU requirements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and the </a:t>
            </a:r>
            <a:r>
              <a:rPr lang="en-GB" sz="18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RAN Study Item report</a:t>
            </a:r>
            <a:r>
              <a:rPr lang="en-GB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must be sent by February 2029.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Furthermore 3GPP needs to evaluate if and how involve external stakeholders </a:t>
            </a:r>
          </a:p>
          <a:p>
            <a:pPr lvl="1"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latin typeface="Calibri" panose="020F0502020204030204" pitchFamily="34" charset="0"/>
              </a:rPr>
              <a:t>For 5G there was a workshop explaining the self evaluation results hosted by the European Commission in Brussels</a:t>
            </a:r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r>
              <a:rPr lang="en-GB" sz="2100" b="1" dirty="0">
                <a:latin typeface="Calibri" panose="020F0502020204030204" pitchFamily="34" charset="0"/>
              </a:rPr>
              <a:t>What is NOT required for the submission </a:t>
            </a:r>
            <a:r>
              <a:rPr lang="en-GB" sz="21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of 3GPP candidate(s)</a:t>
            </a:r>
            <a:endParaRPr lang="en-GB" sz="2100" b="1" dirty="0">
              <a:latin typeface="Calibri" panose="020F0502020204030204" pitchFamily="34" charset="0"/>
            </a:endParaRP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“heavy” stuff, i.e., the synopsis, list of specifications and especially the hyperlinks to the transposed specifications by 3GPP OP must follow the task “</a:t>
            </a:r>
            <a:r>
              <a:rPr lang="en-GB" sz="18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IMT-2030 specifications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”, to be completed in June 2030, according to the </a:t>
            </a:r>
            <a:r>
              <a:rPr lang="en-GB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timeplan</a:t>
            </a: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30209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D676510-2301-4F60-B325-6BEB4D4933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Considerations</a:t>
            </a:r>
            <a:endParaRPr lang="en-GB" dirty="0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EB1417C-F722-4719-803A-535A4DD2E1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1448"/>
            <a:ext cx="10515600" cy="4876799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Release to be used for submission 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must be completed (and hopefully stable) </a:t>
            </a:r>
            <a:r>
              <a:rPr lang="en-GB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latest by December 2029</a:t>
            </a: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, to give time to 3GPP OPs to do the transposition. </a:t>
            </a:r>
          </a:p>
          <a:p>
            <a:pPr>
              <a:lnSpc>
                <a:spcPct val="120000"/>
              </a:lnSpc>
              <a:spcBef>
                <a:spcPts val="300"/>
              </a:spcBef>
            </a:pPr>
            <a:r>
              <a:rPr lang="en-GB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Also note that this is mainly a RAN activity, since the Recommendation is on Radio Interface Technologies fulfilling the Requirements. However, in the past we always wanted to highlight the fact that 3GPP is specifying a complete system and therefore we provided a link to the CT and SA specs (without the need for their transposition).</a:t>
            </a:r>
            <a:endParaRPr lang="en-GB" sz="2400" dirty="0"/>
          </a:p>
          <a:p>
            <a:pPr marL="0" indent="0">
              <a:lnSpc>
                <a:spcPct val="120000"/>
              </a:lnSpc>
              <a:spcBef>
                <a:spcPts val="300"/>
              </a:spcBef>
              <a:buNone/>
            </a:pPr>
            <a:endParaRPr lang="en-GB" sz="21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89849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e6c818a6-e1a0-4a6e-a969-20d857c5dc62}" enabled="1" method="Standard" siteId="{90c7a20a-f34b-40bf-bc48-b9253b6f5d20}" contentBits="2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382</Words>
  <Application>Microsoft Office PowerPoint</Application>
  <PresentationFormat>Widescreen</PresentationFormat>
  <Paragraphs>24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Century</vt:lpstr>
      <vt:lpstr>Helvetica 75 Bold</vt:lpstr>
      <vt:lpstr>Tahoma</vt:lpstr>
      <vt:lpstr>Tema di Office</vt:lpstr>
      <vt:lpstr>IMT-2030 timeline</vt:lpstr>
      <vt:lpstr>ITU-R timeline for IMT-2030</vt:lpstr>
      <vt:lpstr>Action required to 3GPP</vt:lpstr>
      <vt:lpstr>Considerations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IMT-2030 timeline</dc:title>
  <dc:creator>Pc</dc:creator>
  <cp:lastModifiedBy>23.501_CR5344R2_(Rel-18)_TRS_URLLC</cp:lastModifiedBy>
  <cp:revision>9</cp:revision>
  <dcterms:created xsi:type="dcterms:W3CDTF">2024-03-17T13:01:59Z</dcterms:created>
  <dcterms:modified xsi:type="dcterms:W3CDTF">2024-03-19T11:50:07Z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6c818a6-e1a0-4a6e-a969-20d857c5dc62_Enabled">
    <vt:lpwstr>true</vt:lpwstr>
  </property>
  <property fmtid="{D5CDD505-2E9C-101B-9397-08002B2CF9AE}" pid="3" name="MSIP_Label_e6c818a6-e1a0-4a6e-a969-20d857c5dc62_SetDate">
    <vt:lpwstr>2024-03-19T11:40:23Z</vt:lpwstr>
  </property>
  <property fmtid="{D5CDD505-2E9C-101B-9397-08002B2CF9AE}" pid="4" name="MSIP_Label_e6c818a6-e1a0-4a6e-a969-20d857c5dc62_Method">
    <vt:lpwstr>Standard</vt:lpwstr>
  </property>
  <property fmtid="{D5CDD505-2E9C-101B-9397-08002B2CF9AE}" pid="5" name="MSIP_Label_e6c818a6-e1a0-4a6e-a969-20d857c5dc62_Name">
    <vt:lpwstr>Orange_restricted_internal.2</vt:lpwstr>
  </property>
  <property fmtid="{D5CDD505-2E9C-101B-9397-08002B2CF9AE}" pid="6" name="MSIP_Label_e6c818a6-e1a0-4a6e-a969-20d857c5dc62_SiteId">
    <vt:lpwstr>90c7a20a-f34b-40bf-bc48-b9253b6f5d20</vt:lpwstr>
  </property>
  <property fmtid="{D5CDD505-2E9C-101B-9397-08002B2CF9AE}" pid="7" name="MSIP_Label_e6c818a6-e1a0-4a6e-a969-20d857c5dc62_ActionId">
    <vt:lpwstr>1b6cba1c-ec62-4fbd-9239-0e4114657ec4</vt:lpwstr>
  </property>
  <property fmtid="{D5CDD505-2E9C-101B-9397-08002B2CF9AE}" pid="8" name="MSIP_Label_e6c818a6-e1a0-4a6e-a969-20d857c5dc62_ContentBits">
    <vt:lpwstr>2</vt:lpwstr>
  </property>
</Properties>
</file>