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sldIdLst>
    <p:sldId id="260" r:id="rId2"/>
    <p:sldId id="269" r:id="rId3"/>
    <p:sldId id="271" r:id="rId4"/>
    <p:sldId id="273" r:id="rId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ary-Luc Champel" initials="MC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88134"/>
    <a:srgbClr val="FFC000"/>
    <a:srgbClr val="FF6700"/>
    <a:srgbClr val="0000FF"/>
    <a:srgbClr val="70AC2E"/>
    <a:srgbClr val="5380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01" autoAdjust="0"/>
    <p:restoredTop sz="94532" autoAdjust="0"/>
  </p:normalViewPr>
  <p:slideViewPr>
    <p:cSldViewPr snapToGrid="0">
      <p:cViewPr varScale="1">
        <p:scale>
          <a:sx n="120" d="100"/>
          <a:sy n="120" d="100"/>
        </p:scale>
        <p:origin x="120" y="246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 showGuides="1">
      <p:cViewPr varScale="1">
        <p:scale>
          <a:sx n="63" d="100"/>
          <a:sy n="63" d="100"/>
        </p:scale>
        <p:origin x="2676" y="5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commentAuthors" Target="commentAuthor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FD3DE37-79BB-4896-9BB5-53AB977D136D}" type="datetimeFigureOut">
              <a:rPr lang="en-US" smtClean="0"/>
              <a:t>3/13/2024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6CCCA36-1B41-459C-B9D9-F4E1156B1456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67478" y="1473144"/>
            <a:ext cx="10058400" cy="1832924"/>
          </a:xfrm>
        </p:spPr>
        <p:txBody>
          <a:bodyPr anchor="b">
            <a:normAutofit/>
          </a:bodyPr>
          <a:lstStyle>
            <a:lvl1pPr algn="ctr">
              <a:lnSpc>
                <a:spcPct val="85000"/>
              </a:lnSpc>
              <a:defRPr sz="5400" spc="-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 Narrow" panose="020B0606020202030204" pitchFamily="34" charset="0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02541" y="3691783"/>
            <a:ext cx="7404847" cy="1570498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zh-CN" altLang="en-US" dirty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8E9BB-3773-4906-A3E7-88733CC8E239}" type="datetimeFigureOut">
              <a:rPr lang="zh-CN" altLang="en-US" smtClean="0"/>
              <a:t>2024/3/13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1C5545-0BFC-4754-929C-A08561083B5E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385972" y="80319"/>
            <a:ext cx="743833" cy="754551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0000" y="118800"/>
            <a:ext cx="10800000" cy="720000"/>
          </a:xfrm>
        </p:spPr>
        <p:txBody>
          <a:bodyPr/>
          <a:lstStyle>
            <a:lvl1pPr marL="0">
              <a:defRPr/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0000" y="1080000"/>
            <a:ext cx="10800000" cy="1674305"/>
          </a:xfrm>
        </p:spPr>
        <p:txBody>
          <a:bodyPr lIns="36000">
            <a:spAutoFit/>
          </a:bodyPr>
          <a:lstStyle>
            <a:lvl1pPr>
              <a:defRPr>
                <a:latin typeface="Arial Narrow" panose="020B0606020202030204" pitchFamily="34" charset="0"/>
              </a:defRPr>
            </a:lvl1pPr>
            <a:lvl2pPr>
              <a:defRPr>
                <a:latin typeface="Arial Narrow" panose="020B0606020202030204" pitchFamily="34" charset="0"/>
              </a:defRPr>
            </a:lvl2pPr>
            <a:lvl3pPr>
              <a:defRPr>
                <a:latin typeface="Arial Narrow" panose="020B0606020202030204" pitchFamily="34" charset="0"/>
              </a:defRPr>
            </a:lvl3pPr>
            <a:lvl4pPr>
              <a:defRPr>
                <a:latin typeface="Arial Narrow" panose="020B0606020202030204" pitchFamily="34" charset="0"/>
              </a:defRPr>
            </a:lvl4pPr>
            <a:lvl5pPr marL="1080000" indent="-360000">
              <a:spcBef>
                <a:spcPts val="600"/>
              </a:spcBef>
              <a:spcAft>
                <a:spcPts val="0"/>
              </a:spcAft>
              <a:defRPr>
                <a:latin typeface="Arial Narrow" panose="020B060602020203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8E9BB-3773-4906-A3E7-88733CC8E239}" type="datetimeFigureOut">
              <a:rPr lang="zh-CN" altLang="en-US" smtClean="0"/>
              <a:t>2024/3/13</a:t>
            </a:fld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1C5545-0BFC-4754-929C-A08561083B5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8E9BB-3773-4906-A3E7-88733CC8E239}" type="datetimeFigureOut">
              <a:rPr lang="zh-CN" altLang="en-US" smtClean="0"/>
              <a:t>2024/3/13</a:t>
            </a:fld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1C5545-0BFC-4754-929C-A08561083B5E}" type="slidenum">
              <a:rPr lang="zh-CN" altLang="en-US" smtClean="0"/>
              <a:t>‹#›</a:t>
            </a:fld>
            <a:endParaRPr lang="zh-CN" alt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矩形 9"/>
          <p:cNvSpPr/>
          <p:nvPr/>
        </p:nvSpPr>
        <p:spPr>
          <a:xfrm>
            <a:off x="3004763" y="6451666"/>
            <a:ext cx="6096000" cy="423193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50" b="0" i="0" u="none" strike="noStrike" kern="1200" cap="all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标准化与新技术部</a:t>
            </a:r>
            <a:endParaRPr kumimoji="0" lang="en-US" altLang="zh-CN" sz="1050" b="0" i="0" u="none" strike="noStrike" kern="1200" cap="all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100" b="0" i="0" u="none" strike="noStrike" kern="1200" cap="all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Copy right 2019,  all rights reserved</a:t>
            </a:r>
            <a:endParaRPr kumimoji="0" lang="zh-CN" altLang="en-US" sz="1100" b="0" i="0" u="none" strike="noStrike" kern="1200" cap="all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71130" y="1080000"/>
            <a:ext cx="5704870" cy="1674305"/>
          </a:xfrm>
        </p:spPr>
        <p:txBody>
          <a:bodyPr wrap="square">
            <a:spAutoFit/>
          </a:bodyPr>
          <a:lstStyle>
            <a:lvl1pPr>
              <a:spcBef>
                <a:spcPts val="600"/>
              </a:spcBef>
              <a:spcAft>
                <a:spcPts val="0"/>
              </a:spcAft>
              <a:defRPr>
                <a:latin typeface="Arial Narrow" panose="020B0606020202030204" pitchFamily="34" charset="0"/>
              </a:defRPr>
            </a:lvl1pPr>
            <a:lvl2pPr marL="540000">
              <a:spcBef>
                <a:spcPts val="600"/>
              </a:spcBef>
              <a:spcAft>
                <a:spcPts val="0"/>
              </a:spcAft>
              <a:defRPr>
                <a:latin typeface="Arial Narrow" panose="020B0606020202030204" pitchFamily="34" charset="0"/>
              </a:defRPr>
            </a:lvl2pPr>
            <a:lvl3pPr>
              <a:spcBef>
                <a:spcPts val="600"/>
              </a:spcBef>
              <a:spcAft>
                <a:spcPts val="0"/>
              </a:spcAft>
              <a:defRPr>
                <a:latin typeface="Arial Narrow" panose="020B0606020202030204" pitchFamily="34" charset="0"/>
              </a:defRPr>
            </a:lvl3pPr>
            <a:lvl4pPr>
              <a:spcBef>
                <a:spcPts val="600"/>
              </a:spcBef>
              <a:spcAft>
                <a:spcPts val="0"/>
              </a:spcAft>
              <a:defRPr>
                <a:latin typeface="Arial Narrow" panose="020B0606020202030204" pitchFamily="34" charset="0"/>
              </a:defRPr>
            </a:lvl4pPr>
            <a:lvl5pPr marL="1080000" indent="-360000">
              <a:spcBef>
                <a:spcPts val="600"/>
              </a:spcBef>
              <a:spcAft>
                <a:spcPts val="0"/>
              </a:spcAft>
              <a:defRPr>
                <a:latin typeface="Arial Narrow" panose="020B060602020203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6000" y="1080000"/>
            <a:ext cx="5704870" cy="1674305"/>
          </a:xfrm>
        </p:spPr>
        <p:txBody>
          <a:bodyPr wrap="square">
            <a:spAutoFit/>
          </a:bodyPr>
          <a:lstStyle>
            <a:lvl1pPr>
              <a:spcBef>
                <a:spcPts val="600"/>
              </a:spcBef>
              <a:spcAft>
                <a:spcPts val="0"/>
              </a:spcAft>
              <a:defRPr>
                <a:latin typeface="Arial Narrow" panose="020B0606020202030204" pitchFamily="34" charset="0"/>
              </a:defRPr>
            </a:lvl1pPr>
            <a:lvl2pPr marL="540000">
              <a:spcBef>
                <a:spcPts val="600"/>
              </a:spcBef>
              <a:spcAft>
                <a:spcPts val="0"/>
              </a:spcAft>
              <a:defRPr>
                <a:latin typeface="Arial Narrow" panose="020B0606020202030204" pitchFamily="34" charset="0"/>
              </a:defRPr>
            </a:lvl2pPr>
            <a:lvl3pPr>
              <a:spcBef>
                <a:spcPts val="600"/>
              </a:spcBef>
              <a:spcAft>
                <a:spcPts val="0"/>
              </a:spcAft>
              <a:defRPr>
                <a:latin typeface="Arial Narrow" panose="020B0606020202030204" pitchFamily="34" charset="0"/>
              </a:defRPr>
            </a:lvl3pPr>
            <a:lvl4pPr>
              <a:spcBef>
                <a:spcPts val="600"/>
              </a:spcBef>
              <a:spcAft>
                <a:spcPts val="0"/>
              </a:spcAft>
              <a:defRPr>
                <a:latin typeface="Arial Narrow" panose="020B0606020202030204" pitchFamily="34" charset="0"/>
              </a:defRPr>
            </a:lvl4pPr>
            <a:lvl5pPr marL="1080000" indent="-360000">
              <a:spcBef>
                <a:spcPts val="600"/>
              </a:spcBef>
              <a:spcAft>
                <a:spcPts val="0"/>
              </a:spcAft>
              <a:defRPr>
                <a:latin typeface="Arial Narrow" panose="020B060602020203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8E9BB-3773-4906-A3E7-88733CC8E239}" type="datetimeFigureOut">
              <a:rPr lang="zh-CN" altLang="en-US" smtClean="0"/>
              <a:t>2024/3/13</a:t>
            </a:fld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1C5545-0BFC-4754-929C-A08561083B5E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271130" y="118800"/>
            <a:ext cx="10888870" cy="718786"/>
          </a:xfrm>
          <a:prstGeom prst="rect">
            <a:avLst/>
          </a:prstGeom>
        </p:spPr>
        <p:txBody>
          <a:bodyPr vert="horz" lIns="0" tIns="45720" rIns="91440" bIns="45720" rtlCol="0" anchor="b">
            <a:normAutofit/>
          </a:bodyPr>
          <a:lstStyle>
            <a:lvl1pPr>
              <a:defRPr>
                <a:latin typeface="Arial Narrow" panose="020B0606020202030204" pitchFamily="34" charset="0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Arial Narrow" panose="020B0606020202030204" pitchFamily="34" charset="0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8E9BB-3773-4906-A3E7-88733CC8E239}" type="datetimeFigureOut">
              <a:rPr lang="zh-CN" altLang="en-US" smtClean="0"/>
              <a:t>2024/3/13</a:t>
            </a:fld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1C5545-0BFC-4754-929C-A08561083B5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8E9BB-3773-4906-A3E7-88733CC8E239}" type="datetimeFigureOut">
              <a:rPr lang="zh-CN" altLang="en-US" smtClean="0"/>
              <a:t>2024/3/13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1C5545-0BFC-4754-929C-A08561083B5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39233" y="118800"/>
            <a:ext cx="10920767" cy="720000"/>
          </a:xfrm>
          <a:prstGeom prst="rect">
            <a:avLst/>
          </a:prstGeom>
        </p:spPr>
        <p:txBody>
          <a:bodyPr vert="horz" wrap="square" lIns="0" tIns="45720" rIns="91440" bIns="45720" rtlCol="0" anchor="ctr" anchorCtr="0">
            <a:spAutoFit/>
          </a:bodyPr>
          <a:lstStyle/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39233" y="1080000"/>
            <a:ext cx="11669232" cy="1403461"/>
          </a:xfrm>
          <a:prstGeom prst="rect">
            <a:avLst/>
          </a:prstGeom>
        </p:spPr>
        <p:txBody>
          <a:bodyPr vert="horz" wrap="square" lIns="36000" tIns="45720" rIns="0" bIns="45720" rtlCol="0">
            <a:sp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1DE8E9BB-3773-4906-A3E7-88733CC8E239}" type="datetimeFigureOut">
              <a:rPr lang="zh-CN" altLang="en-US" smtClean="0"/>
              <a:t>2024/3/13</a:t>
            </a:fld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511C5545-0BFC-4754-929C-A08561083B5E}" type="slidenum">
              <a:rPr lang="zh-CN" altLang="en-US" smtClean="0"/>
              <a:t>‹#›</a:t>
            </a:fld>
            <a:endParaRPr lang="zh-CN" altLang="en-US"/>
          </a:p>
        </p:txBody>
      </p:sp>
      <p:cxnSp>
        <p:nvCxnSpPr>
          <p:cNvPr id="10" name="Straight Connector 9"/>
          <p:cNvCxnSpPr/>
          <p:nvPr/>
        </p:nvCxnSpPr>
        <p:spPr>
          <a:xfrm>
            <a:off x="1" y="905305"/>
            <a:ext cx="12192000" cy="0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11385972" y="80319"/>
            <a:ext cx="743833" cy="754551"/>
          </a:xfrm>
          <a:prstGeom prst="rect">
            <a:avLst/>
          </a:prstGeom>
        </p:spPr>
      </p:pic>
      <p:sp>
        <p:nvSpPr>
          <p:cNvPr id="7" name="页脚占位符 6">
            <a:extLst>
              <a:ext uri="{FF2B5EF4-FFF2-40B4-BE49-F238E27FC236}">
                <a16:creationId xmlns:a16="http://schemas.microsoft.com/office/drawing/2014/main" id="{B2BB2F66-6A99-4CCC-A162-4D5E6660A22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459785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r>
              <a:rPr lang="zh-CN" altLang="en-US" sz="1100" cap="all" dirty="0">
                <a:solidFill>
                  <a:prstClr val="black"/>
                </a:solidFill>
              </a:rPr>
              <a:t>标准与新技术部</a:t>
            </a:r>
            <a:endParaRPr lang="en-US" altLang="zh-CN" sz="1100" cap="all" dirty="0">
              <a:solidFill>
                <a:prstClr val="black"/>
              </a:solidFill>
            </a:endParaRPr>
          </a:p>
          <a:p>
            <a:pPr>
              <a:defRPr/>
            </a:pPr>
            <a:r>
              <a:rPr lang="en-US" altLang="zh-CN" cap="all" dirty="0">
                <a:solidFill>
                  <a:prstClr val="black"/>
                </a:solidFill>
              </a:rPr>
              <a:t>Copy right 2023,  all rights reserved</a:t>
            </a:r>
            <a:endParaRPr kumimoji="0" lang="zh-CN" altLang="en-US" sz="1200" b="0" i="0" u="none" strike="noStrike" kern="1200" cap="all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4" r:id="rId5"/>
    <p:sldLayoutId id="2147483655" r:id="rId6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Arial Narrow" panose="020B0606020202030204" pitchFamily="34" charset="0"/>
          <a:ea typeface="Arial Unicode MS" panose="020B0604020202020204" pitchFamily="34" charset="-122"/>
          <a:cs typeface="Calibri" panose="020F0502020204030204" pitchFamily="34" charset="0"/>
        </a:defRPr>
      </a:lvl1pPr>
    </p:titleStyle>
    <p:bodyStyle>
      <a:lvl1pPr marL="360000" indent="-358775" algn="l" defTabSz="914400" rtl="0" eaLnBrk="1" latinLnBrk="0" hangingPunct="1">
        <a:lnSpc>
          <a:spcPct val="90000"/>
        </a:lnSpc>
        <a:spcBef>
          <a:spcPts val="600"/>
        </a:spcBef>
        <a:spcAft>
          <a:spcPts val="0"/>
        </a:spcAft>
        <a:buClr>
          <a:schemeClr val="accent1"/>
        </a:buClr>
        <a:buSzPct val="100000"/>
        <a:buFont typeface="Wingdings" panose="05000000000000000000" pitchFamily="2" charset="2"/>
        <a:buChar char="n"/>
        <a:defRPr sz="2400" kern="1200">
          <a:solidFill>
            <a:schemeClr val="tx1">
              <a:lumMod val="75000"/>
              <a:lumOff val="25000"/>
            </a:schemeClr>
          </a:solidFill>
          <a:latin typeface="Arial Narrow" panose="020B0606020202030204" pitchFamily="34" charset="0"/>
          <a:ea typeface="Arial Unicode MS" panose="020B0604020202020204" pitchFamily="34" charset="-122"/>
          <a:cs typeface="Calibri" panose="020F0502020204030204" pitchFamily="34" charset="0"/>
        </a:defRPr>
      </a:lvl1pPr>
      <a:lvl2pPr marL="536575" indent="-360000" algn="l" defTabSz="914400" rtl="0" eaLnBrk="1" latinLnBrk="0" hangingPunct="1">
        <a:lnSpc>
          <a:spcPct val="90000"/>
        </a:lnSpc>
        <a:spcBef>
          <a:spcPts val="600"/>
        </a:spcBef>
        <a:spcAft>
          <a:spcPts val="0"/>
        </a:spcAft>
        <a:buClr>
          <a:schemeClr val="accent1"/>
        </a:buClr>
        <a:buFont typeface="Calibri" panose="020F0502020204030204" pitchFamily="34" charset="0"/>
        <a:buChar char="●"/>
        <a:defRPr sz="2000" kern="1200">
          <a:solidFill>
            <a:schemeClr val="tx1">
              <a:lumMod val="75000"/>
              <a:lumOff val="25000"/>
            </a:schemeClr>
          </a:solidFill>
          <a:latin typeface="Arial Narrow" panose="020B0606020202030204" pitchFamily="34" charset="0"/>
          <a:ea typeface="Arial Unicode MS" panose="020B0604020202020204" pitchFamily="34" charset="-122"/>
          <a:cs typeface="Calibri" panose="020F0502020204030204" pitchFamily="34" charset="0"/>
        </a:defRPr>
      </a:lvl2pPr>
      <a:lvl3pPr marL="720000" indent="-360000" algn="l" defTabSz="914400" rtl="0" eaLnBrk="1" latinLnBrk="0" hangingPunct="1">
        <a:lnSpc>
          <a:spcPct val="90000"/>
        </a:lnSpc>
        <a:spcBef>
          <a:spcPts val="600"/>
        </a:spcBef>
        <a:spcAft>
          <a:spcPts val="0"/>
        </a:spcAft>
        <a:buClr>
          <a:schemeClr val="accent1"/>
        </a:buClr>
        <a:buFont typeface="宋体" pitchFamily="2" charset="-122"/>
        <a:buChar char="－"/>
        <a:defRPr sz="1800" kern="1200">
          <a:solidFill>
            <a:schemeClr val="tx1">
              <a:lumMod val="75000"/>
              <a:lumOff val="25000"/>
            </a:schemeClr>
          </a:solidFill>
          <a:latin typeface="Arial Narrow" panose="020B0606020202030204" pitchFamily="34" charset="0"/>
          <a:ea typeface="Arial Unicode MS" panose="020B0604020202020204" pitchFamily="34" charset="-122"/>
          <a:cs typeface="Calibri" panose="020F0502020204030204" pitchFamily="34" charset="0"/>
        </a:defRPr>
      </a:lvl3pPr>
      <a:lvl4pPr marL="900000" indent="-360000" algn="l" defTabSz="914400" rtl="0" eaLnBrk="1" latinLnBrk="0" hangingPunct="1">
        <a:lnSpc>
          <a:spcPct val="90000"/>
        </a:lnSpc>
        <a:spcBef>
          <a:spcPts val="600"/>
        </a:spcBef>
        <a:spcAft>
          <a:spcPts val="0"/>
        </a:spcAft>
        <a:buClr>
          <a:schemeClr val="accent1"/>
        </a:buClr>
        <a:buFont typeface="Calibri" panose="020F0502020204030204" pitchFamily="34" charset="0"/>
        <a:buChar char="◦"/>
        <a:defRPr sz="1600" kern="1200">
          <a:solidFill>
            <a:schemeClr val="tx1">
              <a:lumMod val="75000"/>
              <a:lumOff val="25000"/>
            </a:schemeClr>
          </a:solidFill>
          <a:latin typeface="Arial Narrow" panose="020B0606020202030204" pitchFamily="34" charset="0"/>
          <a:ea typeface="Arial Unicode MS" panose="020B0604020202020204" pitchFamily="34" charset="-122"/>
          <a:cs typeface="Calibri" panose="020F0502020204030204" pitchFamily="34" charset="0"/>
        </a:defRPr>
      </a:lvl4pPr>
      <a:lvl5pPr marL="932815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anose="020F0502020204030204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09982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anose="020F0502020204030204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299845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anose="020F0502020204030204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49987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anose="020F0502020204030204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699895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anose="020F0502020204030204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7FE6BA0-41C3-478C-ADB2-8F559D31A63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8861" y="2798358"/>
            <a:ext cx="10058400" cy="1832924"/>
          </a:xfrm>
        </p:spPr>
        <p:txBody>
          <a:bodyPr/>
          <a:lstStyle/>
          <a:p>
            <a:r>
              <a:rPr lang="en-US" sz="5400" dirty="0">
                <a:latin typeface="Arial" panose="020B0604020202020204" pitchFamily="34" charset="0"/>
                <a:cs typeface="Arial" panose="020B0604020202020204" pitchFamily="34" charset="0"/>
              </a:rPr>
              <a:t>Views on 6</a:t>
            </a:r>
            <a:r>
              <a:rPr lang="en-US" altLang="zh-CN" sz="5400" dirty="0">
                <a:latin typeface="Arial" panose="020B0604020202020204" pitchFamily="34" charset="0"/>
                <a:cs typeface="Arial" panose="020B0604020202020204" pitchFamily="34" charset="0"/>
              </a:rPr>
              <a:t>G timeline planning in </a:t>
            </a:r>
            <a:r>
              <a:rPr lang="en-US" sz="5400" dirty="0"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r>
              <a:rPr lang="en-US" altLang="zh-CN" sz="5400" dirty="0">
                <a:latin typeface="Arial" panose="020B0604020202020204" pitchFamily="34" charset="0"/>
                <a:cs typeface="Arial" panose="020B0604020202020204" pitchFamily="34" charset="0"/>
              </a:rPr>
              <a:t>GPP </a:t>
            </a:r>
            <a:endParaRPr lang="zh-CN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E2F374BE-1A0B-4BC8-BED4-FE46C869F297}"/>
              </a:ext>
            </a:extLst>
          </p:cNvPr>
          <p:cNvSpPr/>
          <p:nvPr/>
        </p:nvSpPr>
        <p:spPr>
          <a:xfrm>
            <a:off x="588342" y="420784"/>
            <a:ext cx="5117069" cy="23775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 hangingPunct="1">
              <a:spcAft>
                <a:spcPts val="900"/>
              </a:spcAft>
            </a:pPr>
            <a:r>
              <a:rPr lang="en-GB" sz="1800" b="1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3GPP TSG </a:t>
            </a:r>
            <a:r>
              <a:rPr lang="en-GB" b="1" dirty="0" smtClean="0">
                <a:latin typeface="Arial" panose="020B0604020202020204" pitchFamily="34" charset="0"/>
                <a:ea typeface="Times New Roman" panose="02020603050405020304" pitchFamily="18" charset="0"/>
              </a:rPr>
              <a:t>SA</a:t>
            </a:r>
            <a:r>
              <a:rPr lang="en-GB" sz="1800" b="1" dirty="0" smtClean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  <a:r>
              <a:rPr lang="en-GB" sz="1800" b="1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Meeting #103</a:t>
            </a:r>
          </a:p>
          <a:p>
            <a:pPr fontAlgn="auto" hangingPunct="1">
              <a:spcAft>
                <a:spcPts val="900"/>
              </a:spcAft>
            </a:pPr>
            <a:r>
              <a:rPr lang="en-GB" sz="1800" b="1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Maastricht, Netherlands, March 18-21, 2024</a:t>
            </a:r>
          </a:p>
          <a:p>
            <a:pPr fontAlgn="auto" hangingPunct="1">
              <a:spcAft>
                <a:spcPts val="900"/>
              </a:spcAft>
            </a:pPr>
            <a:endParaRPr lang="fi-FI" altLang="zh-CN" dirty="0">
              <a:latin typeface="Arial" panose="020B0604020202020204" pitchFamily="34" charset="0"/>
            </a:endParaRPr>
          </a:p>
          <a:p>
            <a:r>
              <a:rPr lang="en-US" altLang="zh-CN" b="1" dirty="0">
                <a:latin typeface="Arial" panose="020B0604020202020204" pitchFamily="34" charset="0"/>
              </a:rPr>
              <a:t>Agenda Item: 		</a:t>
            </a:r>
            <a:r>
              <a:rPr lang="en-US" altLang="zh-CN" b="1" dirty="0" smtClean="0">
                <a:latin typeface="Arial" panose="020B0604020202020204" pitchFamily="34" charset="0"/>
              </a:rPr>
              <a:t>7.4</a:t>
            </a:r>
            <a:endParaRPr lang="en-US" altLang="zh-CN" b="1" dirty="0">
              <a:latin typeface="Arial" panose="020B0604020202020204" pitchFamily="34" charset="0"/>
            </a:endParaRPr>
          </a:p>
          <a:p>
            <a:r>
              <a:rPr lang="en-US" altLang="zh-CN" b="1" dirty="0">
                <a:latin typeface="Arial" panose="020B0604020202020204" pitchFamily="34" charset="0"/>
              </a:rPr>
              <a:t>Source:</a:t>
            </a:r>
            <a:r>
              <a:rPr lang="zh-CN" altLang="en-US" b="1" dirty="0">
                <a:latin typeface="Arial" panose="020B0604020202020204" pitchFamily="34" charset="0"/>
              </a:rPr>
              <a:t> </a:t>
            </a:r>
            <a:r>
              <a:rPr lang="en-US" altLang="zh-CN" b="1" dirty="0">
                <a:latin typeface="Arial" panose="020B0604020202020204" pitchFamily="34" charset="0"/>
              </a:rPr>
              <a:t>		Xiaomi</a:t>
            </a:r>
          </a:p>
          <a:p>
            <a:r>
              <a:rPr lang="en-US" altLang="zh-CN" b="1" dirty="0">
                <a:latin typeface="Arial" panose="020B0604020202020204" pitchFamily="34" charset="0"/>
              </a:rPr>
              <a:t>Document for:		</a:t>
            </a:r>
            <a:r>
              <a:rPr lang="en-US" altLang="zh-CN" b="1" dirty="0" smtClean="0">
                <a:latin typeface="Arial" panose="020B0604020202020204" pitchFamily="34" charset="0"/>
              </a:rPr>
              <a:t>Decision</a:t>
            </a:r>
            <a:endParaRPr lang="en-US" altLang="zh-CN" b="1" dirty="0">
              <a:latin typeface="Arial" panose="020B0604020202020204" pitchFamily="34" charset="0"/>
            </a:endParaRPr>
          </a:p>
          <a:p>
            <a:endParaRPr lang="zh-CN" altLang="en-US" dirty="0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91B8CB96-6BC2-4E50-A6CC-3FCFA5907906}"/>
              </a:ext>
            </a:extLst>
          </p:cNvPr>
          <p:cNvSpPr txBox="1"/>
          <p:nvPr/>
        </p:nvSpPr>
        <p:spPr>
          <a:xfrm>
            <a:off x="9381684" y="420784"/>
            <a:ext cx="175512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 hangingPunct="1">
              <a:spcAft>
                <a:spcPts val="900"/>
              </a:spcAft>
            </a:pPr>
            <a:r>
              <a:rPr lang="en-US" b="1" dirty="0" smtClean="0">
                <a:latin typeface="Arial" panose="020B0604020202020204" pitchFamily="34" charset="0"/>
              </a:rPr>
              <a:t>S</a:t>
            </a:r>
            <a:r>
              <a:rPr lang="en-US" b="1" i="0" dirty="0" smtClean="0">
                <a:effectLst/>
                <a:latin typeface="Arial" panose="020B0604020202020204" pitchFamily="34" charset="0"/>
              </a:rPr>
              <a:t>P-240407</a:t>
            </a:r>
            <a:endParaRPr lang="en-US" sz="1800" dirty="0">
              <a:effectLst/>
              <a:highlight>
                <a:srgbClr val="FFFF00"/>
              </a:highlight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5097658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0B10DEE-08DA-4BE1-AD76-77FA5AF9CF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Introduction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B397399-EAFA-46CE-BFFA-619113383E3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60000" y="1066811"/>
            <a:ext cx="10800000" cy="4992136"/>
          </a:xfrm>
        </p:spPr>
        <p:txBody>
          <a:bodyPr/>
          <a:lstStyle/>
          <a:p>
            <a:pPr>
              <a:spcBef>
                <a:spcPts val="1200"/>
              </a:spcBef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In 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TSG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#101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,</a:t>
            </a:r>
            <a:r>
              <a:rPr lang="zh-CN" alt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an LS from ITU-R WP 5D was sent to 3GPP (RP-231518, SP-230790) informing the completion of IMT-2030 Framework</a:t>
            </a:r>
          </a:p>
          <a:p>
            <a:pPr>
              <a:spcBef>
                <a:spcPts val="1200"/>
              </a:spcBef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In 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SA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#102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, high-level Considerations for 6G Timeline was endorsed 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P-231693)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Bef>
                <a:spcPts val="1200"/>
              </a:spcBef>
            </a:pPr>
            <a:r>
              <a:rPr lang="en-US" altLang="en-US" dirty="0">
                <a:latin typeface="Arial" panose="020B0604020202020204" pitchFamily="34" charset="0"/>
                <a:cs typeface="Arial" panose="020B0604020202020204" pitchFamily="34" charset="0"/>
              </a:rPr>
              <a:t>There are still some remaining details on 6G timeline to be determined, including</a:t>
            </a:r>
          </a:p>
          <a:p>
            <a:pPr lvl="1">
              <a:spcBef>
                <a:spcPts val="1200"/>
              </a:spcBef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When to 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complete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the 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SA1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SID, when to approve/complete the SA1 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W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ID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>
              <a:spcBef>
                <a:spcPts val="1200"/>
              </a:spcBef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When to 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complete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the SA2 SID, when to approve/complete the SA2 WID</a:t>
            </a:r>
            <a:endParaRPr lang="en-US" altLang="zh-CN" sz="1301" b="1" dirty="0"/>
          </a:p>
          <a:p>
            <a:pPr lvl="1">
              <a:spcBef>
                <a:spcPts val="1200"/>
              </a:spcBef>
            </a:pP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When to approve/complete the CT-WG SIDs/WIDs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Bef>
                <a:spcPts val="1200"/>
              </a:spcBef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In this contribution, our view on remaining details of 6G timeline in 3GPP is provided</a:t>
            </a:r>
          </a:p>
          <a:p>
            <a:pPr>
              <a:spcBef>
                <a:spcPts val="1200"/>
              </a:spcBef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7574075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2060A00-FA12-4787-A496-1128341DFC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Proposals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347EDA-AC9B-446B-BC54-7D1DD6D57E0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60000" y="1080000"/>
            <a:ext cx="10800000" cy="4647426"/>
          </a:xfrm>
        </p:spPr>
        <p:txBody>
          <a:bodyPr/>
          <a:lstStyle/>
          <a:p>
            <a:pPr marL="1225" indent="0">
              <a:spcBef>
                <a:spcPts val="1200"/>
              </a:spcBef>
              <a:buNone/>
            </a:pP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Comparing with 5G, more technology families are foreseen in 6G based on the IMT-2030 released 6G vision </a:t>
            </a:r>
          </a:p>
          <a:p>
            <a:pPr>
              <a:spcBef>
                <a:spcPts val="1200"/>
              </a:spcBef>
            </a:pP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SA1 Study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in 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Rel-20: 18 months</a:t>
            </a:r>
          </a:p>
          <a:p>
            <a:pPr>
              <a:spcBef>
                <a:spcPts val="1200"/>
              </a:spcBef>
            </a:pPr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SA1 </a:t>
            </a:r>
            <a:r>
              <a:rPr lang="en-US" altLang="zh-CN" dirty="0" smtClean="0">
                <a:latin typeface="Arial" panose="020B0604020202020204" pitchFamily="34" charset="0"/>
                <a:cs typeface="Arial" panose="020B0604020202020204" pitchFamily="34" charset="0"/>
              </a:rPr>
              <a:t>TS in </a:t>
            </a:r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Rel-20: </a:t>
            </a:r>
            <a:r>
              <a:rPr lang="en-US" altLang="zh-CN" dirty="0" smtClean="0">
                <a:latin typeface="Arial" panose="020B0604020202020204" pitchFamily="34" charset="0"/>
                <a:cs typeface="Arial" panose="020B0604020202020204" pitchFamily="34" charset="0"/>
              </a:rPr>
              <a:t>12 months</a:t>
            </a:r>
          </a:p>
          <a:p>
            <a:pPr>
              <a:spcBef>
                <a:spcPts val="1200"/>
              </a:spcBef>
            </a:pPr>
            <a:r>
              <a:rPr lang="en-US" altLang="zh-CN" dirty="0" smtClean="0">
                <a:latin typeface="Arial" panose="020B0604020202020204" pitchFamily="34" charset="0"/>
                <a:cs typeface="Arial" panose="020B0604020202020204" pitchFamily="34" charset="0"/>
              </a:rPr>
              <a:t>SA2 </a:t>
            </a:r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Study in Rel-20: </a:t>
            </a:r>
            <a:r>
              <a:rPr lang="en-US" altLang="zh-CN" dirty="0" smtClean="0">
                <a:latin typeface="Arial" panose="020B0604020202020204" pitchFamily="34" charset="0"/>
                <a:cs typeface="Arial" panose="020B0604020202020204" pitchFamily="34" charset="0"/>
              </a:rPr>
              <a:t>15 </a:t>
            </a:r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months</a:t>
            </a:r>
          </a:p>
          <a:p>
            <a:pPr>
              <a:spcBef>
                <a:spcPts val="1200"/>
              </a:spcBef>
            </a:pPr>
            <a:r>
              <a:rPr lang="en-US" altLang="zh-CN" dirty="0" smtClean="0">
                <a:latin typeface="Arial" panose="020B0604020202020204" pitchFamily="34" charset="0"/>
                <a:cs typeface="Arial" panose="020B0604020202020204" pitchFamily="34" charset="0"/>
              </a:rPr>
              <a:t>SA2 </a:t>
            </a:r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TS in Rel-20: </a:t>
            </a:r>
            <a:r>
              <a:rPr lang="en-US" altLang="zh-CN" dirty="0" smtClean="0">
                <a:latin typeface="Arial" panose="020B0604020202020204" pitchFamily="34" charset="0"/>
                <a:cs typeface="Arial" panose="020B0604020202020204" pitchFamily="34" charset="0"/>
              </a:rPr>
              <a:t>15 months</a:t>
            </a:r>
          </a:p>
          <a:p>
            <a:pPr>
              <a:spcBef>
                <a:spcPts val="1200"/>
              </a:spcBef>
            </a:pPr>
            <a:r>
              <a:rPr lang="en-US" altLang="zh-CN" dirty="0" smtClean="0">
                <a:latin typeface="Arial" panose="020B0604020202020204" pitchFamily="34" charset="0"/>
                <a:cs typeface="Arial" panose="020B0604020202020204" pitchFamily="34" charset="0"/>
              </a:rPr>
              <a:t>CT </a:t>
            </a:r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Study in Rel-20: </a:t>
            </a:r>
            <a:r>
              <a:rPr lang="en-US" altLang="zh-CN" dirty="0" smtClean="0">
                <a:latin typeface="Arial" panose="020B0604020202020204" pitchFamily="34" charset="0"/>
                <a:cs typeface="Arial" panose="020B0604020202020204" pitchFamily="34" charset="0"/>
              </a:rPr>
              <a:t>18 </a:t>
            </a:r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months</a:t>
            </a:r>
          </a:p>
          <a:p>
            <a:pPr>
              <a:spcBef>
                <a:spcPts val="1200"/>
              </a:spcBef>
            </a:pPr>
            <a:r>
              <a:rPr lang="en-US" altLang="zh-CN" dirty="0" smtClean="0">
                <a:latin typeface="Arial" panose="020B0604020202020204" pitchFamily="34" charset="0"/>
                <a:cs typeface="Arial" panose="020B0604020202020204" pitchFamily="34" charset="0"/>
              </a:rPr>
              <a:t>CT </a:t>
            </a:r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TS in Rel-20: </a:t>
            </a:r>
            <a:r>
              <a:rPr lang="en-US" altLang="zh-CN" dirty="0" smtClean="0">
                <a:latin typeface="Arial" panose="020B0604020202020204" pitchFamily="34" charset="0"/>
                <a:cs typeface="Arial" panose="020B0604020202020204" pitchFamily="34" charset="0"/>
              </a:rPr>
              <a:t>18 </a:t>
            </a:r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months</a:t>
            </a:r>
          </a:p>
          <a:p>
            <a:pPr>
              <a:spcBef>
                <a:spcPts val="1200"/>
              </a:spcBef>
            </a:pPr>
            <a:endParaRPr lang="en-US" altLang="zh-CN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Bef>
                <a:spcPts val="1200"/>
              </a:spcBef>
            </a:pPr>
            <a:endParaRPr lang="en-US" altLang="zh-CN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1496881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786DD4F-C484-4BC1-95E2-30603B32FE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>
                <a:latin typeface="Arial" panose="020B0604020202020204" pitchFamily="34" charset="0"/>
                <a:cs typeface="Arial" panose="020B0604020202020204" pitchFamily="34" charset="0"/>
              </a:rPr>
              <a:t>Views on Timeline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4" name="表格 4">
            <a:extLst>
              <a:ext uri="{FF2B5EF4-FFF2-40B4-BE49-F238E27FC236}">
                <a16:creationId xmlns:a16="http://schemas.microsoft.com/office/drawing/2014/main" id="{113E5999-D883-4CC6-AD77-59CAEF5FA5A0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1060278" y="1027619"/>
          <a:ext cx="10406560" cy="573894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00820">
                  <a:extLst>
                    <a:ext uri="{9D8B030D-6E8A-4147-A177-3AD203B41FA5}">
                      <a16:colId xmlns:a16="http://schemas.microsoft.com/office/drawing/2014/main" val="2692980782"/>
                    </a:ext>
                  </a:extLst>
                </a:gridCol>
                <a:gridCol w="1300820">
                  <a:extLst>
                    <a:ext uri="{9D8B030D-6E8A-4147-A177-3AD203B41FA5}">
                      <a16:colId xmlns:a16="http://schemas.microsoft.com/office/drawing/2014/main" val="2571588251"/>
                    </a:ext>
                  </a:extLst>
                </a:gridCol>
                <a:gridCol w="1300820">
                  <a:extLst>
                    <a:ext uri="{9D8B030D-6E8A-4147-A177-3AD203B41FA5}">
                      <a16:colId xmlns:a16="http://schemas.microsoft.com/office/drawing/2014/main" val="4274296220"/>
                    </a:ext>
                  </a:extLst>
                </a:gridCol>
                <a:gridCol w="1300820">
                  <a:extLst>
                    <a:ext uri="{9D8B030D-6E8A-4147-A177-3AD203B41FA5}">
                      <a16:colId xmlns:a16="http://schemas.microsoft.com/office/drawing/2014/main" val="928695792"/>
                    </a:ext>
                  </a:extLst>
                </a:gridCol>
                <a:gridCol w="1300820">
                  <a:extLst>
                    <a:ext uri="{9D8B030D-6E8A-4147-A177-3AD203B41FA5}">
                      <a16:colId xmlns:a16="http://schemas.microsoft.com/office/drawing/2014/main" val="3296501947"/>
                    </a:ext>
                  </a:extLst>
                </a:gridCol>
                <a:gridCol w="1300820">
                  <a:extLst>
                    <a:ext uri="{9D8B030D-6E8A-4147-A177-3AD203B41FA5}">
                      <a16:colId xmlns:a16="http://schemas.microsoft.com/office/drawing/2014/main" val="1913330124"/>
                    </a:ext>
                  </a:extLst>
                </a:gridCol>
                <a:gridCol w="1300820">
                  <a:extLst>
                    <a:ext uri="{9D8B030D-6E8A-4147-A177-3AD203B41FA5}">
                      <a16:colId xmlns:a16="http://schemas.microsoft.com/office/drawing/2014/main" val="4034868154"/>
                    </a:ext>
                  </a:extLst>
                </a:gridCol>
                <a:gridCol w="1300820">
                  <a:extLst>
                    <a:ext uri="{9D8B030D-6E8A-4147-A177-3AD203B41FA5}">
                      <a16:colId xmlns:a16="http://schemas.microsoft.com/office/drawing/2014/main" val="3482107776"/>
                    </a:ext>
                  </a:extLst>
                </a:gridCol>
              </a:tblGrid>
              <a:tr h="436492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2024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2025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2026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2027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2028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2029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2030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8900839"/>
                  </a:ext>
                </a:extLst>
              </a:tr>
              <a:tr h="2375266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57867072"/>
                  </a:ext>
                </a:extLst>
              </a:tr>
              <a:tr h="2927183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61195315"/>
                  </a:ext>
                </a:extLst>
              </a:tr>
            </a:tbl>
          </a:graphicData>
        </a:graphic>
      </p:graphicFrame>
      <p:pic>
        <p:nvPicPr>
          <p:cNvPr id="5" name="Picture 2" descr="ITU">
            <a:extLst>
              <a:ext uri="{FF2B5EF4-FFF2-40B4-BE49-F238E27FC236}">
                <a16:creationId xmlns:a16="http://schemas.microsoft.com/office/drawing/2014/main" id="{794A991E-BE52-4062-8365-E81C65ABC1A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9765" y="1451477"/>
            <a:ext cx="263630" cy="3053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ITU">
            <a:extLst>
              <a:ext uri="{FF2B5EF4-FFF2-40B4-BE49-F238E27FC236}">
                <a16:creationId xmlns:a16="http://schemas.microsoft.com/office/drawing/2014/main" id="{54655E6B-FB5D-4817-B468-ED49B063279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23155" y="1451477"/>
            <a:ext cx="263630" cy="3053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ITU">
            <a:extLst>
              <a:ext uri="{FF2B5EF4-FFF2-40B4-BE49-F238E27FC236}">
                <a16:creationId xmlns:a16="http://schemas.microsoft.com/office/drawing/2014/main" id="{45A8DE63-30AC-48E6-AA90-DEF349A2DD5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26546" y="1451477"/>
            <a:ext cx="263630" cy="3053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ITU">
            <a:extLst>
              <a:ext uri="{FF2B5EF4-FFF2-40B4-BE49-F238E27FC236}">
                <a16:creationId xmlns:a16="http://schemas.microsoft.com/office/drawing/2014/main" id="{7976801E-8C6F-4B85-B3B5-32780B29B13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20583" y="1451477"/>
            <a:ext cx="263630" cy="3053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ITU">
            <a:extLst>
              <a:ext uri="{FF2B5EF4-FFF2-40B4-BE49-F238E27FC236}">
                <a16:creationId xmlns:a16="http://schemas.microsoft.com/office/drawing/2014/main" id="{2FAB52E6-51FC-44C9-82BD-777ABC4AD78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23973" y="1451477"/>
            <a:ext cx="263630" cy="3053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ITU">
            <a:extLst>
              <a:ext uri="{FF2B5EF4-FFF2-40B4-BE49-F238E27FC236}">
                <a16:creationId xmlns:a16="http://schemas.microsoft.com/office/drawing/2014/main" id="{7A486222-B3CF-41B7-8A80-4A4B90ACDF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7364" y="1451477"/>
            <a:ext cx="263630" cy="3053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ITU">
            <a:extLst>
              <a:ext uri="{FF2B5EF4-FFF2-40B4-BE49-F238E27FC236}">
                <a16:creationId xmlns:a16="http://schemas.microsoft.com/office/drawing/2014/main" id="{0F0DF7CC-BDBE-41C4-AF44-F9BC96F10DD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43068" y="1451477"/>
            <a:ext cx="263630" cy="3053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 descr="ITU">
            <a:extLst>
              <a:ext uri="{FF2B5EF4-FFF2-40B4-BE49-F238E27FC236}">
                <a16:creationId xmlns:a16="http://schemas.microsoft.com/office/drawing/2014/main" id="{8C914A32-829D-488C-8343-7A89D26713A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46458" y="1451477"/>
            <a:ext cx="263630" cy="3053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 descr="ITU">
            <a:extLst>
              <a:ext uri="{FF2B5EF4-FFF2-40B4-BE49-F238E27FC236}">
                <a16:creationId xmlns:a16="http://schemas.microsoft.com/office/drawing/2014/main" id="{1C2345AD-AEED-43AA-BB82-4F02E4DD1A8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9849" y="1451477"/>
            <a:ext cx="263630" cy="3053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" descr="ITU">
            <a:extLst>
              <a:ext uri="{FF2B5EF4-FFF2-40B4-BE49-F238E27FC236}">
                <a16:creationId xmlns:a16="http://schemas.microsoft.com/office/drawing/2014/main" id="{EDCB533F-BA8A-42B0-AE0A-31D7B55FF9E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0099" y="1451477"/>
            <a:ext cx="263630" cy="3053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2" descr="ITU">
            <a:extLst>
              <a:ext uri="{FF2B5EF4-FFF2-40B4-BE49-F238E27FC236}">
                <a16:creationId xmlns:a16="http://schemas.microsoft.com/office/drawing/2014/main" id="{686AFC90-F6A2-48EB-A1B8-13E0F09CD8B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53489" y="1451477"/>
            <a:ext cx="263630" cy="3053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2" descr="ITU">
            <a:extLst>
              <a:ext uri="{FF2B5EF4-FFF2-40B4-BE49-F238E27FC236}">
                <a16:creationId xmlns:a16="http://schemas.microsoft.com/office/drawing/2014/main" id="{F45BEBE9-7D4C-4154-9D07-A3EE0128A19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56880" y="1451477"/>
            <a:ext cx="263630" cy="3053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2" descr="ITU">
            <a:extLst>
              <a:ext uri="{FF2B5EF4-FFF2-40B4-BE49-F238E27FC236}">
                <a16:creationId xmlns:a16="http://schemas.microsoft.com/office/drawing/2014/main" id="{A07930F7-24A8-4E9D-A6F7-6F3E43B40D8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72584" y="1451477"/>
            <a:ext cx="263630" cy="3053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2" descr="ITU">
            <a:extLst>
              <a:ext uri="{FF2B5EF4-FFF2-40B4-BE49-F238E27FC236}">
                <a16:creationId xmlns:a16="http://schemas.microsoft.com/office/drawing/2014/main" id="{81B8A6C6-AC7F-430F-A1ED-D4110A7632C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5974" y="1451477"/>
            <a:ext cx="263630" cy="3053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2" descr="ITU">
            <a:extLst>
              <a:ext uri="{FF2B5EF4-FFF2-40B4-BE49-F238E27FC236}">
                <a16:creationId xmlns:a16="http://schemas.microsoft.com/office/drawing/2014/main" id="{4CB687C5-41FC-4AB6-86C0-67F8DF39281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79365" y="1451477"/>
            <a:ext cx="263630" cy="3053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2" descr="ITU">
            <a:extLst>
              <a:ext uri="{FF2B5EF4-FFF2-40B4-BE49-F238E27FC236}">
                <a16:creationId xmlns:a16="http://schemas.microsoft.com/office/drawing/2014/main" id="{FA84EF15-E8FE-43CC-8A71-90DF81C0021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73402" y="1451477"/>
            <a:ext cx="263630" cy="3053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2" descr="ITU">
            <a:extLst>
              <a:ext uri="{FF2B5EF4-FFF2-40B4-BE49-F238E27FC236}">
                <a16:creationId xmlns:a16="http://schemas.microsoft.com/office/drawing/2014/main" id="{7034C84E-A1F1-4A81-8FB4-7128D0765A7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76792" y="1451477"/>
            <a:ext cx="263630" cy="3053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2" descr="ITU">
            <a:extLst>
              <a:ext uri="{FF2B5EF4-FFF2-40B4-BE49-F238E27FC236}">
                <a16:creationId xmlns:a16="http://schemas.microsoft.com/office/drawing/2014/main" id="{CFB115AA-25BD-4DEA-8C00-0A4ED51B258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80183" y="1451477"/>
            <a:ext cx="263630" cy="3053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2" descr="ITU">
            <a:extLst>
              <a:ext uri="{FF2B5EF4-FFF2-40B4-BE49-F238E27FC236}">
                <a16:creationId xmlns:a16="http://schemas.microsoft.com/office/drawing/2014/main" id="{757F784E-8FC9-4AC4-961F-12ABC0B5A55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95887" y="1451477"/>
            <a:ext cx="263630" cy="3053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2" descr="ITU">
            <a:extLst>
              <a:ext uri="{FF2B5EF4-FFF2-40B4-BE49-F238E27FC236}">
                <a16:creationId xmlns:a16="http://schemas.microsoft.com/office/drawing/2014/main" id="{652403FB-74E2-4D10-8AFA-B551ACE0BE5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99277" y="1451477"/>
            <a:ext cx="263630" cy="3053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2" descr="ITU">
            <a:extLst>
              <a:ext uri="{FF2B5EF4-FFF2-40B4-BE49-F238E27FC236}">
                <a16:creationId xmlns:a16="http://schemas.microsoft.com/office/drawing/2014/main" id="{6371B1C6-966D-48C4-A7D4-9D1D535AC5E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02668" y="1451477"/>
            <a:ext cx="263630" cy="3053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矩形 25">
            <a:extLst>
              <a:ext uri="{FF2B5EF4-FFF2-40B4-BE49-F238E27FC236}">
                <a16:creationId xmlns:a16="http://schemas.microsoft.com/office/drawing/2014/main" id="{1133CDFA-B683-44E4-89C2-92CE7732F3FE}"/>
              </a:ext>
            </a:extLst>
          </p:cNvPr>
          <p:cNvSpPr/>
          <p:nvPr/>
        </p:nvSpPr>
        <p:spPr>
          <a:xfrm>
            <a:off x="2509183" y="1846394"/>
            <a:ext cx="2669528" cy="160345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Technical performance requirement</a:t>
            </a:r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id="{C384CCB8-234D-45C9-A5C1-3C218CE7895F}"/>
              </a:ext>
            </a:extLst>
          </p:cNvPr>
          <p:cNvSpPr/>
          <p:nvPr/>
        </p:nvSpPr>
        <p:spPr>
          <a:xfrm>
            <a:off x="3358361" y="2101796"/>
            <a:ext cx="2240497" cy="160345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Evaluation criteria &amp; performance</a:t>
            </a:r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id="{D3A69B46-8B53-480C-9136-BD9757BBB539}"/>
              </a:ext>
            </a:extLst>
          </p:cNvPr>
          <p:cNvSpPr/>
          <p:nvPr/>
        </p:nvSpPr>
        <p:spPr>
          <a:xfrm>
            <a:off x="4641482" y="2351665"/>
            <a:ext cx="1416960" cy="72086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Requirements, evaluation criteria, and submission template</a:t>
            </a:r>
          </a:p>
        </p:txBody>
      </p:sp>
      <p:sp>
        <p:nvSpPr>
          <p:cNvPr id="29" name="矩形 28">
            <a:extLst>
              <a:ext uri="{FF2B5EF4-FFF2-40B4-BE49-F238E27FC236}">
                <a16:creationId xmlns:a16="http://schemas.microsoft.com/office/drawing/2014/main" id="{33209661-A83E-4FE2-A762-65B234A1E184}"/>
              </a:ext>
            </a:extLst>
          </p:cNvPr>
          <p:cNvSpPr/>
          <p:nvPr/>
        </p:nvSpPr>
        <p:spPr>
          <a:xfrm>
            <a:off x="2959882" y="3133630"/>
            <a:ext cx="3098560" cy="160345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Circular letter (and later addenda)</a:t>
            </a:r>
          </a:p>
        </p:txBody>
      </p:sp>
      <p:sp>
        <p:nvSpPr>
          <p:cNvPr id="30" name="矩形 29">
            <a:extLst>
              <a:ext uri="{FF2B5EF4-FFF2-40B4-BE49-F238E27FC236}">
                <a16:creationId xmlns:a16="http://schemas.microsoft.com/office/drawing/2014/main" id="{DF489BCE-51CB-4149-9FCB-8C705DE391D8}"/>
              </a:ext>
            </a:extLst>
          </p:cNvPr>
          <p:cNvSpPr/>
          <p:nvPr/>
        </p:nvSpPr>
        <p:spPr>
          <a:xfrm>
            <a:off x="6402393" y="2101796"/>
            <a:ext cx="159042" cy="1092222"/>
          </a:xfrm>
          <a:prstGeom prst="rect">
            <a:avLst/>
          </a:prstGeom>
          <a:solidFill>
            <a:srgbClr val="8BE1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workshop</a:t>
            </a:r>
          </a:p>
        </p:txBody>
      </p:sp>
      <p:sp>
        <p:nvSpPr>
          <p:cNvPr id="31" name="矩形 30">
            <a:extLst>
              <a:ext uri="{FF2B5EF4-FFF2-40B4-BE49-F238E27FC236}">
                <a16:creationId xmlns:a16="http://schemas.microsoft.com/office/drawing/2014/main" id="{070365D4-FD38-4D35-BB32-7CC8DFB2889A}"/>
              </a:ext>
            </a:extLst>
          </p:cNvPr>
          <p:cNvSpPr/>
          <p:nvPr/>
        </p:nvSpPr>
        <p:spPr>
          <a:xfrm>
            <a:off x="6469635" y="1846393"/>
            <a:ext cx="2669528" cy="160345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Technology proposals</a:t>
            </a:r>
          </a:p>
        </p:txBody>
      </p:sp>
      <p:sp>
        <p:nvSpPr>
          <p:cNvPr id="32" name="矩形 31">
            <a:extLst>
              <a:ext uri="{FF2B5EF4-FFF2-40B4-BE49-F238E27FC236}">
                <a16:creationId xmlns:a16="http://schemas.microsoft.com/office/drawing/2014/main" id="{B0EEF68B-38A8-4B1A-BA32-3FF868DFD0CC}"/>
              </a:ext>
            </a:extLst>
          </p:cNvPr>
          <p:cNvSpPr/>
          <p:nvPr/>
        </p:nvSpPr>
        <p:spPr>
          <a:xfrm>
            <a:off x="7804399" y="2088268"/>
            <a:ext cx="2107697" cy="187399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Evaluation</a:t>
            </a:r>
          </a:p>
        </p:txBody>
      </p:sp>
      <p:sp>
        <p:nvSpPr>
          <p:cNvPr id="33" name="矩形 32">
            <a:extLst>
              <a:ext uri="{FF2B5EF4-FFF2-40B4-BE49-F238E27FC236}">
                <a16:creationId xmlns:a16="http://schemas.microsoft.com/office/drawing/2014/main" id="{56B2FFD6-59A6-482F-85F8-F3411269A1CC}"/>
              </a:ext>
            </a:extLst>
          </p:cNvPr>
          <p:cNvSpPr/>
          <p:nvPr/>
        </p:nvSpPr>
        <p:spPr>
          <a:xfrm>
            <a:off x="6861977" y="2351665"/>
            <a:ext cx="3604856" cy="187399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Consensus building</a:t>
            </a:r>
          </a:p>
        </p:txBody>
      </p:sp>
      <p:sp>
        <p:nvSpPr>
          <p:cNvPr id="34" name="矩形 33">
            <a:extLst>
              <a:ext uri="{FF2B5EF4-FFF2-40B4-BE49-F238E27FC236}">
                <a16:creationId xmlns:a16="http://schemas.microsoft.com/office/drawing/2014/main" id="{5635B9A1-03B8-40C7-BFDB-11176C3238B3}"/>
              </a:ext>
            </a:extLst>
          </p:cNvPr>
          <p:cNvSpPr/>
          <p:nvPr/>
        </p:nvSpPr>
        <p:spPr>
          <a:xfrm>
            <a:off x="9456416" y="2622157"/>
            <a:ext cx="1010417" cy="325376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Outcome &amp; decision</a:t>
            </a:r>
          </a:p>
        </p:txBody>
      </p:sp>
      <p:sp>
        <p:nvSpPr>
          <p:cNvPr id="35" name="矩形 34">
            <a:extLst>
              <a:ext uri="{FF2B5EF4-FFF2-40B4-BE49-F238E27FC236}">
                <a16:creationId xmlns:a16="http://schemas.microsoft.com/office/drawing/2014/main" id="{10DF3696-6872-4062-BB42-0A40620AB081}"/>
              </a:ext>
            </a:extLst>
          </p:cNvPr>
          <p:cNvSpPr/>
          <p:nvPr/>
        </p:nvSpPr>
        <p:spPr>
          <a:xfrm>
            <a:off x="9456415" y="3009588"/>
            <a:ext cx="1418849" cy="325376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“IMT 2030” specifications</a:t>
            </a:r>
          </a:p>
        </p:txBody>
      </p:sp>
      <p:pic>
        <p:nvPicPr>
          <p:cNvPr id="47" name="Picture 2" descr="ITU">
            <a:extLst>
              <a:ext uri="{FF2B5EF4-FFF2-40B4-BE49-F238E27FC236}">
                <a16:creationId xmlns:a16="http://schemas.microsoft.com/office/drawing/2014/main" id="{9676C4A2-97B0-4592-96E0-48815930341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2075" y="2000001"/>
            <a:ext cx="607146" cy="703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8" name="文本框 47">
            <a:extLst>
              <a:ext uri="{FF2B5EF4-FFF2-40B4-BE49-F238E27FC236}">
                <a16:creationId xmlns:a16="http://schemas.microsoft.com/office/drawing/2014/main" id="{A540B756-3EFB-4314-BF0F-CBDF76E8EDB8}"/>
              </a:ext>
            </a:extLst>
          </p:cNvPr>
          <p:cNvSpPr txBox="1"/>
          <p:nvPr/>
        </p:nvSpPr>
        <p:spPr>
          <a:xfrm>
            <a:off x="1454617" y="2784845"/>
            <a:ext cx="5020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ITU</a:t>
            </a:r>
          </a:p>
        </p:txBody>
      </p:sp>
      <p:pic>
        <p:nvPicPr>
          <p:cNvPr id="49" name="图片 48">
            <a:extLst>
              <a:ext uri="{FF2B5EF4-FFF2-40B4-BE49-F238E27FC236}">
                <a16:creationId xmlns:a16="http://schemas.microsoft.com/office/drawing/2014/main" id="{A5383F69-C003-4A68-8105-25A12404E5D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22107" y="4290029"/>
            <a:ext cx="1090606" cy="750417"/>
          </a:xfrm>
          <a:prstGeom prst="rect">
            <a:avLst/>
          </a:prstGeom>
        </p:spPr>
      </p:pic>
      <p:sp>
        <p:nvSpPr>
          <p:cNvPr id="52" name="文本框 51">
            <a:extLst>
              <a:ext uri="{FF2B5EF4-FFF2-40B4-BE49-F238E27FC236}">
                <a16:creationId xmlns:a16="http://schemas.microsoft.com/office/drawing/2014/main" id="{11C6E70D-57D3-4507-BDEE-51D4C2F7A30B}"/>
              </a:ext>
            </a:extLst>
          </p:cNvPr>
          <p:cNvSpPr txBox="1"/>
          <p:nvPr/>
        </p:nvSpPr>
        <p:spPr>
          <a:xfrm>
            <a:off x="8995238" y="4371849"/>
            <a:ext cx="109485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ASN.1 freezing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3" name="星形: 四角 52">
            <a:extLst>
              <a:ext uri="{FF2B5EF4-FFF2-40B4-BE49-F238E27FC236}">
                <a16:creationId xmlns:a16="http://schemas.microsoft.com/office/drawing/2014/main" id="{2529C8ED-6C04-41F2-AFCA-AD0ACD5D8183}"/>
              </a:ext>
            </a:extLst>
          </p:cNvPr>
          <p:cNvSpPr/>
          <p:nvPr/>
        </p:nvSpPr>
        <p:spPr>
          <a:xfrm>
            <a:off x="9520838" y="4249635"/>
            <a:ext cx="61613" cy="60687"/>
          </a:xfrm>
          <a:prstGeom prst="star4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8" name="箭头: 右 48">
            <a:extLst>
              <a:ext uri="{FF2B5EF4-FFF2-40B4-BE49-F238E27FC236}">
                <a16:creationId xmlns:a16="http://schemas.microsoft.com/office/drawing/2014/main" id="{1233072B-78A4-4641-A56D-B774637C6138}"/>
              </a:ext>
            </a:extLst>
          </p:cNvPr>
          <p:cNvSpPr/>
          <p:nvPr/>
        </p:nvSpPr>
        <p:spPr>
          <a:xfrm>
            <a:off x="3358361" y="4456180"/>
            <a:ext cx="1946639" cy="315727"/>
          </a:xfrm>
          <a:prstGeom prst="rightArrow">
            <a:avLst>
              <a:gd name="adj1" fmla="val 100000"/>
              <a:gd name="adj2" fmla="val 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100" noProof="0" dirty="0" smtClean="0">
                <a:solidFill>
                  <a:srgbClr val="000000"/>
                </a:solidFill>
                <a:latin typeface="Calibri" panose="020F0502020204030204"/>
              </a:rPr>
              <a:t>6G SA1 SI</a:t>
            </a:r>
            <a:endParaRPr kumimoji="0" lang="en-US" sz="11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9" name="箭头: 右 48">
            <a:extLst>
              <a:ext uri="{FF2B5EF4-FFF2-40B4-BE49-F238E27FC236}">
                <a16:creationId xmlns:a16="http://schemas.microsoft.com/office/drawing/2014/main" id="{7A9BB326-C702-4972-B0F6-BF0C5124A410}"/>
              </a:ext>
            </a:extLst>
          </p:cNvPr>
          <p:cNvSpPr/>
          <p:nvPr/>
        </p:nvSpPr>
        <p:spPr>
          <a:xfrm>
            <a:off x="5319640" y="4456180"/>
            <a:ext cx="1258807" cy="309529"/>
          </a:xfrm>
          <a:prstGeom prst="rightArrow">
            <a:avLst>
              <a:gd name="adj1" fmla="val 100000"/>
              <a:gd name="adj2" fmla="val 0"/>
            </a:avLst>
          </a:prstGeom>
          <a:solidFill>
            <a:srgbClr val="E881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dirty="0" smtClean="0">
                <a:solidFill>
                  <a:srgbClr val="000000"/>
                </a:solidFill>
                <a:latin typeface="Calibri" panose="020F0502020204030204"/>
              </a:rPr>
              <a:t>6G SA1 WI</a:t>
            </a:r>
            <a:endParaRPr lang="en-US" sz="1100" dirty="0">
              <a:solidFill>
                <a:srgbClr val="000000"/>
              </a:solidFill>
              <a:latin typeface="Calibri" panose="020F0502020204030204"/>
            </a:endParaRPr>
          </a:p>
        </p:txBody>
      </p:sp>
      <p:sp>
        <p:nvSpPr>
          <p:cNvPr id="70" name="箭头: 右 48">
            <a:extLst>
              <a:ext uri="{FF2B5EF4-FFF2-40B4-BE49-F238E27FC236}">
                <a16:creationId xmlns:a16="http://schemas.microsoft.com/office/drawing/2014/main" id="{0A918568-881C-417C-B259-58914B7C8FB9}"/>
              </a:ext>
            </a:extLst>
          </p:cNvPr>
          <p:cNvSpPr/>
          <p:nvPr/>
        </p:nvSpPr>
        <p:spPr>
          <a:xfrm>
            <a:off x="4395555" y="5283352"/>
            <a:ext cx="1855968" cy="276195"/>
          </a:xfrm>
          <a:prstGeom prst="rightArrow">
            <a:avLst>
              <a:gd name="adj1" fmla="val 100000"/>
              <a:gd name="adj2" fmla="val 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dirty="0" smtClean="0">
                <a:solidFill>
                  <a:srgbClr val="000000"/>
                </a:solidFill>
                <a:latin typeface="Calibri" panose="020F0502020204030204"/>
              </a:rPr>
              <a:t>6G SA2 SI</a:t>
            </a:r>
            <a:endParaRPr lang="en-US" sz="1100" dirty="0">
              <a:solidFill>
                <a:srgbClr val="000000"/>
              </a:solidFill>
              <a:latin typeface="Calibri" panose="020F0502020204030204"/>
            </a:endParaRPr>
          </a:p>
        </p:txBody>
      </p:sp>
      <p:sp>
        <p:nvSpPr>
          <p:cNvPr id="71" name="箭头: 右 48">
            <a:extLst>
              <a:ext uri="{FF2B5EF4-FFF2-40B4-BE49-F238E27FC236}">
                <a16:creationId xmlns:a16="http://schemas.microsoft.com/office/drawing/2014/main" id="{ABCE0C5E-5E2A-4097-A61E-F7CA26EB1F43}"/>
              </a:ext>
            </a:extLst>
          </p:cNvPr>
          <p:cNvSpPr/>
          <p:nvPr/>
        </p:nvSpPr>
        <p:spPr>
          <a:xfrm>
            <a:off x="6293523" y="5293043"/>
            <a:ext cx="1610888" cy="270033"/>
          </a:xfrm>
          <a:prstGeom prst="rightArrow">
            <a:avLst>
              <a:gd name="adj1" fmla="val 100000"/>
              <a:gd name="adj2" fmla="val 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100" noProof="0" dirty="0" smtClean="0">
                <a:solidFill>
                  <a:srgbClr val="000000"/>
                </a:solidFill>
                <a:latin typeface="Calibri" panose="020F0502020204030204"/>
              </a:rPr>
              <a:t>6G SA2 WI</a:t>
            </a:r>
            <a:endParaRPr kumimoji="0" lang="en-US" sz="11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2" name="箭头: 右 67">
            <a:extLst>
              <a:ext uri="{FF2B5EF4-FFF2-40B4-BE49-F238E27FC236}">
                <a16:creationId xmlns:a16="http://schemas.microsoft.com/office/drawing/2014/main" id="{A8357AA2-30F8-4888-9237-6FB615095BEC}"/>
              </a:ext>
            </a:extLst>
          </p:cNvPr>
          <p:cNvSpPr/>
          <p:nvPr/>
        </p:nvSpPr>
        <p:spPr>
          <a:xfrm>
            <a:off x="7275444" y="6309076"/>
            <a:ext cx="1863720" cy="275696"/>
          </a:xfrm>
          <a:prstGeom prst="rightArrow">
            <a:avLst>
              <a:gd name="adj1" fmla="val 100000"/>
              <a:gd name="adj2" fmla="val 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dirty="0">
                <a:solidFill>
                  <a:srgbClr val="000000"/>
                </a:solidFill>
                <a:latin typeface="Calibri" panose="020F0502020204030204"/>
              </a:rPr>
              <a:t> </a:t>
            </a:r>
            <a:r>
              <a:rPr lang="en-US" sz="1100" dirty="0" smtClean="0">
                <a:solidFill>
                  <a:srgbClr val="000000"/>
                </a:solidFill>
                <a:latin typeface="Calibri" panose="020F0502020204030204"/>
              </a:rPr>
              <a:t>6G CT </a:t>
            </a:r>
            <a:r>
              <a:rPr lang="en-US" sz="1100" dirty="0">
                <a:solidFill>
                  <a:srgbClr val="000000"/>
                </a:solidFill>
                <a:latin typeface="Calibri" panose="020F0502020204030204"/>
              </a:rPr>
              <a:t>Stage 3 </a:t>
            </a:r>
            <a:r>
              <a:rPr lang="en-US" sz="1100" dirty="0" smtClean="0">
                <a:solidFill>
                  <a:srgbClr val="000000"/>
                </a:solidFill>
                <a:latin typeface="Calibri" panose="020F0502020204030204"/>
              </a:rPr>
              <a:t>WI</a:t>
            </a:r>
            <a:endParaRPr lang="en-US" sz="1100" dirty="0">
              <a:solidFill>
                <a:srgbClr val="000000"/>
              </a:solidFill>
              <a:latin typeface="Calibri" panose="020F0502020204030204"/>
            </a:endParaRPr>
          </a:p>
        </p:txBody>
      </p:sp>
      <p:sp>
        <p:nvSpPr>
          <p:cNvPr id="74" name="箭头: 右 49">
            <a:extLst>
              <a:ext uri="{FF2B5EF4-FFF2-40B4-BE49-F238E27FC236}">
                <a16:creationId xmlns:a16="http://schemas.microsoft.com/office/drawing/2014/main" id="{2F7C11CB-E21C-418D-9791-C072AA401738}"/>
              </a:ext>
            </a:extLst>
          </p:cNvPr>
          <p:cNvSpPr/>
          <p:nvPr/>
        </p:nvSpPr>
        <p:spPr>
          <a:xfrm>
            <a:off x="2667494" y="4781892"/>
            <a:ext cx="982155" cy="275696"/>
          </a:xfrm>
          <a:prstGeom prst="rightArrow">
            <a:avLst>
              <a:gd name="adj1" fmla="val 100000"/>
              <a:gd name="adj2" fmla="val 0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</a:rPr>
              <a:t>5GA </a:t>
            </a:r>
            <a:r>
              <a:rPr lang="en-US" sz="1050" dirty="0" smtClean="0">
                <a:solidFill>
                  <a:srgbClr val="000000"/>
                </a:solidFill>
                <a:latin typeface="Calibri" panose="020F0502020204030204"/>
              </a:rPr>
              <a:t>SA1 SI</a:t>
            </a:r>
            <a:endParaRPr kumimoji="0" lang="en-US" sz="105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</a:endParaRPr>
          </a:p>
        </p:txBody>
      </p:sp>
      <p:cxnSp>
        <p:nvCxnSpPr>
          <p:cNvPr id="76" name="直接箭头连接符 75">
            <a:extLst>
              <a:ext uri="{FF2B5EF4-FFF2-40B4-BE49-F238E27FC236}">
                <a16:creationId xmlns:a16="http://schemas.microsoft.com/office/drawing/2014/main" id="{B6E82C0A-4DAD-4A90-9810-9B53AB329BE3}"/>
              </a:ext>
            </a:extLst>
          </p:cNvPr>
          <p:cNvCxnSpPr>
            <a:cxnSpLocks/>
          </p:cNvCxnSpPr>
          <p:nvPr/>
        </p:nvCxnSpPr>
        <p:spPr>
          <a:xfrm>
            <a:off x="2683395" y="4430253"/>
            <a:ext cx="2621605" cy="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77" name="文本框 76">
            <a:extLst>
              <a:ext uri="{FF2B5EF4-FFF2-40B4-BE49-F238E27FC236}">
                <a16:creationId xmlns:a16="http://schemas.microsoft.com/office/drawing/2014/main" id="{4BFC2F8D-882C-4EAC-AA6A-AE9AC7B335D9}"/>
              </a:ext>
            </a:extLst>
          </p:cNvPr>
          <p:cNvSpPr txBox="1"/>
          <p:nvPr/>
        </p:nvSpPr>
        <p:spPr>
          <a:xfrm>
            <a:off x="2941216" y="4160557"/>
            <a:ext cx="169264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 smtClean="0">
                <a:solidFill>
                  <a:srgbClr val="000000"/>
                </a:solidFill>
                <a:latin typeface="Calibri" panose="020F0502020204030204"/>
              </a:rPr>
              <a:t>SA1</a:t>
            </a:r>
            <a:r>
              <a:rPr kumimoji="0" 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: Rel-20 (</a:t>
            </a:r>
            <a:r>
              <a:rPr lang="en-US" sz="1200" noProof="0" dirty="0" smtClean="0">
                <a:solidFill>
                  <a:srgbClr val="000000"/>
                </a:solidFill>
                <a:latin typeface="Calibri" panose="020F0502020204030204"/>
              </a:rPr>
              <a:t>24</a:t>
            </a:r>
            <a:r>
              <a:rPr kumimoji="0" 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months</a:t>
            </a:r>
            <a:r>
              <a:rPr lang="en-US" sz="1200" dirty="0">
                <a:solidFill>
                  <a:srgbClr val="000000"/>
                </a:solidFill>
                <a:latin typeface="Calibri" panose="020F0502020204030204"/>
              </a:rPr>
              <a:t>)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cxnSp>
        <p:nvCxnSpPr>
          <p:cNvPr id="78" name="直接箭头连接符 77">
            <a:extLst>
              <a:ext uri="{FF2B5EF4-FFF2-40B4-BE49-F238E27FC236}">
                <a16:creationId xmlns:a16="http://schemas.microsoft.com/office/drawing/2014/main" id="{B6E82C0A-4DAD-4A90-9810-9B53AB329BE3}"/>
              </a:ext>
            </a:extLst>
          </p:cNvPr>
          <p:cNvCxnSpPr>
            <a:cxnSpLocks/>
          </p:cNvCxnSpPr>
          <p:nvPr/>
        </p:nvCxnSpPr>
        <p:spPr>
          <a:xfrm>
            <a:off x="5319640" y="4430253"/>
            <a:ext cx="1241794" cy="1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79" name="文本框 78">
            <a:extLst>
              <a:ext uri="{FF2B5EF4-FFF2-40B4-BE49-F238E27FC236}">
                <a16:creationId xmlns:a16="http://schemas.microsoft.com/office/drawing/2014/main" id="{4BFC2F8D-882C-4EAC-AA6A-AE9AC7B335D9}"/>
              </a:ext>
            </a:extLst>
          </p:cNvPr>
          <p:cNvSpPr txBox="1"/>
          <p:nvPr/>
        </p:nvSpPr>
        <p:spPr>
          <a:xfrm>
            <a:off x="5226521" y="4160682"/>
            <a:ext cx="169264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 smtClean="0">
                <a:solidFill>
                  <a:srgbClr val="000000"/>
                </a:solidFill>
                <a:latin typeface="Calibri" panose="020F0502020204030204"/>
              </a:rPr>
              <a:t>SA1</a:t>
            </a:r>
            <a:r>
              <a:rPr kumimoji="0" 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: Rel-21 (</a:t>
            </a:r>
            <a:r>
              <a:rPr lang="en-US" sz="1200" noProof="0" dirty="0" smtClean="0">
                <a:solidFill>
                  <a:srgbClr val="000000"/>
                </a:solidFill>
                <a:latin typeface="Calibri" panose="020F0502020204030204"/>
              </a:rPr>
              <a:t>12</a:t>
            </a:r>
            <a:r>
              <a:rPr kumimoji="0" 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months</a:t>
            </a:r>
            <a:r>
              <a:rPr lang="en-US" sz="1200" dirty="0">
                <a:solidFill>
                  <a:srgbClr val="000000"/>
                </a:solidFill>
                <a:latin typeface="Calibri" panose="020F0502020204030204"/>
              </a:rPr>
              <a:t>)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0" name="箭头: 右 49">
            <a:extLst>
              <a:ext uri="{FF2B5EF4-FFF2-40B4-BE49-F238E27FC236}">
                <a16:creationId xmlns:a16="http://schemas.microsoft.com/office/drawing/2014/main" id="{2F7C11CB-E21C-418D-9791-C072AA401738}"/>
              </a:ext>
            </a:extLst>
          </p:cNvPr>
          <p:cNvSpPr/>
          <p:nvPr/>
        </p:nvSpPr>
        <p:spPr>
          <a:xfrm>
            <a:off x="4402058" y="5571520"/>
            <a:ext cx="926306" cy="300335"/>
          </a:xfrm>
          <a:prstGeom prst="rightArrow">
            <a:avLst>
              <a:gd name="adj1" fmla="val 100000"/>
              <a:gd name="adj2" fmla="val 0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dirty="0">
                <a:solidFill>
                  <a:srgbClr val="000000"/>
                </a:solidFill>
                <a:latin typeface="Calibri" panose="020F0502020204030204"/>
              </a:rPr>
              <a:t>5GA SA2 SI </a:t>
            </a:r>
          </a:p>
        </p:txBody>
      </p:sp>
      <p:cxnSp>
        <p:nvCxnSpPr>
          <p:cNvPr id="81" name="直接箭头连接符 80">
            <a:extLst>
              <a:ext uri="{FF2B5EF4-FFF2-40B4-BE49-F238E27FC236}">
                <a16:creationId xmlns:a16="http://schemas.microsoft.com/office/drawing/2014/main" id="{B6E82C0A-4DAD-4A90-9810-9B53AB329BE3}"/>
              </a:ext>
            </a:extLst>
          </p:cNvPr>
          <p:cNvCxnSpPr>
            <a:cxnSpLocks/>
            <a:endCxn id="70" idx="0"/>
          </p:cNvCxnSpPr>
          <p:nvPr/>
        </p:nvCxnSpPr>
        <p:spPr>
          <a:xfrm>
            <a:off x="4387603" y="5283352"/>
            <a:ext cx="2173831" cy="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82" name="文本框 81">
            <a:extLst>
              <a:ext uri="{FF2B5EF4-FFF2-40B4-BE49-F238E27FC236}">
                <a16:creationId xmlns:a16="http://schemas.microsoft.com/office/drawing/2014/main" id="{4BFC2F8D-882C-4EAC-AA6A-AE9AC7B335D9}"/>
              </a:ext>
            </a:extLst>
          </p:cNvPr>
          <p:cNvSpPr txBox="1"/>
          <p:nvPr/>
        </p:nvSpPr>
        <p:spPr>
          <a:xfrm>
            <a:off x="4361321" y="5016339"/>
            <a:ext cx="169264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>
                <a:solidFill>
                  <a:srgbClr val="000000"/>
                </a:solidFill>
                <a:latin typeface="Calibri" panose="020F0502020204030204"/>
              </a:rPr>
              <a:t>SA2: Rel-20 </a:t>
            </a:r>
            <a:r>
              <a:rPr lang="en-US" sz="1200" dirty="0" smtClean="0">
                <a:solidFill>
                  <a:srgbClr val="000000"/>
                </a:solidFill>
                <a:latin typeface="Calibri" panose="020F0502020204030204"/>
              </a:rPr>
              <a:t>(</a:t>
            </a:r>
            <a:r>
              <a:rPr lang="en-US" sz="1200" dirty="0" smtClean="0">
                <a:solidFill>
                  <a:srgbClr val="000000"/>
                </a:solidFill>
                <a:latin typeface="Calibri" panose="020F0502020204030204"/>
              </a:rPr>
              <a:t>15 </a:t>
            </a:r>
            <a:r>
              <a:rPr lang="en-US" sz="1200" dirty="0">
                <a:solidFill>
                  <a:srgbClr val="000000"/>
                </a:solidFill>
                <a:latin typeface="Calibri" panose="020F0502020204030204"/>
              </a:rPr>
              <a:t>months)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cxnSp>
        <p:nvCxnSpPr>
          <p:cNvPr id="83" name="直接箭头连接符 82">
            <a:extLst>
              <a:ext uri="{FF2B5EF4-FFF2-40B4-BE49-F238E27FC236}">
                <a16:creationId xmlns:a16="http://schemas.microsoft.com/office/drawing/2014/main" id="{B6E82C0A-4DAD-4A90-9810-9B53AB329BE3}"/>
              </a:ext>
            </a:extLst>
          </p:cNvPr>
          <p:cNvCxnSpPr>
            <a:cxnSpLocks/>
          </p:cNvCxnSpPr>
          <p:nvPr/>
        </p:nvCxnSpPr>
        <p:spPr>
          <a:xfrm flipV="1">
            <a:off x="6578447" y="5283352"/>
            <a:ext cx="1357767" cy="5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84" name="文本框 83">
            <a:extLst>
              <a:ext uri="{FF2B5EF4-FFF2-40B4-BE49-F238E27FC236}">
                <a16:creationId xmlns:a16="http://schemas.microsoft.com/office/drawing/2014/main" id="{4BFC2F8D-882C-4EAC-AA6A-AE9AC7B335D9}"/>
              </a:ext>
            </a:extLst>
          </p:cNvPr>
          <p:cNvSpPr txBox="1"/>
          <p:nvPr/>
        </p:nvSpPr>
        <p:spPr>
          <a:xfrm>
            <a:off x="6348842" y="5013121"/>
            <a:ext cx="169264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 smtClean="0">
                <a:solidFill>
                  <a:srgbClr val="000000"/>
                </a:solidFill>
                <a:latin typeface="Calibri" panose="020F0502020204030204"/>
              </a:rPr>
              <a:t>SA2</a:t>
            </a:r>
            <a:r>
              <a:rPr kumimoji="0" 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: Rel-21 (</a:t>
            </a:r>
            <a:r>
              <a:rPr lang="en-US" sz="1200" noProof="0" dirty="0" smtClean="0">
                <a:solidFill>
                  <a:srgbClr val="000000"/>
                </a:solidFill>
                <a:latin typeface="Calibri" panose="020F0502020204030204"/>
              </a:rPr>
              <a:t>15</a:t>
            </a:r>
            <a:r>
              <a:rPr kumimoji="0" 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months</a:t>
            </a:r>
            <a:r>
              <a:rPr lang="en-US" sz="1200" dirty="0">
                <a:solidFill>
                  <a:srgbClr val="000000"/>
                </a:solidFill>
                <a:latin typeface="Calibri" panose="020F0502020204030204"/>
              </a:rPr>
              <a:t>)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7" name="箭头: 右 67">
            <a:extLst>
              <a:ext uri="{FF2B5EF4-FFF2-40B4-BE49-F238E27FC236}">
                <a16:creationId xmlns:a16="http://schemas.microsoft.com/office/drawing/2014/main" id="{A8357AA2-30F8-4888-9237-6FB615095BEC}"/>
              </a:ext>
            </a:extLst>
          </p:cNvPr>
          <p:cNvSpPr/>
          <p:nvPr/>
        </p:nvSpPr>
        <p:spPr>
          <a:xfrm>
            <a:off x="5304663" y="6310539"/>
            <a:ext cx="1970780" cy="275696"/>
          </a:xfrm>
          <a:prstGeom prst="rightArrow">
            <a:avLst>
              <a:gd name="adj1" fmla="val 100000"/>
              <a:gd name="adj2" fmla="val 0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>
                <a:solidFill>
                  <a:srgbClr val="000000"/>
                </a:solidFill>
                <a:latin typeface="Calibri" panose="020F0502020204030204"/>
              </a:rPr>
              <a:t> </a:t>
            </a:r>
            <a:r>
              <a:rPr lang="en-US" sz="1050" dirty="0">
                <a:solidFill>
                  <a:srgbClr val="000000"/>
                </a:solidFill>
                <a:latin typeface="Calibri" panose="020F0502020204030204"/>
              </a:rPr>
              <a:t>5GA CT Stage 3 </a:t>
            </a:r>
            <a:r>
              <a:rPr lang="en-US" sz="1050" dirty="0" smtClean="0">
                <a:solidFill>
                  <a:srgbClr val="000000"/>
                </a:solidFill>
                <a:latin typeface="Calibri" panose="020F0502020204030204"/>
              </a:rPr>
              <a:t>WI</a:t>
            </a:r>
            <a:endParaRPr lang="en-US" sz="1050" dirty="0">
              <a:solidFill>
                <a:srgbClr val="000000"/>
              </a:solidFill>
              <a:latin typeface="Calibri" panose="020F0502020204030204"/>
            </a:endParaRPr>
          </a:p>
        </p:txBody>
      </p:sp>
      <p:cxnSp>
        <p:nvCxnSpPr>
          <p:cNvPr id="88" name="直接箭头连接符 87">
            <a:extLst>
              <a:ext uri="{FF2B5EF4-FFF2-40B4-BE49-F238E27FC236}">
                <a16:creationId xmlns:a16="http://schemas.microsoft.com/office/drawing/2014/main" id="{B6E82C0A-4DAD-4A90-9810-9B53AB329BE3}"/>
              </a:ext>
            </a:extLst>
          </p:cNvPr>
          <p:cNvCxnSpPr>
            <a:cxnSpLocks/>
          </p:cNvCxnSpPr>
          <p:nvPr/>
        </p:nvCxnSpPr>
        <p:spPr>
          <a:xfrm>
            <a:off x="7275443" y="6309076"/>
            <a:ext cx="1863720" cy="1079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89" name="文本框 88">
            <a:extLst>
              <a:ext uri="{FF2B5EF4-FFF2-40B4-BE49-F238E27FC236}">
                <a16:creationId xmlns:a16="http://schemas.microsoft.com/office/drawing/2014/main" id="{4BFC2F8D-882C-4EAC-AA6A-AE9AC7B335D9}"/>
              </a:ext>
            </a:extLst>
          </p:cNvPr>
          <p:cNvSpPr txBox="1"/>
          <p:nvPr/>
        </p:nvSpPr>
        <p:spPr>
          <a:xfrm>
            <a:off x="7370656" y="6030614"/>
            <a:ext cx="160274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noProof="0" dirty="0" smtClean="0">
                <a:solidFill>
                  <a:srgbClr val="000000"/>
                </a:solidFill>
                <a:latin typeface="Calibri" panose="020F0502020204030204"/>
              </a:rPr>
              <a:t>CT</a:t>
            </a:r>
            <a:r>
              <a:rPr kumimoji="0" 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: Rel-21 </a:t>
            </a:r>
            <a:r>
              <a:rPr kumimoji="0" 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(</a:t>
            </a:r>
            <a:r>
              <a:rPr lang="en-US" sz="1200" noProof="0" dirty="0" smtClean="0">
                <a:solidFill>
                  <a:srgbClr val="000000"/>
                </a:solidFill>
                <a:latin typeface="Calibri" panose="020F0502020204030204"/>
              </a:rPr>
              <a:t>18</a:t>
            </a:r>
            <a:r>
              <a:rPr kumimoji="0" 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months</a:t>
            </a:r>
            <a:r>
              <a:rPr lang="en-US" sz="1200" dirty="0">
                <a:solidFill>
                  <a:srgbClr val="000000"/>
                </a:solidFill>
                <a:latin typeface="Calibri" panose="020F0502020204030204"/>
              </a:rPr>
              <a:t>)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cxnSp>
        <p:nvCxnSpPr>
          <p:cNvPr id="110" name="直接箭头连接符 109">
            <a:extLst>
              <a:ext uri="{FF2B5EF4-FFF2-40B4-BE49-F238E27FC236}">
                <a16:creationId xmlns:a16="http://schemas.microsoft.com/office/drawing/2014/main" id="{B6E82C0A-4DAD-4A90-9810-9B53AB329BE3}"/>
              </a:ext>
            </a:extLst>
          </p:cNvPr>
          <p:cNvCxnSpPr>
            <a:cxnSpLocks/>
          </p:cNvCxnSpPr>
          <p:nvPr/>
        </p:nvCxnSpPr>
        <p:spPr>
          <a:xfrm>
            <a:off x="5312616" y="6309076"/>
            <a:ext cx="1962827" cy="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11" name="文本框 110">
            <a:extLst>
              <a:ext uri="{FF2B5EF4-FFF2-40B4-BE49-F238E27FC236}">
                <a16:creationId xmlns:a16="http://schemas.microsoft.com/office/drawing/2014/main" id="{4BFC2F8D-882C-4EAC-AA6A-AE9AC7B335D9}"/>
              </a:ext>
            </a:extLst>
          </p:cNvPr>
          <p:cNvSpPr txBox="1"/>
          <p:nvPr/>
        </p:nvSpPr>
        <p:spPr>
          <a:xfrm>
            <a:off x="5312106" y="6042867"/>
            <a:ext cx="160274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noProof="0" dirty="0" smtClean="0">
                <a:solidFill>
                  <a:srgbClr val="000000"/>
                </a:solidFill>
                <a:latin typeface="Calibri" panose="020F0502020204030204"/>
              </a:rPr>
              <a:t>CT</a:t>
            </a:r>
            <a:r>
              <a:rPr kumimoji="0" 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: Rel-20 (</a:t>
            </a:r>
            <a:r>
              <a:rPr lang="en-US" sz="1200" noProof="0" dirty="0" smtClean="0">
                <a:solidFill>
                  <a:srgbClr val="000000"/>
                </a:solidFill>
                <a:latin typeface="Calibri" panose="020F0502020204030204"/>
              </a:rPr>
              <a:t>18</a:t>
            </a:r>
            <a:r>
              <a:rPr kumimoji="0" 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months</a:t>
            </a:r>
            <a:r>
              <a:rPr lang="en-US" sz="1200" dirty="0">
                <a:solidFill>
                  <a:srgbClr val="000000"/>
                </a:solidFill>
                <a:latin typeface="Calibri" panose="020F0502020204030204"/>
              </a:rPr>
              <a:t>)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7" name="箭头: 右 49">
            <a:extLst>
              <a:ext uri="{FF2B5EF4-FFF2-40B4-BE49-F238E27FC236}">
                <a16:creationId xmlns:a16="http://schemas.microsoft.com/office/drawing/2014/main" id="{2F7C11CB-E21C-418D-9791-C072AA401738}"/>
              </a:ext>
            </a:extLst>
          </p:cNvPr>
          <p:cNvSpPr/>
          <p:nvPr/>
        </p:nvSpPr>
        <p:spPr>
          <a:xfrm>
            <a:off x="3674114" y="4775398"/>
            <a:ext cx="937645" cy="282189"/>
          </a:xfrm>
          <a:prstGeom prst="rightArrow">
            <a:avLst>
              <a:gd name="adj1" fmla="val 100000"/>
              <a:gd name="adj2" fmla="val 0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</a:rPr>
              <a:t>5GA </a:t>
            </a:r>
            <a:r>
              <a:rPr lang="en-US" sz="1050" dirty="0" smtClean="0">
                <a:solidFill>
                  <a:srgbClr val="000000"/>
                </a:solidFill>
                <a:latin typeface="Calibri" panose="020F0502020204030204"/>
              </a:rPr>
              <a:t>SA1 WI </a:t>
            </a:r>
            <a:endParaRPr kumimoji="0" lang="en-US" sz="105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118" name="箭头: 右 49">
            <a:extLst>
              <a:ext uri="{FF2B5EF4-FFF2-40B4-BE49-F238E27FC236}">
                <a16:creationId xmlns:a16="http://schemas.microsoft.com/office/drawing/2014/main" id="{2F7C11CB-E21C-418D-9791-C072AA401738}"/>
              </a:ext>
            </a:extLst>
          </p:cNvPr>
          <p:cNvSpPr/>
          <p:nvPr/>
        </p:nvSpPr>
        <p:spPr>
          <a:xfrm>
            <a:off x="5334046" y="5562208"/>
            <a:ext cx="917478" cy="300334"/>
          </a:xfrm>
          <a:prstGeom prst="rightArrow">
            <a:avLst>
              <a:gd name="adj1" fmla="val 100000"/>
              <a:gd name="adj2" fmla="val 0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</a:rPr>
              <a:t>5GA </a:t>
            </a:r>
            <a:r>
              <a:rPr lang="en-US" sz="1050" dirty="0" smtClean="0">
                <a:solidFill>
                  <a:srgbClr val="000000"/>
                </a:solidFill>
                <a:latin typeface="Calibri" panose="020F0502020204030204"/>
              </a:rPr>
              <a:t>SA2 WI </a:t>
            </a:r>
            <a:endParaRPr kumimoji="0" lang="en-US" sz="105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36" name="十字星 35"/>
          <p:cNvSpPr/>
          <p:nvPr/>
        </p:nvSpPr>
        <p:spPr>
          <a:xfrm>
            <a:off x="2993276" y="3897693"/>
            <a:ext cx="139761" cy="138500"/>
          </a:xfrm>
          <a:prstGeom prst="star4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文本框 63">
            <a:extLst>
              <a:ext uri="{FF2B5EF4-FFF2-40B4-BE49-F238E27FC236}">
                <a16:creationId xmlns:a16="http://schemas.microsoft.com/office/drawing/2014/main" id="{4BFC2F8D-882C-4EAC-AA6A-AE9AC7B335D9}"/>
              </a:ext>
            </a:extLst>
          </p:cNvPr>
          <p:cNvSpPr txBox="1"/>
          <p:nvPr/>
        </p:nvSpPr>
        <p:spPr>
          <a:xfrm>
            <a:off x="2508494" y="3564433"/>
            <a:ext cx="107356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 smtClean="0">
                <a:solidFill>
                  <a:srgbClr val="000000"/>
                </a:solidFill>
                <a:latin typeface="Calibri" panose="020F0502020204030204"/>
              </a:rPr>
              <a:t>SA1 workshop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5" name="文本框 64">
            <a:extLst>
              <a:ext uri="{FF2B5EF4-FFF2-40B4-BE49-F238E27FC236}">
                <a16:creationId xmlns:a16="http://schemas.microsoft.com/office/drawing/2014/main" id="{4BFC2F8D-882C-4EAC-AA6A-AE9AC7B335D9}"/>
              </a:ext>
            </a:extLst>
          </p:cNvPr>
          <p:cNvSpPr txBox="1"/>
          <p:nvPr/>
        </p:nvSpPr>
        <p:spPr>
          <a:xfrm>
            <a:off x="3533848" y="3578919"/>
            <a:ext cx="107875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noProof="0" dirty="0" smtClean="0">
                <a:solidFill>
                  <a:srgbClr val="000000"/>
                </a:solidFill>
                <a:latin typeface="Calibri" panose="020F0502020204030204"/>
              </a:rPr>
              <a:t>TSG workshop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6" name="十字星 65"/>
          <p:cNvSpPr/>
          <p:nvPr/>
        </p:nvSpPr>
        <p:spPr>
          <a:xfrm>
            <a:off x="3869250" y="3875169"/>
            <a:ext cx="139761" cy="138500"/>
          </a:xfrm>
          <a:prstGeom prst="star4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8518180"/>
      </p:ext>
    </p:extLst>
  </p:cSld>
  <p:clrMapOvr>
    <a:masterClrMapping/>
  </p:clrMapOvr>
</p:sld>
</file>

<file path=ppt/theme/theme1.xml><?xml version="1.0" encoding="utf-8"?>
<a:theme xmlns:a="http://schemas.openxmlformats.org/drawingml/2006/main" name="回顾">
  <a:themeElements>
    <a:clrScheme name="橙色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2169</TotalTime>
  <Words>331</Words>
  <Application>Microsoft Office PowerPoint</Application>
  <PresentationFormat>宽屏</PresentationFormat>
  <Paragraphs>62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4" baseType="lpstr">
      <vt:lpstr>Arial Unicode MS</vt:lpstr>
      <vt:lpstr>等线</vt:lpstr>
      <vt:lpstr>等线 Light</vt:lpstr>
      <vt:lpstr>宋体</vt:lpstr>
      <vt:lpstr>Arial</vt:lpstr>
      <vt:lpstr>Arial Narrow</vt:lpstr>
      <vt:lpstr>Calibri</vt:lpstr>
      <vt:lpstr>Times New Roman</vt:lpstr>
      <vt:lpstr>Wingdings</vt:lpstr>
      <vt:lpstr>回顾</vt:lpstr>
      <vt:lpstr>Views on 6G timeline planning in 3GPP </vt:lpstr>
      <vt:lpstr>Introduction</vt:lpstr>
      <vt:lpstr>Proposals</vt:lpstr>
      <vt:lpstr>Views on Timeline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MIMO Enhancement towards Release 19</dc:title>
  <dc:creator>Microsoft</dc:creator>
  <cp:lastModifiedBy>Mi</cp:lastModifiedBy>
  <cp:revision>439</cp:revision>
  <dcterms:created xsi:type="dcterms:W3CDTF">2023-05-11T05:42:45Z</dcterms:created>
  <dcterms:modified xsi:type="dcterms:W3CDTF">2024-03-13T15:35:53Z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WM9fdd6db1e5824280b08621e43afed736">
    <vt:lpwstr>CWMLcWuEU0XVt/pf3FJMif+OWEUABksiTLccV4zf6MexlOAbUrrcF7rkWb9C7oGvpJewtMCXm0IX52J3PiU6FYPXQ==</vt:lpwstr>
  </property>
  <property fmtid="{D5CDD505-2E9C-101B-9397-08002B2CF9AE}" pid="3" name="CWM488d546836a34933b38edd75deb57a0e">
    <vt:lpwstr>CWMc/pL5KoMVwq1HtilI5H+C+Cyw1kHTQqETxuHNcib2Zkvw7KCfOPHmSEj49ODeMP7Fvf9Lmo8vHUJPKSQYfsiQg==</vt:lpwstr>
  </property>
  <property fmtid="{D5CDD505-2E9C-101B-9397-08002B2CF9AE}" pid="4" name="CWM3a1b86367b9d4515a4eff32b53f053b3">
    <vt:lpwstr>CWMTncCfcW4KRb1dwNE95N6J/UTWB1htLbHAJDUk2ebaY1jHA3C+a+BxWrOJvPcRjiaBLpft07oUy7lnWOuHJ1q8Q==</vt:lpwstr>
  </property>
  <property fmtid="{D5CDD505-2E9C-101B-9397-08002B2CF9AE}" pid="5" name="CWM573f3c497a9847b2a252d43a326929ab">
    <vt:lpwstr>CWM119B7PRGlhxLQ/TdovwdWIxK3W+zHVzuOJh1w6xq/DiWdbaBBiNWlPzaKSgcz7CmDs9WJNrQ3KPlb4DtOpJmtA==</vt:lpwstr>
  </property>
  <property fmtid="{D5CDD505-2E9C-101B-9397-08002B2CF9AE}" pid="6" name="ICV">
    <vt:lpwstr>9BCA742BD7E748A4931EF81C66216821</vt:lpwstr>
  </property>
  <property fmtid="{D5CDD505-2E9C-101B-9397-08002B2CF9AE}" pid="7" name="KSOProductBuildVer">
    <vt:lpwstr>2052-0.0.0.0</vt:lpwstr>
  </property>
  <property fmtid="{D5CDD505-2E9C-101B-9397-08002B2CF9AE}" pid="8" name="fileWhereFroms">
    <vt:lpwstr>PpjeLB1gRN0lwrPqMaCTkugV3A+bOblzqqoUWVUhhfbwaAUJtE1yhs15vXkm8AsuCwwOOPlmfpOKukaKpyPL3gN0Pn8HxHFIp4bMKjmFoyONAoZGtmF40jEfW0m/ZEZ8BPjJd4Bltuvj46kIB7CgrcDGdItQtd1v6/3MzD7rO/iRvFVsst4vxFGY5ypCZpEac+tlKsxxbZRYhSd1/xoihUfZmfxtWzb9f7CDO10SvC9ueNfxCCGVlOuiNqluo/8</vt:lpwstr>
  </property>
  <property fmtid="{D5CDD505-2E9C-101B-9397-08002B2CF9AE}" pid="9" name="CWM1fd920605c2611ee80001fad00001fad">
    <vt:lpwstr>CWMqJ5sJw0HqMxPTXUxKC98SdEPyIy9sEZd2bzqikEwrgvf0mJ/7Kt66dYV/XXFjIqLQKcpi9EPL0YSd4fq5bB6qQ==</vt:lpwstr>
  </property>
  <property fmtid="{D5CDD505-2E9C-101B-9397-08002B2CF9AE}" pid="10" name="CWM841e7b706cd811ee80002d5000002c50">
    <vt:lpwstr>CWM0DnvtjYlB+qMNCU5j0xr+E8ajYpHIEV/Hxw87dc4UwTsCd+j9/cXKF7UfNJbTv9wNVaUSs1zWomNCJYxXIMuyw==</vt:lpwstr>
  </property>
  <property fmtid="{D5CDD505-2E9C-101B-9397-08002B2CF9AE}" pid="11" name="CWM865e7b9091d311ee8000339000003390">
    <vt:lpwstr>CWMDXEh0o5bk/0clCOgdOYrGnjBxjXtyYZvT+zbCLL1Sww5v2WtTnNofElGceJi/8fxoTThZ7O/SRarrXPnXOlvDg==</vt:lpwstr>
  </property>
  <property fmtid="{D5CDD505-2E9C-101B-9397-08002B2CF9AE}" pid="12" name="CWMb8e38ad0e14f11ee800077c1000077c1">
    <vt:lpwstr>CWMXiSD2DCqzZWMCiU0a0IIxo1AbTx9BwHJlvMMVgvCplqBbVVbPyKfbCPvbDoN+SmCoMneovGxgYf7PCpjg623Ww==</vt:lpwstr>
  </property>
</Properties>
</file>