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06" r:id="rId9"/>
  </p:sldMasterIdLst>
  <p:notesMasterIdLst>
    <p:notesMasterId r:id="rId15"/>
  </p:notesMasterIdLst>
  <p:sldIdLst>
    <p:sldId id="403" r:id="rId10"/>
    <p:sldId id="2155" r:id="rId11"/>
    <p:sldId id="2157" r:id="rId12"/>
    <p:sldId id="339" r:id="rId13"/>
    <p:sldId id="402" r:id="rId14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08">
          <p15:clr>
            <a:srgbClr val="A4A3A4"/>
          </p15:clr>
        </p15:guide>
        <p15:guide id="2" pos="28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0000"/>
    <a:srgbClr val="FF6600"/>
    <a:srgbClr val="CC0000"/>
    <a:srgbClr val="FF9999"/>
    <a:srgbClr val="FFFF66"/>
    <a:srgbClr val="99FF99"/>
    <a:srgbClr val="FFCCFF"/>
    <a:srgbClr val="66FF6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61" autoAdjust="0"/>
    <p:restoredTop sz="95256" autoAdjust="0"/>
  </p:normalViewPr>
  <p:slideViewPr>
    <p:cSldViewPr snapToGrid="0" snapToObjects="1">
      <p:cViewPr varScale="1">
        <p:scale>
          <a:sx n="88" d="100"/>
          <a:sy n="88" d="100"/>
        </p:scale>
        <p:origin x="36" y="44"/>
      </p:cViewPr>
      <p:guideLst>
        <p:guide orient="horz" pos="1608"/>
        <p:guide pos="2892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47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51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FF904-D356-4074-8A78-5E6A87E462D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90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5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19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7B519-006E-45BE-9679-1A7089209C7F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E6327-C455-4035-B0FD-B6DCDAF6583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273893"/>
            <a:ext cx="7886700" cy="640668"/>
          </a:xfrm>
        </p:spPr>
        <p:txBody>
          <a:bodyPr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606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16360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23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13" r:id="rId18"/>
    <p:sldLayoutId id="2147483714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675101" y="1689222"/>
            <a:ext cx="7509087" cy="735012"/>
          </a:xfrm>
        </p:spPr>
        <p:txBody>
          <a:bodyPr anchor="ctr" anchorCtr="0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ZTE Views </a:t>
            </a:r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3GPP 6G Timeline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xmlns="" id="{FF8EA94C-251F-443F-AE53-962554B463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 smtClean="0">
                <a:ea typeface="宋体" panose="02010600030101010101" pitchFamily="2" charset="-122"/>
              </a:rPr>
              <a:t>ZTE</a:t>
            </a:r>
            <a:endParaRPr lang="zh-CN" altLang="en-US" sz="1600" dirty="0" smtClean="0">
              <a:ea typeface="宋体" panose="02010600030101010101" pitchFamily="2" charset="-122"/>
            </a:endParaRPr>
          </a:p>
          <a:p>
            <a:r>
              <a:rPr lang="en-US" altLang="zh-CN" sz="1600" dirty="0" smtClean="0">
                <a:ea typeface="宋体" panose="02010600030101010101" pitchFamily="2" charset="-122"/>
              </a:rPr>
              <a:t>Agenda: </a:t>
            </a:r>
            <a:r>
              <a:rPr lang="en-US" altLang="zh-CN" sz="1600" dirty="0" smtClean="0">
                <a:ea typeface="宋体" panose="02010600030101010101" pitchFamily="2" charset="-122"/>
              </a:rPr>
              <a:t>7.4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1FCA2450-FB1F-4C44-850A-EEC7E6510EC7}"/>
              </a:ext>
            </a:extLst>
          </p:cNvPr>
          <p:cNvSpPr txBox="1"/>
          <p:nvPr/>
        </p:nvSpPr>
        <p:spPr>
          <a:xfrm>
            <a:off x="191187" y="130076"/>
            <a:ext cx="6193790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sv-SE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</a:rPr>
              <a:t>SA </a:t>
            </a:r>
            <a:r>
              <a:rPr lang="en-US" altLang="sv-SE" dirty="0" smtClean="0">
                <a:solidFill>
                  <a:schemeClr val="bg1"/>
                </a:solidFill>
                <a:latin typeface="Arial" panose="020B0604020202020204" pitchFamily="34" charset="0"/>
              </a:rPr>
              <a:t>Meeting </a:t>
            </a:r>
            <a:r>
              <a:rPr lang="en-US" altLang="sv-SE" dirty="0">
                <a:solidFill>
                  <a:schemeClr val="bg1"/>
                </a:solidFill>
                <a:latin typeface="Arial" panose="020B0604020202020204" pitchFamily="34" charset="0"/>
              </a:rPr>
              <a:t>#103</a:t>
            </a:r>
          </a:p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Maastricht, Netherlands, March 18-21, 2024</a:t>
            </a:r>
          </a:p>
          <a:p>
            <a:pPr lvl="0"/>
            <a:endParaRPr lang="sv-SE" altLang="en-US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xmlns="" id="{FA0C3039-4D8B-40BE-9D56-7C0B789F120C}"/>
              </a:ext>
            </a:extLst>
          </p:cNvPr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SP-240399</a:t>
            </a:r>
            <a:r>
              <a:rPr lang="sv-SE" altLang="en-US" sz="1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1603" y="268388"/>
            <a:ext cx="8328847" cy="637975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r>
              <a:rPr lang="en-US" sz="2440" b="1" dirty="0">
                <a:solidFill>
                  <a:srgbClr val="008FD4"/>
                </a:solidFill>
              </a:rPr>
              <a:t>Endorsed 6G Timeline (</a:t>
            </a:r>
            <a:r>
              <a:rPr lang="en-GB" altLang="zh-CN" sz="2440" b="1" dirty="0">
                <a:solidFill>
                  <a:srgbClr val="008FD4"/>
                </a:solidFill>
              </a:rPr>
              <a:t>RP-233985 = SP-231693 = CP-233319</a:t>
            </a:r>
            <a:r>
              <a:rPr lang="en-US" altLang="zh-CN" sz="2440" b="1" dirty="0">
                <a:solidFill>
                  <a:srgbClr val="008FD4"/>
                </a:solidFill>
              </a:rPr>
              <a:t>)</a:t>
            </a:r>
            <a:endParaRPr lang="en-US" sz="2440" b="1" dirty="0">
              <a:solidFill>
                <a:srgbClr val="008FD4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8BBB8178-E6A1-448B-9ED5-A240AB84384C}"/>
              </a:ext>
            </a:extLst>
          </p:cNvPr>
          <p:cNvSpPr txBox="1">
            <a:spLocks/>
          </p:cNvSpPr>
          <p:nvPr/>
        </p:nvSpPr>
        <p:spPr bwMode="auto">
          <a:xfrm>
            <a:off x="354648" y="853551"/>
            <a:ext cx="8852824" cy="3935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1400" b="1">
                <a:solidFill>
                  <a:schemeClr val="bg2"/>
                </a:solidFill>
                <a:latin typeface="+mn-lt"/>
                <a:ea typeface="微软雅黑" panose="020B0503020204020204" charset="-122"/>
              </a:defRPr>
            </a:lvl1pPr>
            <a:lvl2pPr marL="742950" lvl="1" indent="-28575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100">
                <a:latin typeface="+mn-lt"/>
                <a:ea typeface="微软雅黑" panose="020B0503020204020204" charset="-122"/>
              </a:defRPr>
            </a:lvl2pPr>
            <a:lvl3pPr marL="1143000" lvl="2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050" b="1">
                <a:latin typeface="+mn-lt"/>
                <a:ea typeface="微软雅黑" panose="020B0503020204020204" charset="-122"/>
              </a:defRPr>
            </a:lvl3pPr>
            <a:lvl4pPr marL="16002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latin typeface="+mn-lt"/>
                <a:ea typeface="微软雅黑" panose="020B0503020204020204" charset="-122"/>
              </a:defRPr>
            </a:lvl4pPr>
            <a:lvl5pPr marL="20574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latin typeface="+mn-lt"/>
                <a:ea typeface="微软雅黑" panose="020B0503020204020204" charset="-122"/>
              </a:defRPr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First TSG-wide 6G workshop is expected to be in March 2025</a:t>
            </a:r>
          </a:p>
          <a:p>
            <a:pPr lvl="1"/>
            <a:r>
              <a:rPr lang="en-US" dirty="0"/>
              <a:t>Right before the planned Rel-19 RAN1 functional freeze (June 2025). Detailed information for the workshop is TBD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Organization of a 3GPP Stage 1 workshop on IMT-2030 use cases is being discussed separately</a:t>
            </a:r>
          </a:p>
          <a:p>
            <a:pPr lvl="1"/>
            <a:r>
              <a:rPr lang="en-US" dirty="0"/>
              <a:t>Refer to SP-231619 (Set to early May 2024)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Studies for 6G in 3GPP are expected to start from Release 20</a:t>
            </a:r>
          </a:p>
          <a:p>
            <a:pPr lvl="1"/>
            <a:r>
              <a:rPr lang="en-US" dirty="0"/>
              <a:t>Requirements studies:</a:t>
            </a:r>
          </a:p>
          <a:p>
            <a:pPr lvl="2"/>
            <a:r>
              <a:rPr lang="en-US" dirty="0"/>
              <a:t>SA1 SID is expected to be approved in Sept’2024. </a:t>
            </a:r>
          </a:p>
          <a:p>
            <a:pPr lvl="2"/>
            <a:r>
              <a:rPr lang="en-US" dirty="0"/>
              <a:t>RAN plenary SID (e.g., radio requirements and KPIs) is expected to be approved TBD (to be decided at RAN#103)</a:t>
            </a:r>
          </a:p>
          <a:p>
            <a:pPr lvl="1"/>
            <a:r>
              <a:rPr lang="en-US" dirty="0"/>
              <a:t> Technology studies:</a:t>
            </a:r>
          </a:p>
          <a:p>
            <a:pPr lvl="2"/>
            <a:r>
              <a:rPr lang="en-US" dirty="0"/>
              <a:t>SA2 SID is expected to be approved in June’2025. Other SA-WG SIDs (e.g., Security, etc.) are expected to be approved TBD</a:t>
            </a:r>
          </a:p>
          <a:p>
            <a:pPr lvl="2"/>
            <a:r>
              <a:rPr lang="en-US" dirty="0"/>
              <a:t>RAN-WG SIDs are expected to be approved in June’2025</a:t>
            </a:r>
          </a:p>
          <a:p>
            <a:pPr lvl="2"/>
            <a:r>
              <a:rPr lang="en-US" dirty="0"/>
              <a:t>CT-WG SIDs are expected to be approved TBD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IMT-2030 submission and normative work for 6G in 3GPP are expected to start from Release 21</a:t>
            </a:r>
          </a:p>
          <a:p>
            <a:pPr lvl="1"/>
            <a:r>
              <a:rPr lang="en-US" dirty="0"/>
              <a:t>Release 21 is expected to produce the 1st set of 3GPP 6G technical specifications, and will be the release for IMT-2030 submission before 2030</a:t>
            </a:r>
          </a:p>
          <a:p>
            <a:pPr lvl="1"/>
            <a:r>
              <a:rPr lang="en-US" dirty="0"/>
              <a:t>Release 21 is expected to be delivered with a single drop (i.e., a single code freeze)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Target TSG#103 (March’2024) for the remaining detailed 6G timeline decisions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203200" y="897560"/>
            <a:ext cx="8848177" cy="4243927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altLang="zh-CN" sz="1600" dirty="0" smtClean="0"/>
              <a:t>SA1 6G work</a:t>
            </a:r>
            <a:endParaRPr lang="en-US" altLang="zh-CN" dirty="0" smtClean="0"/>
          </a:p>
          <a:p>
            <a:pPr lvl="1"/>
            <a:r>
              <a:rPr lang="en-US" altLang="zh-CN" dirty="0" smtClean="0">
                <a:solidFill>
                  <a:srgbClr val="92D050"/>
                </a:solidFill>
              </a:rPr>
              <a:t>SA1 umbrella SID is expected to be approved at Sep 2024 (endorsed)</a:t>
            </a:r>
          </a:p>
          <a:p>
            <a:pPr lvl="1"/>
            <a:r>
              <a:rPr lang="en-US" altLang="zh-CN" dirty="0" smtClean="0"/>
              <a:t>SA1 umbrella SID is expected to be 80% completed at Sep 2025</a:t>
            </a:r>
          </a:p>
          <a:p>
            <a:pPr lvl="1"/>
            <a:r>
              <a:rPr lang="en-US" altLang="zh-CN" dirty="0" smtClean="0"/>
              <a:t>SA1 Building Block SIDs are expected to be approved at Mar 2025 and </a:t>
            </a:r>
            <a:r>
              <a:rPr lang="en-US" altLang="zh-CN" dirty="0" smtClean="0"/>
              <a:t>100</a:t>
            </a:r>
            <a:r>
              <a:rPr lang="en-US" altLang="zh-CN" dirty="0" smtClean="0"/>
              <a:t>% completed at Mar 2025</a:t>
            </a:r>
          </a:p>
          <a:p>
            <a:pPr lvl="1"/>
            <a:r>
              <a:rPr lang="en-US" altLang="zh-CN" dirty="0" smtClean="0"/>
              <a:t>SA1 Normative WIDs are expected to be approved at Dec 2025 and 100% completed at Dec 2026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SA2 6G work</a:t>
            </a:r>
          </a:p>
          <a:p>
            <a:pPr lvl="1"/>
            <a:r>
              <a:rPr lang="en-US" altLang="zh-CN" dirty="0" smtClean="0">
                <a:solidFill>
                  <a:srgbClr val="92D050"/>
                </a:solidFill>
              </a:rPr>
              <a:t>SA2 SID is expected to be approved at Jun 2026 (endorsed)</a:t>
            </a:r>
          </a:p>
          <a:p>
            <a:pPr lvl="1"/>
            <a:r>
              <a:rPr lang="en-US" altLang="zh-CN" dirty="0" smtClean="0"/>
              <a:t>SA2 SID is expected to be completed at Dec 2026</a:t>
            </a:r>
          </a:p>
          <a:p>
            <a:pPr lvl="1"/>
            <a:r>
              <a:rPr lang="en-US" altLang="zh-CN" dirty="0" smtClean="0"/>
              <a:t>SA2 WID is expected to be approved at Dec 2026 and completed at Mar 2028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CT 6G work</a:t>
            </a:r>
          </a:p>
          <a:p>
            <a:pPr lvl="1"/>
            <a:r>
              <a:rPr lang="en-US" altLang="zh-CN" dirty="0" smtClean="0"/>
              <a:t>CT SIDs are expected to be approved at Mar 2026, and completed </a:t>
            </a:r>
            <a:r>
              <a:rPr lang="en-US" altLang="zh-CN" dirty="0" smtClean="0">
                <a:solidFill>
                  <a:srgbClr val="FF0000"/>
                </a:solidFill>
              </a:rPr>
              <a:t>at TBD</a:t>
            </a:r>
          </a:p>
          <a:p>
            <a:pPr lvl="1"/>
            <a:r>
              <a:rPr lang="en-US" altLang="zh-CN" dirty="0" smtClean="0"/>
              <a:t>CT WIDs are expected to be approved </a:t>
            </a:r>
            <a:r>
              <a:rPr lang="en-US" altLang="zh-CN" dirty="0" smtClean="0">
                <a:solidFill>
                  <a:srgbClr val="FF0000"/>
                </a:solidFill>
              </a:rPr>
              <a:t>at TBD</a:t>
            </a:r>
            <a:r>
              <a:rPr lang="en-US" altLang="zh-CN" dirty="0" smtClean="0"/>
              <a:t>, and completed at Dec 2028</a:t>
            </a:r>
          </a:p>
          <a:p>
            <a:pPr lvl="1"/>
            <a:r>
              <a:rPr lang="en-US" altLang="zh-CN" dirty="0" smtClean="0"/>
              <a:t>ASN.1 frozen at Mar 2029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80573" y="167249"/>
            <a:ext cx="8513762" cy="380161"/>
          </a:xfrm>
        </p:spPr>
        <p:txBody>
          <a:bodyPr/>
          <a:lstStyle/>
          <a:p>
            <a:r>
              <a:rPr lang="en-US" altLang="zh-CN" dirty="0" smtClean="0"/>
              <a:t>6G timeline proposals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569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组合 201"/>
          <p:cNvGrpSpPr/>
          <p:nvPr/>
        </p:nvGrpSpPr>
        <p:grpSpPr>
          <a:xfrm>
            <a:off x="581" y="40425"/>
            <a:ext cx="8651216" cy="5110256"/>
            <a:chOff x="494853" y="90730"/>
            <a:chExt cx="8651216" cy="5110256"/>
          </a:xfrm>
        </p:grpSpPr>
        <p:sp>
          <p:nvSpPr>
            <p:cNvPr id="10" name="右箭头 9"/>
            <p:cNvSpPr/>
            <p:nvPr/>
          </p:nvSpPr>
          <p:spPr>
            <a:xfrm>
              <a:off x="1037264" y="932059"/>
              <a:ext cx="7661364" cy="4268927"/>
            </a:xfrm>
            <a:prstGeom prst="rightArrow">
              <a:avLst>
                <a:gd name="adj1" fmla="val 99455"/>
                <a:gd name="adj2" fmla="val 878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6066" y="661287"/>
              <a:ext cx="214013" cy="161486"/>
            </a:xfrm>
            <a:prstGeom prst="rect">
              <a:avLst/>
            </a:prstGeom>
          </p:spPr>
        </p:pic>
        <p:sp>
          <p:nvSpPr>
            <p:cNvPr id="12" name="Text 541"/>
            <p:cNvSpPr txBox="1"/>
            <p:nvPr/>
          </p:nvSpPr>
          <p:spPr>
            <a:xfrm>
              <a:off x="1877352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3" name="Text 542"/>
            <p:cNvSpPr txBox="1"/>
            <p:nvPr/>
          </p:nvSpPr>
          <p:spPr>
            <a:xfrm>
              <a:off x="1820941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3597" y="661287"/>
              <a:ext cx="214013" cy="161486"/>
            </a:xfrm>
            <a:prstGeom prst="rect">
              <a:avLst/>
            </a:prstGeom>
          </p:spPr>
        </p:pic>
        <p:sp>
          <p:nvSpPr>
            <p:cNvPr id="15" name="Text 543"/>
            <p:cNvSpPr txBox="1"/>
            <p:nvPr/>
          </p:nvSpPr>
          <p:spPr>
            <a:xfrm>
              <a:off x="2134610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6" name="Text 544"/>
            <p:cNvSpPr txBox="1"/>
            <p:nvPr/>
          </p:nvSpPr>
          <p:spPr>
            <a:xfrm>
              <a:off x="2059381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41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1129" y="661287"/>
              <a:ext cx="214013" cy="161486"/>
            </a:xfrm>
            <a:prstGeom prst="rect">
              <a:avLst/>
            </a:prstGeom>
          </p:spPr>
        </p:pic>
        <p:sp>
          <p:nvSpPr>
            <p:cNvPr id="18" name="Text 545"/>
            <p:cNvSpPr txBox="1"/>
            <p:nvPr/>
          </p:nvSpPr>
          <p:spPr>
            <a:xfrm>
              <a:off x="2363597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9" name="Text 546"/>
            <p:cNvSpPr txBox="1"/>
            <p:nvPr/>
          </p:nvSpPr>
          <p:spPr>
            <a:xfrm>
              <a:off x="2297821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8660" y="661287"/>
              <a:ext cx="214013" cy="161486"/>
            </a:xfrm>
            <a:prstGeom prst="rect">
              <a:avLst/>
            </a:prstGeom>
          </p:spPr>
        </p:pic>
        <p:sp>
          <p:nvSpPr>
            <p:cNvPr id="21" name="Text 547"/>
            <p:cNvSpPr txBox="1"/>
            <p:nvPr/>
          </p:nvSpPr>
          <p:spPr>
            <a:xfrm>
              <a:off x="2878112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22" name="Text 548"/>
            <p:cNvSpPr txBox="1"/>
            <p:nvPr/>
          </p:nvSpPr>
          <p:spPr>
            <a:xfrm>
              <a:off x="2578666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43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6192" y="661287"/>
              <a:ext cx="214013" cy="161486"/>
            </a:xfrm>
            <a:prstGeom prst="rect">
              <a:avLst/>
            </a:prstGeom>
          </p:spPr>
        </p:pic>
        <p:sp>
          <p:nvSpPr>
            <p:cNvPr id="24" name="Text 549"/>
            <p:cNvSpPr txBox="1"/>
            <p:nvPr/>
          </p:nvSpPr>
          <p:spPr>
            <a:xfrm>
              <a:off x="3336087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25" name="Text 550"/>
            <p:cNvSpPr txBox="1"/>
            <p:nvPr/>
          </p:nvSpPr>
          <p:spPr>
            <a:xfrm>
              <a:off x="2817106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44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3723" y="357390"/>
              <a:ext cx="214013" cy="16148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1255" y="661287"/>
              <a:ext cx="214013" cy="161486"/>
            </a:xfrm>
            <a:prstGeom prst="rect">
              <a:avLst/>
            </a:prstGeom>
          </p:spPr>
        </p:pic>
        <p:sp>
          <p:nvSpPr>
            <p:cNvPr id="28" name="Text 553"/>
            <p:cNvSpPr txBox="1"/>
            <p:nvPr/>
          </p:nvSpPr>
          <p:spPr>
            <a:xfrm>
              <a:off x="3850602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29" name="Text 554"/>
            <p:cNvSpPr txBox="1"/>
            <p:nvPr/>
          </p:nvSpPr>
          <p:spPr>
            <a:xfrm>
              <a:off x="3324104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8787" y="661287"/>
              <a:ext cx="214013" cy="161486"/>
            </a:xfrm>
            <a:prstGeom prst="rect">
              <a:avLst/>
            </a:prstGeom>
          </p:spPr>
        </p:pic>
        <p:sp>
          <p:nvSpPr>
            <p:cNvPr id="31" name="Text 555"/>
            <p:cNvSpPr txBox="1"/>
            <p:nvPr/>
          </p:nvSpPr>
          <p:spPr>
            <a:xfrm>
              <a:off x="4343915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32" name="Text 556"/>
            <p:cNvSpPr txBox="1"/>
            <p:nvPr/>
          </p:nvSpPr>
          <p:spPr>
            <a:xfrm>
              <a:off x="3590814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6318" y="661287"/>
              <a:ext cx="214013" cy="161486"/>
            </a:xfrm>
            <a:prstGeom prst="rect">
              <a:avLst/>
            </a:prstGeom>
          </p:spPr>
        </p:pic>
        <p:sp>
          <p:nvSpPr>
            <p:cNvPr id="34" name="Text 557"/>
            <p:cNvSpPr txBox="1"/>
            <p:nvPr/>
          </p:nvSpPr>
          <p:spPr>
            <a:xfrm>
              <a:off x="4830160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35" name="Text 558"/>
            <p:cNvSpPr txBox="1"/>
            <p:nvPr/>
          </p:nvSpPr>
          <p:spPr>
            <a:xfrm>
              <a:off x="3822186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47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3850" y="661287"/>
              <a:ext cx="214013" cy="161486"/>
            </a:xfrm>
            <a:prstGeom prst="rect">
              <a:avLst/>
            </a:prstGeom>
          </p:spPr>
        </p:pic>
        <p:sp>
          <p:nvSpPr>
            <p:cNvPr id="37" name="Text 559"/>
            <p:cNvSpPr txBox="1"/>
            <p:nvPr/>
          </p:nvSpPr>
          <p:spPr>
            <a:xfrm>
              <a:off x="2613787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38" name="Text 560"/>
            <p:cNvSpPr txBox="1"/>
            <p:nvPr/>
          </p:nvSpPr>
          <p:spPr>
            <a:xfrm>
              <a:off x="4060627" y="842482"/>
              <a:ext cx="439133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48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1381" y="661287"/>
              <a:ext cx="214013" cy="161486"/>
            </a:xfrm>
            <a:prstGeom prst="rect">
              <a:avLst/>
            </a:prstGeom>
          </p:spPr>
        </p:pic>
        <p:sp>
          <p:nvSpPr>
            <p:cNvPr id="40" name="Text 561"/>
            <p:cNvSpPr txBox="1"/>
            <p:nvPr/>
          </p:nvSpPr>
          <p:spPr>
            <a:xfrm>
              <a:off x="5566534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41" name="Text 562"/>
            <p:cNvSpPr txBox="1"/>
            <p:nvPr/>
          </p:nvSpPr>
          <p:spPr>
            <a:xfrm>
              <a:off x="4329333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49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913" y="661287"/>
              <a:ext cx="214013" cy="161486"/>
            </a:xfrm>
            <a:prstGeom prst="rect">
              <a:avLst/>
            </a:prstGeom>
          </p:spPr>
        </p:pic>
        <p:sp>
          <p:nvSpPr>
            <p:cNvPr id="43" name="Text 563"/>
            <p:cNvSpPr txBox="1"/>
            <p:nvPr/>
          </p:nvSpPr>
          <p:spPr>
            <a:xfrm>
              <a:off x="3593345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44" name="Text 564"/>
            <p:cNvSpPr txBox="1"/>
            <p:nvPr/>
          </p:nvSpPr>
          <p:spPr>
            <a:xfrm>
              <a:off x="4567773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444" y="661287"/>
              <a:ext cx="214013" cy="161486"/>
            </a:xfrm>
            <a:prstGeom prst="rect">
              <a:avLst/>
            </a:prstGeom>
          </p:spPr>
        </p:pic>
        <p:sp>
          <p:nvSpPr>
            <p:cNvPr id="46" name="Text 565"/>
            <p:cNvSpPr txBox="1"/>
            <p:nvPr/>
          </p:nvSpPr>
          <p:spPr>
            <a:xfrm>
              <a:off x="4093725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47" name="Text 566"/>
            <p:cNvSpPr txBox="1"/>
            <p:nvPr/>
          </p:nvSpPr>
          <p:spPr>
            <a:xfrm>
              <a:off x="4806213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51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039" y="661287"/>
              <a:ext cx="214013" cy="161486"/>
            </a:xfrm>
            <a:prstGeom prst="rect">
              <a:avLst/>
            </a:prstGeom>
          </p:spPr>
        </p:pic>
        <p:sp>
          <p:nvSpPr>
            <p:cNvPr id="49" name="Text 567"/>
            <p:cNvSpPr txBox="1"/>
            <p:nvPr/>
          </p:nvSpPr>
          <p:spPr>
            <a:xfrm>
              <a:off x="4594105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50" name="Text 568"/>
            <p:cNvSpPr txBox="1"/>
            <p:nvPr/>
          </p:nvSpPr>
          <p:spPr>
            <a:xfrm>
              <a:off x="5044653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#5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4228" y="661287"/>
              <a:ext cx="214013" cy="161486"/>
            </a:xfrm>
            <a:prstGeom prst="rect">
              <a:avLst/>
            </a:prstGeom>
          </p:spPr>
        </p:pic>
        <p:sp>
          <p:nvSpPr>
            <p:cNvPr id="52" name="Text 569"/>
            <p:cNvSpPr txBox="1"/>
            <p:nvPr/>
          </p:nvSpPr>
          <p:spPr>
            <a:xfrm>
              <a:off x="5344679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53" name="Text 570"/>
            <p:cNvSpPr txBox="1"/>
            <p:nvPr/>
          </p:nvSpPr>
          <p:spPr>
            <a:xfrm>
              <a:off x="5568838" y="817090"/>
              <a:ext cx="2918009" cy="157903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54   #55              #56   #57   #58    #59   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#60   #61    #62    #63   #64</a:t>
              </a: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9165" y="661287"/>
              <a:ext cx="214013" cy="161486"/>
            </a:xfrm>
            <a:prstGeom prst="rect">
              <a:avLst/>
            </a:prstGeom>
          </p:spPr>
        </p:pic>
        <p:sp>
          <p:nvSpPr>
            <p:cNvPr id="55" name="Text 571"/>
            <p:cNvSpPr txBox="1"/>
            <p:nvPr/>
          </p:nvSpPr>
          <p:spPr>
            <a:xfrm>
              <a:off x="5087417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56" name="Text 572"/>
            <p:cNvSpPr txBox="1"/>
            <p:nvPr/>
          </p:nvSpPr>
          <p:spPr>
            <a:xfrm>
              <a:off x="5283093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53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471" y="661287"/>
              <a:ext cx="214013" cy="161486"/>
            </a:xfrm>
            <a:prstGeom prst="rect">
              <a:avLst/>
            </a:prstGeom>
          </p:spPr>
        </p:pic>
        <p:sp>
          <p:nvSpPr>
            <p:cNvPr id="67" name="Text 593"/>
            <p:cNvSpPr txBox="1"/>
            <p:nvPr/>
          </p:nvSpPr>
          <p:spPr>
            <a:xfrm>
              <a:off x="1140917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68" name="Text 594"/>
            <p:cNvSpPr txBox="1"/>
            <p:nvPr/>
          </p:nvSpPr>
          <p:spPr>
            <a:xfrm>
              <a:off x="1105622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 595"/>
            <p:cNvSpPr txBox="1"/>
            <p:nvPr/>
          </p:nvSpPr>
          <p:spPr>
            <a:xfrm>
              <a:off x="1398175" y="52155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70" name="Text 596"/>
            <p:cNvSpPr txBox="1"/>
            <p:nvPr/>
          </p:nvSpPr>
          <p:spPr>
            <a:xfrm>
              <a:off x="1344062" y="842482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003" y="661287"/>
              <a:ext cx="214013" cy="161486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494853" y="90730"/>
              <a:ext cx="8651216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750" b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	       2021	                   2022                    2023	         2024	                2025	              2026	        2027	                  2028                    2029                   2030        </a:t>
              </a:r>
              <a:endParaRPr lang="zh-CN" altLang="en-US" sz="75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4355" y="661287"/>
              <a:ext cx="214013" cy="161486"/>
            </a:xfrm>
            <a:prstGeom prst="rect">
              <a:avLst/>
            </a:prstGeom>
          </p:spPr>
        </p:pic>
        <p:sp>
          <p:nvSpPr>
            <p:cNvPr id="81" name="Text 598"/>
            <p:cNvSpPr txBox="1"/>
            <p:nvPr/>
          </p:nvSpPr>
          <p:spPr>
            <a:xfrm>
              <a:off x="5862492" y="227436"/>
              <a:ext cx="477487" cy="126401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b="1" dirty="0">
                  <a:latin typeface="Arial" panose="020B0604020202020204" pitchFamily="34" charset="0"/>
                  <a:cs typeface="Arial" panose="020B0604020202020204" pitchFamily="34" charset="0"/>
                </a:rPr>
                <a:t>WRC</a:t>
              </a:r>
              <a:r>
                <a:rPr lang="en-US" sz="750" b="1" dirty="0">
                  <a:latin typeface="Arial" panose="020B0604020202020204" pitchFamily="34" charset="0"/>
                  <a:cs typeface="Arial" panose="020B0604020202020204" pitchFamily="34" charset="0"/>
                </a:rPr>
                <a:t>-27</a:t>
              </a:r>
              <a:endParaRPr sz="7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8534" y="661287"/>
              <a:ext cx="214013" cy="161486"/>
            </a:xfrm>
            <a:prstGeom prst="rect">
              <a:avLst/>
            </a:prstGeom>
          </p:spPr>
        </p:pic>
        <p:sp>
          <p:nvSpPr>
            <p:cNvPr id="83" name="Text 596"/>
            <p:cNvSpPr txBox="1"/>
            <p:nvPr/>
          </p:nvSpPr>
          <p:spPr>
            <a:xfrm>
              <a:off x="1582501" y="843658"/>
              <a:ext cx="267517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r>
                <a:rPr lang="en-US" altLang="zh-CN"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39</a:t>
              </a:r>
              <a:endParaRPr sz="7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 595"/>
            <p:cNvSpPr txBox="1"/>
            <p:nvPr/>
          </p:nvSpPr>
          <p:spPr>
            <a:xfrm>
              <a:off x="1620095" y="522737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85" name="Text 598"/>
            <p:cNvSpPr txBox="1"/>
            <p:nvPr/>
          </p:nvSpPr>
          <p:spPr>
            <a:xfrm>
              <a:off x="2757076" y="263048"/>
              <a:ext cx="477487" cy="126401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b="1" dirty="0">
                  <a:latin typeface="Arial" panose="020B0604020202020204" pitchFamily="34" charset="0"/>
                  <a:cs typeface="Arial" panose="020B0604020202020204" pitchFamily="34" charset="0"/>
                </a:rPr>
                <a:t>WRC</a:t>
              </a:r>
              <a:r>
                <a:rPr lang="en-US" sz="750" b="1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altLang="zh-CN" sz="750" b="1" dirty="0">
                  <a:latin typeface="Arial" panose="020B0604020202020204" pitchFamily="34" charset="0"/>
                  <a:cs typeface="Arial" panose="020B0604020202020204" pitchFamily="34" charset="0"/>
                </a:rPr>
                <a:t>23</a:t>
              </a:r>
              <a:endParaRPr sz="7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3976" y="661287"/>
              <a:ext cx="214013" cy="161486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4102" y="350323"/>
              <a:ext cx="214013" cy="161486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9292" y="661287"/>
              <a:ext cx="214013" cy="161486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6697" y="661287"/>
              <a:ext cx="214013" cy="161486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1760" y="661287"/>
              <a:ext cx="214013" cy="161486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1879" y="661287"/>
              <a:ext cx="214013" cy="161486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6823" y="661287"/>
              <a:ext cx="214013" cy="161486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1507" y="661287"/>
              <a:ext cx="214013" cy="161486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1634" y="661287"/>
              <a:ext cx="214013" cy="161486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6571" y="661287"/>
              <a:ext cx="214013" cy="161486"/>
            </a:xfrm>
            <a:prstGeom prst="rect">
              <a:avLst/>
            </a:prstGeom>
          </p:spPr>
        </p:pic>
        <p:sp>
          <p:nvSpPr>
            <p:cNvPr id="100" name="Text 561"/>
            <p:cNvSpPr txBox="1"/>
            <p:nvPr/>
          </p:nvSpPr>
          <p:spPr>
            <a:xfrm>
              <a:off x="5800934" y="515669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1" name="Text 587"/>
            <p:cNvSpPr txBox="1"/>
            <p:nvPr/>
          </p:nvSpPr>
          <p:spPr>
            <a:xfrm>
              <a:off x="6303283" y="522264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2" name="Text 589"/>
            <p:cNvSpPr txBox="1"/>
            <p:nvPr/>
          </p:nvSpPr>
          <p:spPr>
            <a:xfrm>
              <a:off x="6560540" y="522264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3" name="Text 591"/>
            <p:cNvSpPr txBox="1"/>
            <p:nvPr/>
          </p:nvSpPr>
          <p:spPr>
            <a:xfrm>
              <a:off x="6817798" y="522264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4" name="Text 593"/>
            <p:cNvSpPr txBox="1"/>
            <p:nvPr/>
          </p:nvSpPr>
          <p:spPr>
            <a:xfrm>
              <a:off x="7075055" y="522264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5" name="Text 595"/>
            <p:cNvSpPr txBox="1"/>
            <p:nvPr/>
          </p:nvSpPr>
          <p:spPr>
            <a:xfrm>
              <a:off x="7332313" y="522264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6" name="Text 595"/>
            <p:cNvSpPr txBox="1"/>
            <p:nvPr/>
          </p:nvSpPr>
          <p:spPr>
            <a:xfrm>
              <a:off x="7554233" y="523442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7" name="Text 593"/>
            <p:cNvSpPr txBox="1"/>
            <p:nvPr/>
          </p:nvSpPr>
          <p:spPr>
            <a:xfrm>
              <a:off x="7789608" y="516695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8" name="Text 595"/>
            <p:cNvSpPr txBox="1"/>
            <p:nvPr/>
          </p:nvSpPr>
          <p:spPr>
            <a:xfrm>
              <a:off x="8046865" y="516695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sp>
          <p:nvSpPr>
            <p:cNvPr id="109" name="Text 595"/>
            <p:cNvSpPr txBox="1"/>
            <p:nvPr/>
          </p:nvSpPr>
          <p:spPr>
            <a:xfrm>
              <a:off x="8268785" y="517873"/>
              <a:ext cx="218062" cy="115659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75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5D</a:t>
              </a:r>
            </a:p>
          </p:txBody>
        </p:sp>
        <p:pic>
          <p:nvPicPr>
            <p:cNvPr id="145" name="图片 144" descr="3gpp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438" y="3630159"/>
              <a:ext cx="716915" cy="417830"/>
            </a:xfrm>
            <a:prstGeom prst="rect">
              <a:avLst/>
            </a:prstGeom>
          </p:spPr>
        </p:pic>
        <p:cxnSp>
          <p:nvCxnSpPr>
            <p:cNvPr id="192" name="直接连接符 191"/>
            <p:cNvCxnSpPr/>
            <p:nvPr/>
          </p:nvCxnSpPr>
          <p:spPr>
            <a:xfrm>
              <a:off x="1063595" y="262890"/>
              <a:ext cx="0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1811108" y="262890"/>
              <a:ext cx="14958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2551813" y="262890"/>
              <a:ext cx="29846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3298003" y="262890"/>
              <a:ext cx="26101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4020331" y="262890"/>
              <a:ext cx="40296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4779696" y="262890"/>
              <a:ext cx="55594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5518772" y="262890"/>
              <a:ext cx="39993" cy="4547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268382" y="262890"/>
              <a:ext cx="71597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7710220" y="262890"/>
              <a:ext cx="79388" cy="457956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7003962" y="262890"/>
              <a:ext cx="31898" cy="4547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矩形 74"/>
            <p:cNvSpPr/>
            <p:nvPr/>
          </p:nvSpPr>
          <p:spPr>
            <a:xfrm>
              <a:off x="5569229" y="1516965"/>
              <a:ext cx="159699" cy="858212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Workshop</a:t>
              </a:r>
              <a:endParaRPr lang="zh-CN" altLang="en-US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624292" y="1094676"/>
              <a:ext cx="1541211" cy="315966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225"/>
                </a:spcAft>
              </a:pPr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Technology Proposals for “IMT-2030”</a:t>
              </a:r>
              <a:endParaRPr lang="zh-CN" altLang="en-US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矩形 80"/>
            <p:cNvSpPr/>
            <p:nvPr/>
          </p:nvSpPr>
          <p:spPr>
            <a:xfrm>
              <a:off x="3344372" y="1052920"/>
              <a:ext cx="1553770" cy="275837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225"/>
                </a:spcAft>
              </a:pPr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Technical performance requirements</a:t>
              </a:r>
            </a:p>
          </p:txBody>
        </p:sp>
        <p:sp>
          <p:nvSpPr>
            <p:cNvPr id="112" name="矩形 86"/>
            <p:cNvSpPr/>
            <p:nvPr/>
          </p:nvSpPr>
          <p:spPr>
            <a:xfrm>
              <a:off x="6335788" y="1417860"/>
              <a:ext cx="1307595" cy="19658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225"/>
                </a:spcAft>
              </a:pPr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Evaluation</a:t>
              </a: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917192" y="2006633"/>
              <a:ext cx="1086135" cy="498668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Modifications Resolutions 56</a:t>
              </a:r>
            </a:p>
            <a:p>
              <a:pPr algn="ctr"/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or/and possible new Resolution</a:t>
              </a:r>
              <a:endParaRPr lang="zh-CN" altLang="en-US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149607" y="1328757"/>
              <a:ext cx="1858138" cy="266597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Recommendation framework of IMT for 2030 and beyond </a:t>
              </a:r>
              <a:endParaRPr lang="zh-CN" altLang="en-US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1049952" y="1020866"/>
              <a:ext cx="1145153" cy="26865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ITU Report </a:t>
              </a:r>
            </a:p>
            <a:p>
              <a:pPr algn="ctr"/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Future Technology trends</a:t>
              </a:r>
              <a:endParaRPr lang="zh-CN" altLang="en-US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矩形 75"/>
            <p:cNvSpPr/>
            <p:nvPr/>
          </p:nvSpPr>
          <p:spPr>
            <a:xfrm>
              <a:off x="1459842" y="1642673"/>
              <a:ext cx="1547904" cy="305663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spcAft>
                  <a:spcPts val="225"/>
                </a:spcAft>
              </a:pPr>
              <a:r>
                <a:rPr lang="en-US" altLang="zh-CN" sz="7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Revision of report M.2376 IMT feasibility above 6GHz `</a:t>
              </a: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4153554" y="3018739"/>
              <a:ext cx="846846" cy="204084"/>
            </a:xfrm>
            <a:prstGeom prst="rect">
              <a:avLst/>
            </a:prstGeom>
          </p:spPr>
          <p:txBody>
            <a:bodyPr vert="horz" wrap="square" lIns="0" tIns="0" rIns="0" bIns="0" rtlCol="0" anchor="t">
              <a:noAutofit/>
            </a:bodyPr>
            <a:lstStyle/>
            <a:p>
              <a:r>
                <a:rPr kumimoji="1" lang="zh-CN" altLang="en-US" dirty="0" smtClean="0">
                  <a:solidFill>
                    <a:schemeClr val="tx2"/>
                  </a:solidFill>
                  <a:sym typeface="Wingdings" panose="05000000000000000000" pitchFamily="2" charset="2"/>
                </a:rPr>
                <a:t></a:t>
              </a:r>
              <a:endParaRPr kumimoji="1" lang="en-US" altLang="zh-CN" sz="800" dirty="0" smtClean="0">
                <a:solidFill>
                  <a:schemeClr val="tx2"/>
                </a:solidFill>
                <a:sym typeface="Wingdings" panose="05000000000000000000" pitchFamily="2" charset="2"/>
              </a:endParaRPr>
            </a:p>
            <a:p>
              <a:r>
                <a:rPr kumimoji="1" lang="en-US" altLang="zh-CN" sz="800" dirty="0">
                  <a:solidFill>
                    <a:srgbClr val="002060"/>
                  </a:solidFill>
                  <a:sym typeface="Wingdings" panose="05000000000000000000" pitchFamily="2" charset="2"/>
                </a:rPr>
                <a:t>3GPP 6G Workshop</a:t>
              </a:r>
              <a:endParaRPr kumimoji="1" lang="zh-CN" altLang="en-US" sz="800" dirty="0">
                <a:solidFill>
                  <a:srgbClr val="002060"/>
                </a:solidFill>
                <a:sym typeface="Wingdings" panose="05000000000000000000" pitchFamily="2" charset="2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5191993" y="2800411"/>
            <a:ext cx="1599744" cy="1137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Rel-21 </a:t>
            </a:r>
            <a:endParaRPr lang="zh-CN" altLang="en-US" sz="900" dirty="0">
              <a:solidFill>
                <a:schemeClr val="tx1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3934293" y="2631837"/>
            <a:ext cx="1543364" cy="11470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Rel-20 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822446" y="2780875"/>
            <a:ext cx="1509697" cy="12214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tx1"/>
                </a:solidFill>
              </a:rPr>
              <a:t>Rel-19 </a:t>
            </a:r>
            <a:endParaRPr lang="zh-CN" altLang="en-US" sz="900" dirty="0">
              <a:solidFill>
                <a:schemeClr val="tx1"/>
              </a:solidFill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528594" y="2639043"/>
            <a:ext cx="1672878" cy="10169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Rel-18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125" name="右箭头 124"/>
          <p:cNvSpPr/>
          <p:nvPr/>
        </p:nvSpPr>
        <p:spPr>
          <a:xfrm>
            <a:off x="3425094" y="3317928"/>
            <a:ext cx="900624" cy="43116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 eaLnBrk="1" latinLnBrk="0" hangingPunct="1"/>
            <a:r>
              <a:rPr lang="en-US" altLang="zh-CN" sz="800" b="1" dirty="0"/>
              <a:t>SA1 6G </a:t>
            </a:r>
            <a:r>
              <a:rPr lang="en-US" altLang="zh-CN" sz="800" b="1" dirty="0" smtClean="0"/>
              <a:t>umbrella SI </a:t>
            </a:r>
            <a:endParaRPr lang="en-US" altLang="zh-CN" sz="800" b="1" dirty="0"/>
          </a:p>
        </p:txBody>
      </p:sp>
      <p:cxnSp>
        <p:nvCxnSpPr>
          <p:cNvPr id="78" name="直接连接符 77"/>
          <p:cNvCxnSpPr>
            <a:cxnSpLocks/>
          </p:cNvCxnSpPr>
          <p:nvPr/>
        </p:nvCxnSpPr>
        <p:spPr>
          <a:xfrm flipV="1">
            <a:off x="264128" y="2455432"/>
            <a:ext cx="8071087" cy="4581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4" name="矩形 80"/>
          <p:cNvSpPr/>
          <p:nvPr/>
        </p:nvSpPr>
        <p:spPr>
          <a:xfrm>
            <a:off x="3379083" y="1370543"/>
            <a:ext cx="1296321" cy="22720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25"/>
              </a:spcAft>
            </a:pPr>
            <a:r>
              <a:rPr lang="en-US" altLang="zh-CN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 criteria &amp; methodology </a:t>
            </a:r>
          </a:p>
        </p:txBody>
      </p:sp>
      <p:sp>
        <p:nvSpPr>
          <p:cNvPr id="135" name="矩形 80"/>
          <p:cNvSpPr/>
          <p:nvPr/>
        </p:nvSpPr>
        <p:spPr>
          <a:xfrm>
            <a:off x="3934107" y="1626358"/>
            <a:ext cx="1036692" cy="55517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25"/>
              </a:spcAft>
            </a:pPr>
            <a:r>
              <a:rPr lang="en-US" altLang="zh-CN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Requirements, Evaluation criteria &amp; Submission Templates</a:t>
            </a:r>
          </a:p>
        </p:txBody>
      </p:sp>
      <p:sp>
        <p:nvSpPr>
          <p:cNvPr id="139" name="矩形 86"/>
          <p:cNvSpPr/>
          <p:nvPr/>
        </p:nvSpPr>
        <p:spPr>
          <a:xfrm>
            <a:off x="5425437" y="1646453"/>
            <a:ext cx="1993953" cy="16674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25"/>
              </a:spcAft>
            </a:pPr>
            <a:r>
              <a:rPr lang="en-US" altLang="zh-CN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Consensus building</a:t>
            </a:r>
          </a:p>
        </p:txBody>
      </p:sp>
      <p:sp>
        <p:nvSpPr>
          <p:cNvPr id="141" name="矩形 86"/>
          <p:cNvSpPr/>
          <p:nvPr/>
        </p:nvSpPr>
        <p:spPr>
          <a:xfrm>
            <a:off x="6681996" y="1851812"/>
            <a:ext cx="861785" cy="28585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25"/>
              </a:spcAft>
            </a:pPr>
            <a:r>
              <a:rPr lang="en-US" altLang="zh-CN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 &amp; Decision</a:t>
            </a:r>
          </a:p>
        </p:txBody>
      </p:sp>
      <p:sp>
        <p:nvSpPr>
          <p:cNvPr id="142" name="矩形 86"/>
          <p:cNvSpPr/>
          <p:nvPr/>
        </p:nvSpPr>
        <p:spPr>
          <a:xfrm>
            <a:off x="6895259" y="2174961"/>
            <a:ext cx="811574" cy="286101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25"/>
              </a:spcAft>
            </a:pPr>
            <a:r>
              <a:rPr lang="en-US" altLang="zh-CN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IMT-2030 Specification</a:t>
            </a:r>
          </a:p>
        </p:txBody>
      </p:sp>
      <p:sp>
        <p:nvSpPr>
          <p:cNvPr id="140" name="右箭头 139"/>
          <p:cNvSpPr/>
          <p:nvPr/>
        </p:nvSpPr>
        <p:spPr>
          <a:xfrm>
            <a:off x="3898173" y="4225732"/>
            <a:ext cx="1143791" cy="395419"/>
          </a:xfrm>
          <a:prstGeom prst="rightArrow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>
              <a:lnSpc>
                <a:spcPts val="1360"/>
              </a:lnSpc>
            </a:pPr>
            <a:r>
              <a:rPr lang="en-US" altLang="zh-CN" sz="800" b="1" dirty="0"/>
              <a:t>SA2 6G SI </a:t>
            </a:r>
          </a:p>
        </p:txBody>
      </p:sp>
      <p:sp>
        <p:nvSpPr>
          <p:cNvPr id="143" name="右箭头 142"/>
          <p:cNvSpPr/>
          <p:nvPr/>
        </p:nvSpPr>
        <p:spPr>
          <a:xfrm>
            <a:off x="5059474" y="4192312"/>
            <a:ext cx="903601" cy="461281"/>
          </a:xfrm>
          <a:prstGeom prst="rightArrow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1360"/>
              </a:lnSpc>
            </a:pPr>
            <a:r>
              <a:rPr lang="en-US" altLang="zh-CN" sz="800" b="1" dirty="0"/>
              <a:t>SA2 6G </a:t>
            </a:r>
            <a:r>
              <a:rPr lang="en-US" altLang="zh-CN" sz="800" b="1" dirty="0" smtClean="0"/>
              <a:t>WI</a:t>
            </a:r>
            <a:endParaRPr lang="en-US" altLang="zh-CN" sz="800" b="1" dirty="0"/>
          </a:p>
        </p:txBody>
      </p:sp>
      <p:sp>
        <p:nvSpPr>
          <p:cNvPr id="144" name="右箭头 143"/>
          <p:cNvSpPr/>
          <p:nvPr/>
        </p:nvSpPr>
        <p:spPr>
          <a:xfrm>
            <a:off x="4460841" y="4560276"/>
            <a:ext cx="1016816" cy="426974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>
              <a:lnSpc>
                <a:spcPts val="1360"/>
              </a:lnSpc>
            </a:pPr>
            <a:r>
              <a:rPr lang="en-US" altLang="zh-CN" sz="800" b="1" dirty="0"/>
              <a:t>CT 6G </a:t>
            </a:r>
            <a:r>
              <a:rPr lang="en-US" altLang="zh-CN" sz="800" b="1" dirty="0" smtClean="0"/>
              <a:t>SI</a:t>
            </a:r>
            <a:endParaRPr lang="en-US" altLang="zh-CN" sz="800" b="1" dirty="0"/>
          </a:p>
        </p:txBody>
      </p:sp>
      <p:sp>
        <p:nvSpPr>
          <p:cNvPr id="146" name="文本框 145"/>
          <p:cNvSpPr txBox="1"/>
          <p:nvPr/>
        </p:nvSpPr>
        <p:spPr>
          <a:xfrm>
            <a:off x="7585975" y="2676919"/>
            <a:ext cx="2956461" cy="3377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zh-CN"/>
            </a:defPPr>
            <a:lvl1pPr>
              <a:defRPr kumimoji="1"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i="1" dirty="0" smtClean="0"/>
              <a:t>Release </a:t>
            </a:r>
            <a:r>
              <a:rPr lang="en-US" altLang="zh-CN" sz="1100" b="1" i="1" dirty="0"/>
              <a:t>Timeline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zh-CN" altLang="en-US" sz="1100" b="1" i="1" dirty="0"/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5301DA01-EB2C-49C3-99E9-B46CF9BE670E}"/>
              </a:ext>
            </a:extLst>
          </p:cNvPr>
          <p:cNvSpPr/>
          <p:nvPr/>
        </p:nvSpPr>
        <p:spPr>
          <a:xfrm>
            <a:off x="2677192" y="2410332"/>
            <a:ext cx="830017" cy="132204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&amp; Process</a:t>
            </a:r>
            <a:endParaRPr lang="zh-CN" altLang="en-US" sz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A52A9883-5648-4056-87E4-9E9F215339F2}"/>
              </a:ext>
            </a:extLst>
          </p:cNvPr>
          <p:cNvSpPr/>
          <p:nvPr/>
        </p:nvSpPr>
        <p:spPr>
          <a:xfrm>
            <a:off x="3185551" y="2198046"/>
            <a:ext cx="1564231" cy="16598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Circular Letter (and latter addenda)</a:t>
            </a:r>
            <a:endParaRPr lang="zh-CN" altLang="en-US" sz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图片 153">
            <a:extLst>
              <a:ext uri="{FF2B5EF4-FFF2-40B4-BE49-F238E27FC236}">
                <a16:creationId xmlns:a16="http://schemas.microsoft.com/office/drawing/2014/main" xmlns="" id="{841F0341-64B4-4CAA-A420-8B496AD0EA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63" y="1458953"/>
            <a:ext cx="653967" cy="487265"/>
          </a:xfrm>
          <a:prstGeom prst="rect">
            <a:avLst/>
          </a:prstGeom>
        </p:spPr>
      </p:pic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5B0E30CD-8AF3-4FE0-A327-99FDDD12A37E}"/>
              </a:ext>
            </a:extLst>
          </p:cNvPr>
          <p:cNvSpPr/>
          <p:nvPr/>
        </p:nvSpPr>
        <p:spPr>
          <a:xfrm>
            <a:off x="6555837" y="2604924"/>
            <a:ext cx="1662768" cy="9671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Rel-22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xmlns="" id="{3947EEDA-B9FD-46D3-97D7-C50B69F89D0A}"/>
              </a:ext>
            </a:extLst>
          </p:cNvPr>
          <p:cNvCxnSpPr>
            <a:cxnSpLocks/>
          </p:cNvCxnSpPr>
          <p:nvPr/>
        </p:nvCxnSpPr>
        <p:spPr>
          <a:xfrm flipV="1">
            <a:off x="6900365" y="2488716"/>
            <a:ext cx="0" cy="70377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59F91BDC-6A3E-4B2E-A9D5-6BB55965CE55}"/>
              </a:ext>
            </a:extLst>
          </p:cNvPr>
          <p:cNvSpPr txBox="1"/>
          <p:nvPr/>
        </p:nvSpPr>
        <p:spPr>
          <a:xfrm>
            <a:off x="6680988" y="3202867"/>
            <a:ext cx="1468784" cy="3377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zh-CN"/>
            </a:defPPr>
            <a:lvl1pPr>
              <a:defRPr kumimoji="1"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1800" b="1" dirty="0"/>
              <a:t> </a:t>
            </a:r>
            <a:r>
              <a:rPr lang="en-US" altLang="zh-CN" sz="1100" dirty="0">
                <a:solidFill>
                  <a:srgbClr val="0020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Spec Submission to ITU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zh-CN" altLang="en-US" sz="1100" dirty="0">
              <a:solidFill>
                <a:srgbClr val="00206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7D00E790-E2CA-4350-A2CB-057AA1589C7E}"/>
              </a:ext>
            </a:extLst>
          </p:cNvPr>
          <p:cNvSpPr txBox="1"/>
          <p:nvPr/>
        </p:nvSpPr>
        <p:spPr>
          <a:xfrm>
            <a:off x="2890151" y="2971142"/>
            <a:ext cx="754881" cy="20137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dirty="0">
                <a:solidFill>
                  <a:srgbClr val="002060"/>
                </a:solidFill>
                <a:sym typeface="Wingdings" panose="05000000000000000000" pitchFamily="2" charset="2"/>
              </a:rPr>
              <a:t>  </a:t>
            </a:r>
            <a:r>
              <a:rPr kumimoji="1" lang="zh-CN" altLang="en-US" dirty="0">
                <a:solidFill>
                  <a:srgbClr val="002060"/>
                </a:solidFill>
                <a:sym typeface="Wingdings" panose="05000000000000000000" pitchFamily="2" charset="2"/>
              </a:rPr>
              <a:t> </a:t>
            </a:r>
          </a:p>
          <a:p>
            <a:r>
              <a:rPr kumimoji="1" lang="en-US" altLang="zh-CN" sz="800" dirty="0">
                <a:solidFill>
                  <a:srgbClr val="002060"/>
                </a:solidFill>
                <a:sym typeface="Wingdings" panose="05000000000000000000" pitchFamily="2" charset="2"/>
              </a:rPr>
              <a:t>3GPP 6G use case</a:t>
            </a:r>
          </a:p>
          <a:p>
            <a:r>
              <a:rPr kumimoji="1" lang="en-US" altLang="zh-CN" sz="800" dirty="0">
                <a:solidFill>
                  <a:srgbClr val="002060"/>
                </a:solidFill>
                <a:sym typeface="Wingdings" panose="05000000000000000000" pitchFamily="2" charset="2"/>
              </a:rPr>
              <a:t>  workshop</a:t>
            </a:r>
          </a:p>
        </p:txBody>
      </p:sp>
      <p:sp>
        <p:nvSpPr>
          <p:cNvPr id="151" name="右箭头 150"/>
          <p:cNvSpPr/>
          <p:nvPr/>
        </p:nvSpPr>
        <p:spPr>
          <a:xfrm>
            <a:off x="3728821" y="3578178"/>
            <a:ext cx="791358" cy="43116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 eaLnBrk="1" latinLnBrk="0" hangingPunct="1"/>
            <a:r>
              <a:rPr lang="en-US" altLang="zh-CN" sz="800" b="1" dirty="0"/>
              <a:t>SA1 6G </a:t>
            </a:r>
            <a:r>
              <a:rPr lang="en-US" altLang="zh-CN" sz="800" b="1" dirty="0" smtClean="0"/>
              <a:t>BB SI</a:t>
            </a:r>
            <a:endParaRPr lang="en-US" altLang="zh-CN" sz="800" b="1" dirty="0"/>
          </a:p>
        </p:txBody>
      </p:sp>
      <p:sp>
        <p:nvSpPr>
          <p:cNvPr id="152" name="右箭头 151"/>
          <p:cNvSpPr/>
          <p:nvPr/>
        </p:nvSpPr>
        <p:spPr>
          <a:xfrm>
            <a:off x="4341018" y="3825999"/>
            <a:ext cx="712272" cy="43116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anchor="ctr"/>
          <a:lstStyle/>
          <a:p>
            <a:pPr algn="ctr" eaLnBrk="1" latinLnBrk="0" hangingPunct="1"/>
            <a:r>
              <a:rPr lang="en-US" altLang="zh-CN" sz="800" b="1" dirty="0"/>
              <a:t>SA1 6G </a:t>
            </a:r>
            <a:r>
              <a:rPr lang="en-US" altLang="zh-CN" sz="800" b="1" dirty="0" smtClean="0"/>
              <a:t>WIDs</a:t>
            </a:r>
            <a:endParaRPr lang="en-US" altLang="zh-CN" sz="800" b="1" dirty="0"/>
          </a:p>
        </p:txBody>
      </p:sp>
      <p:sp>
        <p:nvSpPr>
          <p:cNvPr id="155" name="右箭头 154"/>
          <p:cNvSpPr/>
          <p:nvPr/>
        </p:nvSpPr>
        <p:spPr>
          <a:xfrm>
            <a:off x="5490910" y="4579016"/>
            <a:ext cx="1052628" cy="426974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1360"/>
              </a:lnSpc>
            </a:pPr>
            <a:r>
              <a:rPr lang="en-US" altLang="zh-CN" sz="800" b="1" dirty="0"/>
              <a:t>CT 6G WI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68220" y="4718734"/>
            <a:ext cx="234294" cy="144772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kumimoji="1" lang="en-US" altLang="zh-CN" sz="1050" dirty="0" smtClean="0"/>
              <a:t>TBD</a:t>
            </a:r>
            <a:endParaRPr kumimoji="1" lang="zh-CN" alt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1649437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23066</TotalTime>
  <Words>618</Words>
  <Application>Microsoft Office PowerPoint</Application>
  <PresentationFormat>全屏显示(16:9)</PresentationFormat>
  <Paragraphs>127</Paragraphs>
  <Slides>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5</vt:i4>
      </vt:variant>
      <vt:variant>
        <vt:lpstr>自定义放映</vt:lpstr>
      </vt:variant>
      <vt:variant>
        <vt:i4>1</vt:i4>
      </vt:variant>
    </vt:vector>
  </HeadingPairs>
  <TitlesOfParts>
    <vt:vector size="25" baseType="lpstr">
      <vt:lpstr>Heiti SC Light</vt:lpstr>
      <vt:lpstr>MS PGothic</vt:lpstr>
      <vt:lpstr>黑体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ZTE Views on 3GPP 6G Timeline</vt:lpstr>
      <vt:lpstr>Endorsed 6G Timeline (RP-233985 = SP-231693 = CP-233319)</vt:lpstr>
      <vt:lpstr>6G timeline proposals</vt:lpstr>
      <vt:lpstr>PowerPoint 演示文稿</vt:lpstr>
      <vt:lpstr>Thanks</vt:lpstr>
      <vt:lpstr>自定义放映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RP-233633</dc:title>
  <dc:creator>ZTE</dc:creator>
  <cp:lastModifiedBy>Rapporteur</cp:lastModifiedBy>
  <cp:revision>2312</cp:revision>
  <dcterms:created xsi:type="dcterms:W3CDTF">2015-07-14T07:21:00Z</dcterms:created>
  <dcterms:modified xsi:type="dcterms:W3CDTF">2024-03-13T11:04:51Z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09FB0CEA62AB4D3BAD6C6BC55D1F1AA0</vt:lpwstr>
  </property>
</Properties>
</file>