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60" r:id="rId5"/>
    <p:sldId id="375" r:id="rId6"/>
    <p:sldId id="379" r:id="rId7"/>
    <p:sldId id="380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9" autoAdjust="0"/>
    <p:restoredTop sz="94696"/>
  </p:normalViewPr>
  <p:slideViewPr>
    <p:cSldViewPr snapToGrid="0">
      <p:cViewPr varScale="1">
        <p:scale>
          <a:sx n="83" d="100"/>
          <a:sy n="83" d="100"/>
        </p:scale>
        <p:origin x="113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2024/3/13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 smtClean="0"/>
              <a:t>Edit Master text style</a:t>
            </a:r>
            <a:endParaRPr kumimoji="1" lang="en-US" altLang="ja-JP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704CF8-ACE0-6B45-A57C-E59EF5E9A593}"/>
              </a:ext>
            </a:extLst>
          </p:cNvPr>
          <p:cNvSpPr txBox="1"/>
          <p:nvPr userDrawn="1"/>
        </p:nvSpPr>
        <p:spPr>
          <a:xfrm>
            <a:off x="251126" y="5454771"/>
            <a:ext cx="19261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Samsung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42919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 TSG SA Meeting #103 </a:t>
            </a: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Maastricht, Netherlands, March 19-22, 2024</a:t>
            </a:r>
            <a:endParaRPr kumimoji="1" lang="en-US" altLang="ja-JP" sz="15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SP-240385</a:t>
            </a:r>
            <a:endParaRPr kumimoji="1" lang="en-US" altLang="ja-JP" sz="15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</a:t>
            </a:r>
            <a:r>
              <a:rPr kumimoji="1" lang="en-US" altLang="ja-JP" dirty="0" smtClean="0"/>
              <a:t>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 </a:t>
            </a:r>
            <a:endParaRPr kumimoji="1" lang="en-US" altLang="ko-KR" dirty="0" smtClean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 smtClean="0"/>
              <a:t>Edit Master text style</a:t>
            </a:r>
            <a:endParaRPr kumimoji="1" lang="en-US" altLang="ja-JP" dirty="0"/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5ED262-254C-9B4A-9167-7BF84AC44291}"/>
              </a:ext>
            </a:extLst>
          </p:cNvPr>
          <p:cNvSpPr txBox="1"/>
          <p:nvPr userDrawn="1"/>
        </p:nvSpPr>
        <p:spPr>
          <a:xfrm>
            <a:off x="251126" y="5454771"/>
            <a:ext cx="19261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Confidential</a:t>
            </a:r>
            <a:endParaRPr kumimoji="1" lang="ja-JP" altLang="en-US" sz="1500" dirty="0">
              <a:solidFill>
                <a:schemeClr val="bg1"/>
              </a:solidFill>
              <a:latin typeface="SamsungOne 700" panose="020B08030303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01BDF7-7426-D74F-A851-657058DBFB2D}"/>
              </a:ext>
            </a:extLst>
          </p:cNvPr>
          <p:cNvSpPr/>
          <p:nvPr userDrawn="1"/>
        </p:nvSpPr>
        <p:spPr>
          <a:xfrm>
            <a:off x="241913" y="254511"/>
            <a:ext cx="38522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solidFill>
                  <a:schemeClr val="bg1"/>
                </a:solidFill>
                <a:latin typeface="SamsungOne 700" panose="020B0803030303020204" pitchFamily="34" charset="0"/>
                <a:ea typeface="SamsungOne 700" panose="020B0803030303020204" pitchFamily="34" charset="0"/>
              </a:rPr>
              <a:t>Brand Strategy Group</a:t>
            </a:r>
          </a:p>
          <a:p>
            <a:r>
              <a:rPr kumimoji="1" lang="en-US" altLang="ja-JP" sz="1500" dirty="0">
                <a:solidFill>
                  <a:schemeClr val="bg1"/>
                </a:solidFill>
              </a:rPr>
              <a:t>GMC</a:t>
            </a:r>
          </a:p>
          <a:p>
            <a:endParaRPr kumimoji="1" lang="ja-JP" altLang="en-US" sz="15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18616B-730F-344D-8E61-C28CD249D984}"/>
              </a:ext>
            </a:extLst>
          </p:cNvPr>
          <p:cNvSpPr txBox="1"/>
          <p:nvPr userDrawn="1"/>
        </p:nvSpPr>
        <p:spPr>
          <a:xfrm>
            <a:off x="241601" y="5705596"/>
            <a:ext cx="19261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  <a:cs typeface="+mn-cs"/>
              </a:rPr>
              <a:t>March 30, 2018</a:t>
            </a:r>
            <a:endParaRPr kumimoji="1" lang="ja-JP" altLang="en-US" sz="1500" dirty="0">
              <a:solidFill>
                <a:schemeClr val="bg1"/>
              </a:solidFill>
              <a:latin typeface="SamsungOne 400" panose="020B05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</a:t>
            </a:r>
            <a:r>
              <a:rPr kumimoji="1" lang="en-US" altLang="ja-JP" dirty="0" smtClean="0"/>
              <a:t>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</a:t>
            </a:r>
            <a:endParaRPr kumimoji="1" lang="en-US" altLang="ko-KR" dirty="0" smtClean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</a:t>
            </a:r>
            <a:r>
              <a:rPr kumimoji="1" lang="en-US" altLang="ja-JP" dirty="0" smtClean="0"/>
              <a:t>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 smtClean="0"/>
              <a:t>First level 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</a:t>
            </a:r>
            <a:r>
              <a:rPr kumimoji="1" lang="en-US" altLang="ja-JP" dirty="0" smtClean="0"/>
              <a:t>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- Click </a:t>
            </a:r>
            <a:r>
              <a:rPr kumimoji="1" lang="en-US" altLang="ja-JP" dirty="0"/>
              <a:t>to edit </a:t>
            </a:r>
            <a:r>
              <a:rPr kumimoji="1" lang="en-US" altLang="ja-JP" dirty="0" smtClean="0"/>
              <a:t>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timing>
    <p:tnLst>
      <p:par>
        <p:cTn id="1" dur="indefinite" restart="never" nodeType="tmRoot"/>
      </p:par>
    </p:tnLst>
  </p:timing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560711"/>
            <a:ext cx="11276532" cy="256622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Agenda Item: 	7.4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Source:		Samsung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Title: 			Samsung views on 6G </a:t>
            </a:r>
            <a:r>
              <a:rPr lang="en-US" sz="2800" dirty="0"/>
              <a:t>timeline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Document for: 	Discussion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 smtClean="0"/>
              <a:t>Introduction</a:t>
            </a:r>
            <a:endParaRPr lang="ja-JP" alt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40207" y="2034474"/>
            <a:ext cx="10540480" cy="3427650"/>
          </a:xfrm>
        </p:spPr>
        <p:txBody>
          <a:bodyPr/>
          <a:lstStyle/>
          <a:p>
            <a:r>
              <a:rPr lang="en-US" altLang="ja-JP" dirty="0" smtClean="0"/>
              <a:t>TSG#102 discussed 3GPP timeline for 6G and some agreements were made. 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 smtClean="0"/>
              <a:t>In this contribution, we propose remaining details for discussion and agreement in TSG#103. 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7671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3GPP Timeline </a:t>
            </a:r>
            <a:r>
              <a:rPr lang="en-US" altLang="ko-KR" dirty="0" smtClean="0"/>
              <a:t>for </a:t>
            </a:r>
            <a:r>
              <a:rPr lang="en-US" altLang="ko-KR" dirty="0"/>
              <a:t>6G 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F166663E-7500-4943-8EEB-9BDCBEF3ECA6}"/>
              </a:ext>
            </a:extLst>
          </p:cNvPr>
          <p:cNvSpPr txBox="1">
            <a:spLocks/>
          </p:cNvSpPr>
          <p:nvPr/>
        </p:nvSpPr>
        <p:spPr>
          <a:xfrm>
            <a:off x="195501" y="1200727"/>
            <a:ext cx="5771956" cy="50153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ja-JP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TSG#102 A</a:t>
            </a:r>
            <a:r>
              <a:rPr lang="en-US" altLang="ja-JP" b="1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greement</a:t>
            </a:r>
            <a:endParaRPr kumimoji="1" lang="en-US" altLang="ja-JP" sz="1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TSG-wide 6G workshop:</a:t>
            </a:r>
            <a:r>
              <a:rPr kumimoji="1" lang="en-US" altLang="ja-JP" sz="15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 March 2025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IMT-2030 use cases workshop: 8-10 May 2024</a:t>
            </a:r>
          </a:p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6G SIs</a:t>
            </a: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: Rel-20 </a:t>
            </a:r>
          </a:p>
          <a:p>
            <a:pPr marL="563012" marR="0" lvl="1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SA1 SI approval:</a:t>
            </a:r>
            <a:r>
              <a:rPr kumimoji="0" lang="en-US" altLang="ja-JP" sz="15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 September 2024</a:t>
            </a:r>
          </a:p>
          <a:p>
            <a:pPr marL="563012" marR="0" lvl="1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1500" kern="0" baseline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RAN</a:t>
            </a:r>
            <a:r>
              <a:rPr lang="en-US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 SI (requirements) approval: </a:t>
            </a:r>
            <a:r>
              <a:rPr lang="en-US" altLang="ja-JP" sz="1500" kern="0" dirty="0">
                <a:latin typeface="Century Gothic" panose="020B0502020202020204" pitchFamily="34" charset="0"/>
              </a:rPr>
              <a:t>TBD</a:t>
            </a:r>
          </a:p>
          <a:p>
            <a:pPr marL="563012" marR="0" lvl="1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SA2 SI approval:</a:t>
            </a:r>
            <a:r>
              <a:rPr kumimoji="0" lang="en-US" altLang="ja-JP" sz="15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 June 2025</a:t>
            </a:r>
          </a:p>
          <a:p>
            <a:pPr marL="563012" marR="0" lvl="1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RAN WGs SI:</a:t>
            </a:r>
            <a:r>
              <a:rPr kumimoji="0" lang="en-US" altLang="ja-JP" sz="15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 June 2025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6G WI: Rel-21 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The release for IMT-2030 submission</a:t>
            </a:r>
            <a:endParaRPr lang="en-US" altLang="ja-JP" sz="1200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  <a:p>
            <a:pPr marL="563012" marR="0" lvl="1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Single drop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Completion dates for SIs and WIs: </a:t>
            </a:r>
            <a:r>
              <a:rPr lang="en-US" altLang="ja-JP" kern="0" dirty="0">
                <a:latin typeface="Century Gothic" panose="020B0502020202020204" pitchFamily="34" charset="0"/>
              </a:rPr>
              <a:t>TBD</a:t>
            </a: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166663E-7500-4943-8EEB-9BDCBEF3ECA6}"/>
              </a:ext>
            </a:extLst>
          </p:cNvPr>
          <p:cNvSpPr txBox="1">
            <a:spLocks/>
          </p:cNvSpPr>
          <p:nvPr/>
        </p:nvSpPr>
        <p:spPr>
          <a:xfrm>
            <a:off x="6224486" y="1200727"/>
            <a:ext cx="5771956" cy="50153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R="0" lvl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ja-JP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Samsung </a:t>
            </a:r>
            <a:r>
              <a:rPr lang="en-US" altLang="ja-JP" b="1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Proposal for the Remaining Details</a:t>
            </a:r>
            <a:endParaRPr kumimoji="1" lang="en-US" altLang="ja-JP" sz="1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RAN SI (requirements) </a:t>
            </a:r>
            <a:r>
              <a:rPr lang="en-US" altLang="ja-JP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approval: Sep 2024</a:t>
            </a:r>
            <a:endParaRPr kumimoji="1" lang="en-US" altLang="ja-JP" sz="1500" b="0" i="0" u="none" strike="noStrike" kern="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Focus on KPI requirements until Mar 2025 for early communication with ITU-R on IMT-2030 requirements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Update SID taking into account the outcome of TSG-wide 6G workshop in March 2025 and continue to develop 3GPP’s requirement for 6G. </a:t>
            </a:r>
            <a:endParaRPr lang="en-US" altLang="ja-JP" sz="1500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RAN SI completion: June 2026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6G architecture decision : June 2026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Completion of RAN WGs SI: Dec </a:t>
            </a:r>
            <a:r>
              <a:rPr lang="en-US" altLang="ja-JP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2026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ja-JP" b="1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Rel-20 schedule (18 months)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Functional </a:t>
            </a:r>
            <a:r>
              <a:rPr lang="en-US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freeze : March 2027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ASN.1/Open API freeze : June 2027</a:t>
            </a:r>
            <a:endParaRPr lang="en-US" altLang="ja-JP" sz="1500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altLang="ja-JP" b="1" kern="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Rel-21 </a:t>
            </a:r>
            <a:r>
              <a:rPr lang="en-US" altLang="ja-JP" b="1" kern="0" dirty="0">
                <a:solidFill>
                  <a:srgbClr val="000000"/>
                </a:solidFill>
                <a:latin typeface="Century Gothic" panose="020B0502020202020204" pitchFamily="34" charset="0"/>
              </a:rPr>
              <a:t>schedule (21 months) 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 smtClean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Functional </a:t>
            </a:r>
            <a:r>
              <a:rPr lang="en-US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freeze : Dec 2028</a:t>
            </a:r>
          </a:p>
          <a:p>
            <a:pPr marL="563012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ja-JP" sz="1500" kern="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ASN.1/Open API freeze : Mar 2029</a:t>
            </a:r>
          </a:p>
        </p:txBody>
      </p:sp>
    </p:spTree>
    <p:extLst>
      <p:ext uri="{BB962C8B-B14F-4D97-AF65-F5344CB8AC3E}">
        <p14:creationId xmlns:p14="http://schemas.microsoft.com/office/powerpoint/2010/main" val="37374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Overall Timeline for 6G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71" y="1108386"/>
            <a:ext cx="11003390" cy="540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schemas.microsoft.com/office/2006/metadata/properties"/>
    <ds:schemaRef ds:uri="http://purl.org/dc/dcmitype/"/>
    <ds:schemaRef ds:uri="http://schemas.microsoft.com/sharepoint/v3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17395</TotalTime>
  <Words>233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Yu Gothic</vt:lpstr>
      <vt:lpstr>Arial</vt:lpstr>
      <vt:lpstr>Calibri</vt:lpstr>
      <vt:lpstr>Century Gothic</vt:lpstr>
      <vt:lpstr>Samsung Sharp Sans Bold</vt:lpstr>
      <vt:lpstr>SamsungOne 400</vt:lpstr>
      <vt:lpstr>SamsungOne 700</vt:lpstr>
      <vt:lpstr>SamsungOneKoreanOTF 400</vt:lpstr>
      <vt:lpstr>Wingdings</vt:lpstr>
      <vt:lpstr>Samsung Master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</cp:lastModifiedBy>
  <cp:revision>465</cp:revision>
  <cp:lastPrinted>2017-12-18T22:10:10Z</cp:lastPrinted>
  <dcterms:created xsi:type="dcterms:W3CDTF">2017-12-10T01:01:38Z</dcterms:created>
  <dcterms:modified xsi:type="dcterms:W3CDTF">2024-03-12T20:06:06Z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