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8"/>
  </p:notesMasterIdLst>
  <p:handoutMasterIdLst>
    <p:handoutMasterId r:id="rId79"/>
  </p:handoutMasterIdLst>
  <p:sldIdLst>
    <p:sldId id="303" r:id="rId2"/>
    <p:sldId id="708" r:id="rId3"/>
    <p:sldId id="709" r:id="rId4"/>
    <p:sldId id="710" r:id="rId5"/>
    <p:sldId id="711" r:id="rId6"/>
    <p:sldId id="985" r:id="rId7"/>
    <p:sldId id="986" r:id="rId8"/>
    <p:sldId id="988" r:id="rId9"/>
    <p:sldId id="989" r:id="rId10"/>
    <p:sldId id="953" r:id="rId11"/>
    <p:sldId id="719" r:id="rId12"/>
    <p:sldId id="954" r:id="rId13"/>
    <p:sldId id="863" r:id="rId14"/>
    <p:sldId id="942" r:id="rId15"/>
    <p:sldId id="955" r:id="rId16"/>
    <p:sldId id="888" r:id="rId17"/>
    <p:sldId id="956" r:id="rId18"/>
    <p:sldId id="769" r:id="rId19"/>
    <p:sldId id="957" r:id="rId20"/>
    <p:sldId id="907" r:id="rId21"/>
    <p:sldId id="908" r:id="rId22"/>
    <p:sldId id="910" r:id="rId23"/>
    <p:sldId id="903" r:id="rId24"/>
    <p:sldId id="901" r:id="rId25"/>
    <p:sldId id="906" r:id="rId26"/>
    <p:sldId id="894" r:id="rId27"/>
    <p:sldId id="897" r:id="rId28"/>
    <p:sldId id="899" r:id="rId29"/>
    <p:sldId id="896" r:id="rId30"/>
    <p:sldId id="900" r:id="rId31"/>
    <p:sldId id="912" r:id="rId32"/>
    <p:sldId id="891" r:id="rId33"/>
    <p:sldId id="911" r:id="rId34"/>
    <p:sldId id="874" r:id="rId35"/>
    <p:sldId id="915" r:id="rId36"/>
    <p:sldId id="898" r:id="rId37"/>
    <p:sldId id="904" r:id="rId38"/>
    <p:sldId id="905" r:id="rId39"/>
    <p:sldId id="893" r:id="rId40"/>
    <p:sldId id="935" r:id="rId41"/>
    <p:sldId id="909" r:id="rId42"/>
    <p:sldId id="914" r:id="rId43"/>
    <p:sldId id="895" r:id="rId44"/>
    <p:sldId id="913" r:id="rId45"/>
    <p:sldId id="892" r:id="rId46"/>
    <p:sldId id="890" r:id="rId47"/>
    <p:sldId id="902" r:id="rId48"/>
    <p:sldId id="936" r:id="rId49"/>
    <p:sldId id="958" r:id="rId50"/>
    <p:sldId id="963" r:id="rId51"/>
    <p:sldId id="964" r:id="rId52"/>
    <p:sldId id="965" r:id="rId53"/>
    <p:sldId id="966" r:id="rId54"/>
    <p:sldId id="967" r:id="rId55"/>
    <p:sldId id="974" r:id="rId56"/>
    <p:sldId id="975" r:id="rId57"/>
    <p:sldId id="976" r:id="rId58"/>
    <p:sldId id="977" r:id="rId59"/>
    <p:sldId id="978" r:id="rId60"/>
    <p:sldId id="979" r:id="rId61"/>
    <p:sldId id="980" r:id="rId62"/>
    <p:sldId id="981" r:id="rId63"/>
    <p:sldId id="982" r:id="rId64"/>
    <p:sldId id="983" r:id="rId65"/>
    <p:sldId id="960" r:id="rId66"/>
    <p:sldId id="743" r:id="rId67"/>
    <p:sldId id="959" r:id="rId68"/>
    <p:sldId id="984" r:id="rId69"/>
    <p:sldId id="812" r:id="rId70"/>
    <p:sldId id="961" r:id="rId71"/>
    <p:sldId id="810" r:id="rId72"/>
    <p:sldId id="922" r:id="rId73"/>
    <p:sldId id="947" r:id="rId74"/>
    <p:sldId id="962" r:id="rId75"/>
    <p:sldId id="748" r:id="rId76"/>
    <p:sldId id="866" r:id="rId7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0" autoAdjust="0"/>
    <p:restoredTop sz="94660"/>
  </p:normalViewPr>
  <p:slideViewPr>
    <p:cSldViewPr snapToGrid="0">
      <p:cViewPr varScale="1">
        <p:scale>
          <a:sx n="96" d="100"/>
          <a:sy n="96" d="100"/>
        </p:scale>
        <p:origin x="78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Attendance!$D$2:$CG$2</c:f>
              <c:strCache>
                <c:ptCount val="82"/>
                <c:pt idx="0">
                  <c:v>90</c:v>
                </c:pt>
                <c:pt idx="1">
                  <c:v>91</c:v>
                </c:pt>
                <c:pt idx="2">
                  <c:v>92</c:v>
                </c:pt>
                <c:pt idx="3">
                  <c:v>93</c:v>
                </c:pt>
                <c:pt idx="4">
                  <c:v>94</c:v>
                </c:pt>
                <c:pt idx="5">
                  <c:v>95</c:v>
                </c:pt>
                <c:pt idx="6">
                  <c:v>96</c:v>
                </c:pt>
                <c:pt idx="7">
                  <c:v>97</c:v>
                </c:pt>
                <c:pt idx="8">
                  <c:v>98</c:v>
                </c:pt>
                <c:pt idx="9">
                  <c:v>99</c:v>
                </c:pt>
                <c:pt idx="10">
                  <c:v>REL-12 FREEZE:  100 </c:v>
                </c:pt>
                <c:pt idx="11">
                  <c:v>101</c:v>
                </c:pt>
                <c:pt idx="12">
                  <c:v>102</c:v>
                </c:pt>
                <c:pt idx="13">
                  <c:v>103</c:v>
                </c:pt>
                <c:pt idx="14">
                  <c:v>104</c:v>
                </c:pt>
                <c:pt idx="15">
                  <c:v>105</c:v>
                </c:pt>
                <c:pt idx="16">
                  <c:v>106</c:v>
                </c:pt>
                <c:pt idx="17">
                  <c:v>107+E</c:v>
                </c:pt>
                <c:pt idx="18">
                  <c:v>108</c:v>
                </c:pt>
                <c:pt idx="19">
                  <c:v>REL-13 FREEZE:  109</c:v>
                </c:pt>
                <c:pt idx="20">
                  <c:v>110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  <c:pt idx="62">
                  <c:v>144-e</c:v>
                </c:pt>
                <c:pt idx="63">
                  <c:v>REL-17 FREEZE:  145-e</c:v>
                </c:pt>
                <c:pt idx="64">
                  <c:v>146-e</c:v>
                </c:pt>
                <c:pt idx="65">
                  <c:v>147-e</c:v>
                </c:pt>
                <c:pt idx="66">
                  <c:v>148-e</c:v>
                </c:pt>
                <c:pt idx="67">
                  <c:v>149-e</c:v>
                </c:pt>
                <c:pt idx="68">
                  <c:v>150-e</c:v>
                </c:pt>
                <c:pt idx="69">
                  <c:v>151-e</c:v>
                </c:pt>
                <c:pt idx="70">
                  <c:v>152-e</c:v>
                </c:pt>
                <c:pt idx="71">
                  <c:v>153-e</c:v>
                </c:pt>
                <c:pt idx="72">
                  <c:v>154</c:v>
                </c:pt>
                <c:pt idx="73">
                  <c:v>154AH-e</c:v>
                </c:pt>
                <c:pt idx="74">
                  <c:v>155</c:v>
                </c:pt>
                <c:pt idx="75">
                  <c:v>156-e</c:v>
                </c:pt>
                <c:pt idx="76">
                  <c:v>REL-18 FREEZE:  157</c:v>
                </c:pt>
                <c:pt idx="77">
                  <c:v>158</c:v>
                </c:pt>
                <c:pt idx="78">
                  <c:v>159</c:v>
                </c:pt>
                <c:pt idx="79">
                  <c:v>160</c:v>
                </c:pt>
                <c:pt idx="80">
                  <c:v>160AH-e</c:v>
                </c:pt>
                <c:pt idx="81">
                  <c:v>161</c:v>
                </c:pt>
              </c:strCache>
            </c:strRef>
          </c:cat>
          <c:val>
            <c:numRef>
              <c:f>Attendance!$D$3:$CG$3</c:f>
              <c:numCache>
                <c:formatCode>General</c:formatCode>
                <c:ptCount val="82"/>
                <c:pt idx="0">
                  <c:v>133</c:v>
                </c:pt>
                <c:pt idx="1">
                  <c:v>162</c:v>
                </c:pt>
                <c:pt idx="2">
                  <c:v>135</c:v>
                </c:pt>
                <c:pt idx="3">
                  <c:v>142</c:v>
                </c:pt>
                <c:pt idx="4">
                  <c:v>139</c:v>
                </c:pt>
                <c:pt idx="5">
                  <c:v>173</c:v>
                </c:pt>
                <c:pt idx="6">
                  <c:v>181</c:v>
                </c:pt>
                <c:pt idx="7">
                  <c:v>165</c:v>
                </c:pt>
                <c:pt idx="8">
                  <c:v>158</c:v>
                </c:pt>
                <c:pt idx="9">
                  <c:v>153</c:v>
                </c:pt>
                <c:pt idx="10">
                  <c:v>189</c:v>
                </c:pt>
                <c:pt idx="11">
                  <c:v>146</c:v>
                </c:pt>
                <c:pt idx="12">
                  <c:v>133</c:v>
                </c:pt>
                <c:pt idx="13">
                  <c:v>145</c:v>
                </c:pt>
                <c:pt idx="14">
                  <c:v>142</c:v>
                </c:pt>
                <c:pt idx="15">
                  <c:v>144</c:v>
                </c:pt>
                <c:pt idx="16">
                  <c:v>195</c:v>
                </c:pt>
                <c:pt idx="17">
                  <c:v>159</c:v>
                </c:pt>
                <c:pt idx="18">
                  <c:v>175</c:v>
                </c:pt>
                <c:pt idx="19">
                  <c:v>182</c:v>
                </c:pt>
                <c:pt idx="20">
                  <c:v>113</c:v>
                </c:pt>
                <c:pt idx="21">
                  <c:v>137</c:v>
                </c:pt>
                <c:pt idx="22">
                  <c:v>200</c:v>
                </c:pt>
                <c:pt idx="23">
                  <c:v>137</c:v>
                </c:pt>
                <c:pt idx="24">
                  <c:v>107</c:v>
                </c:pt>
                <c:pt idx="25">
                  <c:v>157</c:v>
                </c:pt>
                <c:pt idx="26">
                  <c:v>168</c:v>
                </c:pt>
                <c:pt idx="27">
                  <c:v>169</c:v>
                </c:pt>
                <c:pt idx="28">
                  <c:v>143</c:v>
                </c:pt>
                <c:pt idx="29">
                  <c:v>157</c:v>
                </c:pt>
                <c:pt idx="30">
                  <c:v>233</c:v>
                </c:pt>
                <c:pt idx="31">
                  <c:v>182</c:v>
                </c:pt>
                <c:pt idx="32">
                  <c:v>175</c:v>
                </c:pt>
                <c:pt idx="33">
                  <c:v>191</c:v>
                </c:pt>
                <c:pt idx="34">
                  <c:v>188</c:v>
                </c:pt>
                <c:pt idx="35">
                  <c:v>156</c:v>
                </c:pt>
                <c:pt idx="36">
                  <c:v>154</c:v>
                </c:pt>
                <c:pt idx="37">
                  <c:v>156</c:v>
                </c:pt>
                <c:pt idx="38">
                  <c:v>222</c:v>
                </c:pt>
                <c:pt idx="39">
                  <c:v>196</c:v>
                </c:pt>
                <c:pt idx="40">
                  <c:v>174</c:v>
                </c:pt>
                <c:pt idx="41">
                  <c:v>149</c:v>
                </c:pt>
                <c:pt idx="42">
                  <c:v>140</c:v>
                </c:pt>
                <c:pt idx="43">
                  <c:v>152</c:v>
                </c:pt>
                <c:pt idx="44">
                  <c:v>149</c:v>
                </c:pt>
                <c:pt idx="45">
                  <c:v>165</c:v>
                </c:pt>
                <c:pt idx="46">
                  <c:v>191</c:v>
                </c:pt>
                <c:pt idx="47">
                  <c:v>153</c:v>
                </c:pt>
                <c:pt idx="48">
                  <c:v>178</c:v>
                </c:pt>
                <c:pt idx="49">
                  <c:v>279</c:v>
                </c:pt>
                <c:pt idx="50">
                  <c:v>280</c:v>
                </c:pt>
                <c:pt idx="51">
                  <c:v>229</c:v>
                </c:pt>
                <c:pt idx="52">
                  <c:v>189</c:v>
                </c:pt>
                <c:pt idx="53">
                  <c:v>241</c:v>
                </c:pt>
                <c:pt idx="54">
                  <c:v>180</c:v>
                </c:pt>
                <c:pt idx="55">
                  <c:v>124</c:v>
                </c:pt>
                <c:pt idx="56">
                  <c:v>228</c:v>
                </c:pt>
                <c:pt idx="57">
                  <c:v>326</c:v>
                </c:pt>
                <c:pt idx="58">
                  <c:v>341</c:v>
                </c:pt>
                <c:pt idx="59">
                  <c:v>327</c:v>
                </c:pt>
                <c:pt idx="60">
                  <c:v>312</c:v>
                </c:pt>
                <c:pt idx="61">
                  <c:v>349</c:v>
                </c:pt>
                <c:pt idx="62">
                  <c:v>336</c:v>
                </c:pt>
                <c:pt idx="63">
                  <c:v>366</c:v>
                </c:pt>
                <c:pt idx="64">
                  <c:v>404</c:v>
                </c:pt>
                <c:pt idx="65">
                  <c:v>379</c:v>
                </c:pt>
                <c:pt idx="66">
                  <c:v>395</c:v>
                </c:pt>
                <c:pt idx="67">
                  <c:v>449</c:v>
                </c:pt>
                <c:pt idx="68">
                  <c:v>358</c:v>
                </c:pt>
                <c:pt idx="69">
                  <c:v>407</c:v>
                </c:pt>
                <c:pt idx="70">
                  <c:v>421</c:v>
                </c:pt>
                <c:pt idx="71">
                  <c:v>431</c:v>
                </c:pt>
                <c:pt idx="72">
                  <c:v>432</c:v>
                </c:pt>
                <c:pt idx="73">
                  <c:v>311</c:v>
                </c:pt>
                <c:pt idx="74">
                  <c:v>284</c:v>
                </c:pt>
                <c:pt idx="75">
                  <c:v>425</c:v>
                </c:pt>
                <c:pt idx="76">
                  <c:v>315</c:v>
                </c:pt>
                <c:pt idx="77">
                  <c:v>292</c:v>
                </c:pt>
                <c:pt idx="78">
                  <c:v>296</c:v>
                </c:pt>
                <c:pt idx="79">
                  <c:v>322</c:v>
                </c:pt>
                <c:pt idx="80">
                  <c:v>261</c:v>
                </c:pt>
                <c:pt idx="81">
                  <c:v>323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EA2-4F84-B564-02607F756C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2609600"/>
        <c:axId val="682602936"/>
      </c:lineChart>
      <c:catAx>
        <c:axId val="682609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6826029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82602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82609600"/>
        <c:crosses val="autoZero"/>
        <c:crossBetween val="midCat"/>
      </c:valAx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SA2#67_on'!$AC$1:$DG$1</c:f>
              <c:strCache>
                <c:ptCount val="83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  <c:pt idx="72">
                  <c:v>153-e</c:v>
                </c:pt>
                <c:pt idx="73">
                  <c:v>154</c:v>
                </c:pt>
                <c:pt idx="74">
                  <c:v>154AH-e</c:v>
                </c:pt>
                <c:pt idx="75">
                  <c:v>155</c:v>
                </c:pt>
                <c:pt idx="76">
                  <c:v>156-e</c:v>
                </c:pt>
                <c:pt idx="77">
                  <c:v>REL-18 FREEZE:  157</c:v>
                </c:pt>
                <c:pt idx="78">
                  <c:v>158</c:v>
                </c:pt>
                <c:pt idx="79">
                  <c:v>159</c:v>
                </c:pt>
                <c:pt idx="80">
                  <c:v>160</c:v>
                </c:pt>
                <c:pt idx="81">
                  <c:v>160AH-e</c:v>
                </c:pt>
                <c:pt idx="82">
                  <c:v>161</c:v>
                </c:pt>
              </c:strCache>
            </c:strRef>
          </c:cat>
          <c:val>
            <c:numRef>
              <c:f>'Results SA2#67_on'!$AC$2:$DG$2</c:f>
              <c:numCache>
                <c:formatCode>0</c:formatCode>
                <c:ptCount val="83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  <c:pt idx="57" formatCode="General">
                  <c:v>318</c:v>
                </c:pt>
                <c:pt idx="58" formatCode="General">
                  <c:v>529</c:v>
                </c:pt>
                <c:pt idx="59" formatCode="General">
                  <c:v>730</c:v>
                </c:pt>
                <c:pt idx="60" formatCode="General">
                  <c:v>679</c:v>
                </c:pt>
                <c:pt idx="61" formatCode="General">
                  <c:v>494</c:v>
                </c:pt>
                <c:pt idx="62" formatCode="General">
                  <c:v>591</c:v>
                </c:pt>
                <c:pt idx="63" formatCode="General">
                  <c:v>409</c:v>
                </c:pt>
                <c:pt idx="64" formatCode="General">
                  <c:v>598</c:v>
                </c:pt>
                <c:pt idx="65" formatCode="General">
                  <c:v>760</c:v>
                </c:pt>
                <c:pt idx="66" formatCode="General">
                  <c:v>322</c:v>
                </c:pt>
                <c:pt idx="67" formatCode="General">
                  <c:v>368</c:v>
                </c:pt>
                <c:pt idx="68" formatCode="General">
                  <c:v>805</c:v>
                </c:pt>
                <c:pt idx="69" formatCode="General">
                  <c:v>657</c:v>
                </c:pt>
                <c:pt idx="70" formatCode="General">
                  <c:v>753</c:v>
                </c:pt>
                <c:pt idx="71" formatCode="General">
                  <c:v>877</c:v>
                </c:pt>
                <c:pt idx="72" formatCode="General">
                  <c:v>711</c:v>
                </c:pt>
                <c:pt idx="73" formatCode="General">
                  <c:v>413</c:v>
                </c:pt>
                <c:pt idx="74" formatCode="General">
                  <c:v>561</c:v>
                </c:pt>
                <c:pt idx="75" formatCode="General">
                  <c:v>474</c:v>
                </c:pt>
                <c:pt idx="76" formatCode="General">
                  <c:v>528</c:v>
                </c:pt>
                <c:pt idx="77" formatCode="General">
                  <c:v>502</c:v>
                </c:pt>
                <c:pt idx="78" formatCode="General">
                  <c:v>387</c:v>
                </c:pt>
                <c:pt idx="79" formatCode="General">
                  <c:v>381</c:v>
                </c:pt>
                <c:pt idx="80" formatCode="General">
                  <c:v>415</c:v>
                </c:pt>
                <c:pt idx="81" formatCode="General">
                  <c:v>569</c:v>
                </c:pt>
                <c:pt idx="82" formatCode="General">
                  <c:v>435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6A8-4D11-8899-5D206F360A45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SA2#67_on'!$AC$1:$DG$1</c:f>
              <c:strCache>
                <c:ptCount val="83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  <c:pt idx="72">
                  <c:v>153-e</c:v>
                </c:pt>
                <c:pt idx="73">
                  <c:v>154</c:v>
                </c:pt>
                <c:pt idx="74">
                  <c:v>154AH-e</c:v>
                </c:pt>
                <c:pt idx="75">
                  <c:v>155</c:v>
                </c:pt>
                <c:pt idx="76">
                  <c:v>156-e</c:v>
                </c:pt>
                <c:pt idx="77">
                  <c:v>REL-18 FREEZE:  157</c:v>
                </c:pt>
                <c:pt idx="78">
                  <c:v>158</c:v>
                </c:pt>
                <c:pt idx="79">
                  <c:v>159</c:v>
                </c:pt>
                <c:pt idx="80">
                  <c:v>160</c:v>
                </c:pt>
                <c:pt idx="81">
                  <c:v>160AH-e</c:v>
                </c:pt>
                <c:pt idx="82">
                  <c:v>161</c:v>
                </c:pt>
              </c:strCache>
            </c:strRef>
          </c:cat>
          <c:val>
            <c:numRef>
              <c:f>'Results SA2#67_on'!$AC$3:$DG$3</c:f>
              <c:numCache>
                <c:formatCode>0</c:formatCode>
                <c:ptCount val="83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  <c:pt idx="57" formatCode="General">
                  <c:v>33</c:v>
                </c:pt>
                <c:pt idx="58" formatCode="General">
                  <c:v>43</c:v>
                </c:pt>
                <c:pt idx="59" formatCode="General">
                  <c:v>94</c:v>
                </c:pt>
                <c:pt idx="60" formatCode="General">
                  <c:v>66</c:v>
                </c:pt>
                <c:pt idx="61" formatCode="General">
                  <c:v>65</c:v>
                </c:pt>
                <c:pt idx="62" formatCode="General">
                  <c:v>119</c:v>
                </c:pt>
                <c:pt idx="63" formatCode="General">
                  <c:v>98</c:v>
                </c:pt>
                <c:pt idx="64" formatCode="General">
                  <c:v>105</c:v>
                </c:pt>
                <c:pt idx="65" formatCode="General">
                  <c:v>83</c:v>
                </c:pt>
                <c:pt idx="66" formatCode="General">
                  <c:v>102</c:v>
                </c:pt>
                <c:pt idx="67" formatCode="General">
                  <c:v>82</c:v>
                </c:pt>
                <c:pt idx="68" formatCode="General">
                  <c:v>175</c:v>
                </c:pt>
                <c:pt idx="69" formatCode="General">
                  <c:v>189</c:v>
                </c:pt>
                <c:pt idx="70" formatCode="General">
                  <c:v>148</c:v>
                </c:pt>
                <c:pt idx="71" formatCode="General">
                  <c:v>311</c:v>
                </c:pt>
                <c:pt idx="72" formatCode="General">
                  <c:v>189</c:v>
                </c:pt>
                <c:pt idx="73" formatCode="General">
                  <c:v>53</c:v>
                </c:pt>
                <c:pt idx="74" formatCode="General">
                  <c:v>409</c:v>
                </c:pt>
                <c:pt idx="75" formatCode="General">
                  <c:v>375</c:v>
                </c:pt>
                <c:pt idx="76" formatCode="General">
                  <c:v>486</c:v>
                </c:pt>
                <c:pt idx="77" formatCode="General">
                  <c:v>441</c:v>
                </c:pt>
                <c:pt idx="78" formatCode="General">
                  <c:v>528</c:v>
                </c:pt>
                <c:pt idx="79" formatCode="General">
                  <c:v>592</c:v>
                </c:pt>
                <c:pt idx="80" formatCode="General">
                  <c:v>724</c:v>
                </c:pt>
                <c:pt idx="81" formatCode="General">
                  <c:v>442</c:v>
                </c:pt>
                <c:pt idx="82" formatCode="General">
                  <c:v>542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6A8-4D11-8899-5D206F360A45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SA2#67_on'!$AC$1:$DG$1</c:f>
              <c:strCache>
                <c:ptCount val="83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  <c:pt idx="72">
                  <c:v>153-e</c:v>
                </c:pt>
                <c:pt idx="73">
                  <c:v>154</c:v>
                </c:pt>
                <c:pt idx="74">
                  <c:v>154AH-e</c:v>
                </c:pt>
                <c:pt idx="75">
                  <c:v>155</c:v>
                </c:pt>
                <c:pt idx="76">
                  <c:v>156-e</c:v>
                </c:pt>
                <c:pt idx="77">
                  <c:v>REL-18 FREEZE:  157</c:v>
                </c:pt>
                <c:pt idx="78">
                  <c:v>158</c:v>
                </c:pt>
                <c:pt idx="79">
                  <c:v>159</c:v>
                </c:pt>
                <c:pt idx="80">
                  <c:v>160</c:v>
                </c:pt>
                <c:pt idx="81">
                  <c:v>160AH-e</c:v>
                </c:pt>
                <c:pt idx="82">
                  <c:v>161</c:v>
                </c:pt>
              </c:strCache>
            </c:strRef>
          </c:cat>
          <c:val>
            <c:numRef>
              <c:f>'Results SA2#67_on'!$AC$4:$DG$4</c:f>
              <c:numCache>
                <c:formatCode>0</c:formatCode>
                <c:ptCount val="83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  <c:pt idx="57" formatCode="General">
                  <c:v>196</c:v>
                </c:pt>
                <c:pt idx="58" formatCode="General">
                  <c:v>202</c:v>
                </c:pt>
                <c:pt idx="59" formatCode="General">
                  <c:v>255</c:v>
                </c:pt>
                <c:pt idx="60" formatCode="General">
                  <c:v>217</c:v>
                </c:pt>
                <c:pt idx="61" formatCode="General">
                  <c:v>213</c:v>
                </c:pt>
                <c:pt idx="62" formatCode="General">
                  <c:v>290</c:v>
                </c:pt>
                <c:pt idx="63" formatCode="General">
                  <c:v>235</c:v>
                </c:pt>
                <c:pt idx="64" formatCode="General">
                  <c:v>334</c:v>
                </c:pt>
                <c:pt idx="65" formatCode="General">
                  <c:v>398</c:v>
                </c:pt>
                <c:pt idx="66" formatCode="General">
                  <c:v>197</c:v>
                </c:pt>
                <c:pt idx="67" formatCode="General">
                  <c:v>295</c:v>
                </c:pt>
                <c:pt idx="68" formatCode="General">
                  <c:v>253</c:v>
                </c:pt>
                <c:pt idx="69" formatCode="General">
                  <c:v>180</c:v>
                </c:pt>
                <c:pt idx="70" formatCode="General">
                  <c:v>181</c:v>
                </c:pt>
                <c:pt idx="71" formatCode="General">
                  <c:v>370</c:v>
                </c:pt>
                <c:pt idx="72" formatCode="General">
                  <c:v>178</c:v>
                </c:pt>
                <c:pt idx="73" formatCode="General">
                  <c:v>111</c:v>
                </c:pt>
                <c:pt idx="74" formatCode="General">
                  <c:v>226</c:v>
                </c:pt>
                <c:pt idx="75" formatCode="General">
                  <c:v>106</c:v>
                </c:pt>
                <c:pt idx="76" formatCode="General">
                  <c:v>313</c:v>
                </c:pt>
                <c:pt idx="77" formatCode="General">
                  <c:v>145</c:v>
                </c:pt>
                <c:pt idx="78" formatCode="General">
                  <c:v>180</c:v>
                </c:pt>
                <c:pt idx="79" formatCode="General">
                  <c:v>163</c:v>
                </c:pt>
                <c:pt idx="80" formatCode="General">
                  <c:v>117</c:v>
                </c:pt>
                <c:pt idx="81" formatCode="General">
                  <c:v>267</c:v>
                </c:pt>
                <c:pt idx="82" formatCode="General">
                  <c:v>130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6A8-4D11-8899-5D206F360A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82608816"/>
        <c:axId val="682606856"/>
      </c:barChart>
      <c:catAx>
        <c:axId val="682608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82606856"/>
        <c:crosses val="autoZero"/>
        <c:auto val="1"/>
        <c:lblAlgn val="ctr"/>
        <c:lblOffset val="100"/>
        <c:tickLblSkip val="1"/>
        <c:noMultiLvlLbl val="0"/>
      </c:catAx>
      <c:valAx>
        <c:axId val="68260685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82608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'Rel-15_Rel-19 CRs'!$A$4</c:f>
              <c:strCache>
                <c:ptCount val="1"/>
                <c:pt idx="0">
                  <c:v>Rel-15 PCR/draftCR</c:v>
                </c:pt>
              </c:strCache>
            </c:strRef>
          </c:tx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CRs'!$B$4:$BD$4</c:f>
              <c:numCache>
                <c:formatCode>General</c:formatCode>
                <c:ptCount val="55"/>
                <c:pt idx="3">
                  <c:v>63</c:v>
                </c:pt>
                <c:pt idx="4">
                  <c:v>126</c:v>
                </c:pt>
                <c:pt idx="5">
                  <c:v>117</c:v>
                </c:pt>
                <c:pt idx="6">
                  <c:v>121</c:v>
                </c:pt>
                <c:pt idx="7">
                  <c:v>171</c:v>
                </c:pt>
                <c:pt idx="8">
                  <c:v>214</c:v>
                </c:pt>
                <c:pt idx="9">
                  <c:v>62</c:v>
                </c:pt>
                <c:pt idx="10">
                  <c:v>287</c:v>
                </c:pt>
                <c:pt idx="11">
                  <c:v>328</c:v>
                </c:pt>
                <c:pt idx="12">
                  <c:v>182</c:v>
                </c:pt>
                <c:pt idx="13">
                  <c:v>4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E6F-4429-9CE5-C7B45819BE79}"/>
            </c:ext>
          </c:extLst>
        </c:ser>
        <c:ser>
          <c:idx val="1"/>
          <c:order val="1"/>
          <c:tx>
            <c:strRef>
              <c:f>'Rel-15_Rel-19 CRs'!$A$5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CRs'!$B$5:$BD$5</c:f>
              <c:numCache>
                <c:formatCode>General</c:formatCode>
                <c:ptCount val="55"/>
                <c:pt idx="7">
                  <c:v>19</c:v>
                </c:pt>
                <c:pt idx="8">
                  <c:v>19</c:v>
                </c:pt>
                <c:pt idx="10">
                  <c:v>27</c:v>
                </c:pt>
                <c:pt idx="11">
                  <c:v>27</c:v>
                </c:pt>
                <c:pt idx="12">
                  <c:v>12</c:v>
                </c:pt>
                <c:pt idx="13">
                  <c:v>351</c:v>
                </c:pt>
                <c:pt idx="14">
                  <c:v>201</c:v>
                </c:pt>
                <c:pt idx="15">
                  <c:v>213</c:v>
                </c:pt>
                <c:pt idx="16">
                  <c:v>119</c:v>
                </c:pt>
                <c:pt idx="17">
                  <c:v>159</c:v>
                </c:pt>
                <c:pt idx="18">
                  <c:v>100</c:v>
                </c:pt>
                <c:pt idx="19">
                  <c:v>102</c:v>
                </c:pt>
                <c:pt idx="20">
                  <c:v>78</c:v>
                </c:pt>
                <c:pt idx="21">
                  <c:v>74</c:v>
                </c:pt>
                <c:pt idx="22">
                  <c:v>50</c:v>
                </c:pt>
                <c:pt idx="23">
                  <c:v>40</c:v>
                </c:pt>
                <c:pt idx="24">
                  <c:v>17</c:v>
                </c:pt>
                <c:pt idx="25">
                  <c:v>6</c:v>
                </c:pt>
                <c:pt idx="26">
                  <c:v>10</c:v>
                </c:pt>
                <c:pt idx="27">
                  <c:v>3</c:v>
                </c:pt>
                <c:pt idx="28">
                  <c:v>4</c:v>
                </c:pt>
                <c:pt idx="29">
                  <c:v>6</c:v>
                </c:pt>
                <c:pt idx="30">
                  <c:v>2</c:v>
                </c:pt>
                <c:pt idx="31">
                  <c:v>5</c:v>
                </c:pt>
                <c:pt idx="32">
                  <c:v>6</c:v>
                </c:pt>
                <c:pt idx="33">
                  <c:v>0</c:v>
                </c:pt>
                <c:pt idx="34">
                  <c:v>3</c:v>
                </c:pt>
                <c:pt idx="35">
                  <c:v>2</c:v>
                </c:pt>
                <c:pt idx="36">
                  <c:v>1</c:v>
                </c:pt>
                <c:pt idx="37">
                  <c:v>2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0</c:v>
                </c:pt>
                <c:pt idx="42">
                  <c:v>1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1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E6F-4429-9CE5-C7B45819BE79}"/>
            </c:ext>
          </c:extLst>
        </c:ser>
        <c:ser>
          <c:idx val="2"/>
          <c:order val="2"/>
          <c:tx>
            <c:strRef>
              <c:f>'Rel-15_Rel-19 CRs'!$A$6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CRs'!$B$6:$BD$6</c:f>
              <c:numCache>
                <c:formatCode>General</c:formatCode>
                <c:ptCount val="55"/>
                <c:pt idx="12">
                  <c:v>43</c:v>
                </c:pt>
                <c:pt idx="13">
                  <c:v>80</c:v>
                </c:pt>
                <c:pt idx="14">
                  <c:v>170</c:v>
                </c:pt>
                <c:pt idx="15">
                  <c:v>147</c:v>
                </c:pt>
                <c:pt idx="16">
                  <c:v>181</c:v>
                </c:pt>
                <c:pt idx="17">
                  <c:v>171</c:v>
                </c:pt>
                <c:pt idx="18">
                  <c:v>207</c:v>
                </c:pt>
                <c:pt idx="19">
                  <c:v>250</c:v>
                </c:pt>
                <c:pt idx="20">
                  <c:v>88</c:v>
                </c:pt>
                <c:pt idx="21">
                  <c:v>87</c:v>
                </c:pt>
                <c:pt idx="22">
                  <c:v>71</c:v>
                </c:pt>
                <c:pt idx="23">
                  <c:v>103</c:v>
                </c:pt>
                <c:pt idx="24">
                  <c:v>26</c:v>
                </c:pt>
                <c:pt idx="25">
                  <c:v>39</c:v>
                </c:pt>
                <c:pt idx="26">
                  <c:v>30</c:v>
                </c:pt>
                <c:pt idx="27">
                  <c:v>21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E6F-4429-9CE5-C7B45819BE79}"/>
            </c:ext>
          </c:extLst>
        </c:ser>
        <c:ser>
          <c:idx val="3"/>
          <c:order val="3"/>
          <c:tx>
            <c:strRef>
              <c:f>'Rel-15_Rel-19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CRs'!$B$7:$BD$7</c:f>
              <c:numCache>
                <c:formatCode>General</c:formatCode>
                <c:ptCount val="55"/>
                <c:pt idx="17">
                  <c:v>2</c:v>
                </c:pt>
                <c:pt idx="19">
                  <c:v>3</c:v>
                </c:pt>
                <c:pt idx="20">
                  <c:v>66</c:v>
                </c:pt>
                <c:pt idx="21">
                  <c:v>133</c:v>
                </c:pt>
                <c:pt idx="22">
                  <c:v>117</c:v>
                </c:pt>
                <c:pt idx="23">
                  <c:v>233</c:v>
                </c:pt>
                <c:pt idx="24">
                  <c:v>279</c:v>
                </c:pt>
                <c:pt idx="25">
                  <c:v>205</c:v>
                </c:pt>
                <c:pt idx="26">
                  <c:v>260</c:v>
                </c:pt>
                <c:pt idx="27">
                  <c:v>174</c:v>
                </c:pt>
                <c:pt idx="28">
                  <c:v>197</c:v>
                </c:pt>
                <c:pt idx="29">
                  <c:v>248</c:v>
                </c:pt>
                <c:pt idx="30">
                  <c:v>31</c:v>
                </c:pt>
                <c:pt idx="31">
                  <c:v>123</c:v>
                </c:pt>
                <c:pt idx="32">
                  <c:v>79</c:v>
                </c:pt>
                <c:pt idx="33">
                  <c:v>9</c:v>
                </c:pt>
                <c:pt idx="34">
                  <c:v>74</c:v>
                </c:pt>
                <c:pt idx="35">
                  <c:v>8</c:v>
                </c:pt>
                <c:pt idx="36">
                  <c:v>29</c:v>
                </c:pt>
                <c:pt idx="37">
                  <c:v>38</c:v>
                </c:pt>
                <c:pt idx="38">
                  <c:v>0</c:v>
                </c:pt>
                <c:pt idx="39">
                  <c:v>31</c:v>
                </c:pt>
                <c:pt idx="40">
                  <c:v>17</c:v>
                </c:pt>
                <c:pt idx="41">
                  <c:v>1</c:v>
                </c:pt>
                <c:pt idx="42">
                  <c:v>13</c:v>
                </c:pt>
                <c:pt idx="43">
                  <c:v>8</c:v>
                </c:pt>
                <c:pt idx="44">
                  <c:v>2</c:v>
                </c:pt>
                <c:pt idx="45">
                  <c:v>1</c:v>
                </c:pt>
                <c:pt idx="46">
                  <c:v>3</c:v>
                </c:pt>
                <c:pt idx="47">
                  <c:v>1</c:v>
                </c:pt>
                <c:pt idx="48">
                  <c:v>2</c:v>
                </c:pt>
                <c:pt idx="49">
                  <c:v>2</c:v>
                </c:pt>
                <c:pt idx="50">
                  <c:v>3</c:v>
                </c:pt>
                <c:pt idx="51">
                  <c:v>1</c:v>
                </c:pt>
                <c:pt idx="52">
                  <c:v>2</c:v>
                </c:pt>
                <c:pt idx="53">
                  <c:v>0</c:v>
                </c:pt>
                <c:pt idx="54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E6F-4429-9CE5-C7B45819BE79}"/>
            </c:ext>
          </c:extLst>
        </c:ser>
        <c:ser>
          <c:idx val="4"/>
          <c:order val="4"/>
          <c:tx>
            <c:strRef>
              <c:f>'Rel-15_Rel-19 CRs'!$A$8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CRs'!$B$8:$BD$8</c:f>
              <c:numCache>
                <c:formatCode>General</c:formatCode>
                <c:ptCount val="55"/>
                <c:pt idx="25">
                  <c:v>48</c:v>
                </c:pt>
                <c:pt idx="26">
                  <c:v>55</c:v>
                </c:pt>
                <c:pt idx="27">
                  <c:v>91</c:v>
                </c:pt>
                <c:pt idx="28">
                  <c:v>0</c:v>
                </c:pt>
                <c:pt idx="29">
                  <c:v>0</c:v>
                </c:pt>
                <c:pt idx="30">
                  <c:v>348</c:v>
                </c:pt>
                <c:pt idx="31">
                  <c:v>407</c:v>
                </c:pt>
                <c:pt idx="32">
                  <c:v>356</c:v>
                </c:pt>
                <c:pt idx="33">
                  <c:v>276</c:v>
                </c:pt>
                <c:pt idx="34">
                  <c:v>158</c:v>
                </c:pt>
                <c:pt idx="35">
                  <c:v>113</c:v>
                </c:pt>
                <c:pt idx="36">
                  <c:v>146</c:v>
                </c:pt>
                <c:pt idx="37">
                  <c:v>144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E6F-4429-9CE5-C7B45819BE79}"/>
            </c:ext>
          </c:extLst>
        </c:ser>
        <c:ser>
          <c:idx val="5"/>
          <c:order val="5"/>
          <c:tx>
            <c:strRef>
              <c:f>'Rel-15_Rel-19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CRs'!$B$9:$BD$9</c:f>
              <c:numCache>
                <c:formatCode>General</c:formatCode>
                <c:ptCount val="55"/>
                <c:pt idx="30">
                  <c:v>12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209</c:v>
                </c:pt>
                <c:pt idx="35">
                  <c:v>135</c:v>
                </c:pt>
                <c:pt idx="36">
                  <c:v>262</c:v>
                </c:pt>
                <c:pt idx="37">
                  <c:v>314</c:v>
                </c:pt>
                <c:pt idx="38">
                  <c:v>189</c:v>
                </c:pt>
                <c:pt idx="39">
                  <c:v>236</c:v>
                </c:pt>
                <c:pt idx="40">
                  <c:v>202</c:v>
                </c:pt>
                <c:pt idx="41">
                  <c:v>107</c:v>
                </c:pt>
                <c:pt idx="42">
                  <c:v>57</c:v>
                </c:pt>
                <c:pt idx="43">
                  <c:v>77</c:v>
                </c:pt>
                <c:pt idx="44">
                  <c:v>45</c:v>
                </c:pt>
                <c:pt idx="45">
                  <c:v>12</c:v>
                </c:pt>
                <c:pt idx="46">
                  <c:v>36</c:v>
                </c:pt>
                <c:pt idx="47">
                  <c:v>4</c:v>
                </c:pt>
                <c:pt idx="48">
                  <c:v>26</c:v>
                </c:pt>
                <c:pt idx="49">
                  <c:v>4</c:v>
                </c:pt>
                <c:pt idx="50">
                  <c:v>24</c:v>
                </c:pt>
                <c:pt idx="51">
                  <c:v>13</c:v>
                </c:pt>
                <c:pt idx="52">
                  <c:v>8</c:v>
                </c:pt>
                <c:pt idx="53">
                  <c:v>4</c:v>
                </c:pt>
                <c:pt idx="5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E6F-4429-9CE5-C7B45819BE79}"/>
            </c:ext>
          </c:extLst>
        </c:ser>
        <c:ser>
          <c:idx val="8"/>
          <c:order val="6"/>
          <c:tx>
            <c:strRef>
              <c:f>'Rel-15_Rel-19 CRs'!$A$10</c:f>
              <c:strCache>
                <c:ptCount val="1"/>
                <c:pt idx="0">
                  <c:v>Rel-18 PCR/draftCR</c:v>
                </c:pt>
              </c:strCache>
            </c:strRef>
          </c:tx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CRs'!$B$10:$BD$10</c:f>
              <c:numCache>
                <c:formatCode>General</c:formatCode>
                <c:ptCount val="55"/>
                <c:pt idx="40">
                  <c:v>245</c:v>
                </c:pt>
                <c:pt idx="41">
                  <c:v>440</c:v>
                </c:pt>
                <c:pt idx="42">
                  <c:v>599</c:v>
                </c:pt>
                <c:pt idx="43">
                  <c:v>535</c:v>
                </c:pt>
                <c:pt idx="44">
                  <c:v>306</c:v>
                </c:pt>
                <c:pt idx="45">
                  <c:v>69</c:v>
                </c:pt>
                <c:pt idx="46">
                  <c:v>57</c:v>
                </c:pt>
                <c:pt idx="47">
                  <c:v>17</c:v>
                </c:pt>
                <c:pt idx="48">
                  <c:v>27</c:v>
                </c:pt>
                <c:pt idx="49">
                  <c:v>16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E6F-4429-9CE5-C7B45819BE79}"/>
            </c:ext>
          </c:extLst>
        </c:ser>
        <c:ser>
          <c:idx val="6"/>
          <c:order val="7"/>
          <c:tx>
            <c:strRef>
              <c:f>'Rel-15_Rel-19 CRs'!$A$11</c:f>
              <c:strCache>
                <c:ptCount val="1"/>
                <c:pt idx="0">
                  <c:v>Rel-18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CRs'!$B$11:$BD$11</c:f>
              <c:numCache>
                <c:formatCode>General</c:formatCode>
                <c:ptCount val="55"/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25</c:v>
                </c:pt>
                <c:pt idx="45">
                  <c:v>83</c:v>
                </c:pt>
                <c:pt idx="46">
                  <c:v>240</c:v>
                </c:pt>
                <c:pt idx="47">
                  <c:v>215</c:v>
                </c:pt>
                <c:pt idx="48">
                  <c:v>290</c:v>
                </c:pt>
                <c:pt idx="49">
                  <c:v>272</c:v>
                </c:pt>
                <c:pt idx="50">
                  <c:v>226</c:v>
                </c:pt>
                <c:pt idx="51">
                  <c:v>184</c:v>
                </c:pt>
                <c:pt idx="52">
                  <c:v>198</c:v>
                </c:pt>
                <c:pt idx="53">
                  <c:v>208</c:v>
                </c:pt>
                <c:pt idx="54">
                  <c:v>118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7E6F-4429-9CE5-C7B45819BE79}"/>
            </c:ext>
          </c:extLst>
        </c:ser>
        <c:ser>
          <c:idx val="7"/>
          <c:order val="8"/>
          <c:tx>
            <c:strRef>
              <c:f>'Rel-15_Rel-19 CRs'!$A$12</c:f>
              <c:strCache>
                <c:ptCount val="1"/>
                <c:pt idx="0">
                  <c:v>Rel-19 PCR/draftCR</c:v>
                </c:pt>
              </c:strCache>
            </c:strRef>
          </c:tx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CRs'!$B$12:$BD$12</c:f>
              <c:numCache>
                <c:formatCode>General</c:formatCode>
                <c:ptCount val="55"/>
                <c:pt idx="7">
                  <c:v>85</c:v>
                </c:pt>
                <c:pt idx="8">
                  <c:v>126</c:v>
                </c:pt>
                <c:pt idx="9">
                  <c:v>35</c:v>
                </c:pt>
                <c:pt idx="10">
                  <c:v>126</c:v>
                </c:pt>
                <c:pt idx="11">
                  <c:v>119</c:v>
                </c:pt>
                <c:pt idx="18">
                  <c:v>36</c:v>
                </c:pt>
                <c:pt idx="19">
                  <c:v>31</c:v>
                </c:pt>
                <c:pt idx="20">
                  <c:v>27</c:v>
                </c:pt>
                <c:pt idx="21">
                  <c:v>37</c:v>
                </c:pt>
                <c:pt idx="50">
                  <c:v>0</c:v>
                </c:pt>
                <c:pt idx="51">
                  <c:v>26</c:v>
                </c:pt>
                <c:pt idx="52">
                  <c:v>29</c:v>
                </c:pt>
                <c:pt idx="53">
                  <c:v>168</c:v>
                </c:pt>
                <c:pt idx="54">
                  <c:v>175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E6F-4429-9CE5-C7B45819BE79}"/>
            </c:ext>
          </c:extLst>
        </c:ser>
        <c:ser>
          <c:idx val="9"/>
          <c:order val="9"/>
          <c:tx>
            <c:strRef>
              <c:f>'Rel-15_Rel-19 CRs'!$A$13</c:f>
              <c:strCache>
                <c:ptCount val="1"/>
                <c:pt idx="0">
                  <c:v>Rel-19 CR</c:v>
                </c:pt>
              </c:strCache>
            </c:strRef>
          </c:tx>
          <c:invertIfNegative val="0"/>
          <c:cat>
            <c:strRef>
              <c:f>'Rel-15_Rel-19 CRs'!$B$1:$BD$1</c:f>
              <c:strCache>
                <c:ptCount val="55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</c:strCache>
            </c:strRef>
          </c:cat>
          <c:val>
            <c:numRef>
              <c:f>'Rel-15_Rel-19 CRs'!$B$13:$BD$13</c:f>
              <c:numCache>
                <c:formatCode>General</c:formatCode>
                <c:ptCount val="55"/>
                <c:pt idx="7">
                  <c:v>67</c:v>
                </c:pt>
                <c:pt idx="8">
                  <c:v>69</c:v>
                </c:pt>
                <c:pt idx="9">
                  <c:v>23</c:v>
                </c:pt>
                <c:pt idx="10">
                  <c:v>111</c:v>
                </c:pt>
                <c:pt idx="11">
                  <c:v>156</c:v>
                </c:pt>
                <c:pt idx="18">
                  <c:v>44</c:v>
                </c:pt>
                <c:pt idx="19">
                  <c:v>50</c:v>
                </c:pt>
                <c:pt idx="20">
                  <c:v>39</c:v>
                </c:pt>
                <c:pt idx="21">
                  <c:v>36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E6F-4429-9CE5-C7B45819BE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682607640"/>
        <c:axId val="682609208"/>
        <c:axId val="0"/>
      </c:bar3DChart>
      <c:catAx>
        <c:axId val="6826076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682609208"/>
        <c:crosses val="autoZero"/>
        <c:auto val="0"/>
        <c:lblAlgn val="ctr"/>
        <c:lblOffset val="100"/>
        <c:tickLblSkip val="1"/>
        <c:noMultiLvlLbl val="0"/>
      </c:catAx>
      <c:valAx>
        <c:axId val="682609208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6826076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031092267312727E-2"/>
          <c:y val="0.10934083874997352"/>
          <c:w val="0.13280510358649347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08-Mar-24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08-Mar-24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591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4554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9309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226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103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 March 2024, Maastricht, The Netherlands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SP-240376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 smtClean="0">
                <a:solidFill>
                  <a:schemeClr val="bg1"/>
                </a:solidFill>
              </a:rPr>
              <a:t>SP-240376</a:t>
            </a:r>
            <a:r>
              <a:rPr lang="en-GB" altLang="de-DE" sz="1200" dirty="0" smtClean="0">
                <a:solidFill>
                  <a:schemeClr val="bg1"/>
                </a:solidFill>
              </a:rPr>
              <a:t>: </a:t>
            </a: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 dirty="0" smtClean="0">
                <a:solidFill>
                  <a:schemeClr val="bg1"/>
                </a:solidFill>
              </a:rPr>
              <a:t>SA#103, </a:t>
            </a:r>
            <a:r>
              <a:rPr lang="en-US" altLang="de-DE" sz="1200" dirty="0" smtClean="0">
                <a:solidFill>
                  <a:schemeClr val="bg1"/>
                </a:solidFill>
              </a:rPr>
              <a:t>19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 - 22</a:t>
            </a:r>
            <a:r>
              <a:rPr lang="en-US" altLang="de-DE" sz="1200" dirty="0" smtClean="0">
                <a:solidFill>
                  <a:schemeClr val="bg1"/>
                </a:solidFill>
              </a:rPr>
              <a:t> March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799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3gpp.org/" TargetMode="External"/><Relationship Id="rId4" Type="http://schemas.openxmlformats.org/officeDocument/2006/relationships/hyperlink" Target="mailto:a.bennett@Samsung.co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712307"/>
            <a:ext cx="6400800" cy="229731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Bennett 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(SA2 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Chair, Samsung)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 (SA2 Support, MCC)</a:t>
            </a:r>
            <a:endParaRPr lang="de-DE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</a:t>
            </a:r>
            <a:r>
              <a:rPr lang="en-GB" sz="5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SA#103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dirty="0"/>
              <a:t>2) SA Work Report</a:t>
            </a:r>
          </a:p>
          <a:p>
            <a:pPr lvl="1" eaLnBrk="1" hangingPunct="1">
              <a:defRPr/>
            </a:pPr>
            <a:r>
              <a:rPr lang="en-GB" sz="1800" b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545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</a:t>
            </a:r>
            <a:r>
              <a:rPr lang="de-DE" altLang="de-DE" b="1" dirty="0" smtClean="0"/>
              <a:t>Maintenance </a:t>
            </a:r>
            <a:r>
              <a:rPr lang="de-DE" altLang="de-DE" b="1" dirty="0"/>
              <a:t>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/>
              <a:t> Work Progress on Corrections </a:t>
            </a:r>
            <a:r>
              <a:rPr lang="de-DE" altLang="de-DE" sz="2000"/>
              <a:t>(</a:t>
            </a:r>
            <a:r>
              <a:rPr lang="en-US" altLang="de-DE" sz="2000"/>
              <a:t>Category A CRs are not counted)</a:t>
            </a:r>
            <a:endParaRPr lang="de-DE" altLang="de-DE" sz="2000"/>
          </a:p>
          <a:p>
            <a:pPr lvl="1" eaLnBrk="1" hangingPunct="1"/>
            <a:endParaRPr lang="de-DE" altLang="de-DE" sz="2000"/>
          </a:p>
          <a:p>
            <a:pPr lvl="1" eaLnBrk="1" hangingPunct="1"/>
            <a:r>
              <a:rPr lang="de-DE" altLang="de-DE" sz="2000"/>
              <a:t>R12:           none</a:t>
            </a:r>
          </a:p>
          <a:p>
            <a:pPr lvl="1" eaLnBrk="1" hangingPunct="1"/>
            <a:r>
              <a:rPr lang="en-GB" altLang="de-DE" sz="2000"/>
              <a:t>R13: 	none</a:t>
            </a:r>
          </a:p>
          <a:p>
            <a:pPr lvl="1" eaLnBrk="1" hangingPunct="1"/>
            <a:r>
              <a:rPr lang="de-DE" altLang="de-DE" sz="2000"/>
              <a:t>R14:  	</a:t>
            </a:r>
            <a:r>
              <a:rPr lang="en-US" altLang="de-DE" sz="2000"/>
              <a:t>none</a:t>
            </a:r>
            <a:endParaRPr lang="en-GB" sz="2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b="1" dirty="0"/>
              <a:t>2.2) </a:t>
            </a:r>
            <a:r>
              <a:rPr lang="en-US" sz="1800" b="1" dirty="0"/>
              <a:t>Rel-15 Work and Maintenance</a:t>
            </a:r>
            <a:r>
              <a:rPr lang="en-US" sz="1800" b="1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23130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/>
              <a:t>2.2) Rel-15 Work and Maintenance (1/2)</a:t>
            </a:r>
            <a:endParaRPr lang="de-DE" altLang="de-DE" sz="2800" b="1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896" y="1359042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Progress since SA#102 - excluding </a:t>
            </a:r>
            <a:r>
              <a:rPr lang="de-DE" altLang="de-DE" sz="2400" dirty="0"/>
              <a:t>5GS_Ph1 </a:t>
            </a:r>
            <a:endParaRPr lang="de-DE" altLang="de-DE" sz="2400" dirty="0" smtClean="0"/>
          </a:p>
          <a:p>
            <a:pPr eaLnBrk="1" hangingPunct="1"/>
            <a:r>
              <a:rPr lang="de-DE" altLang="de-DE" sz="1800" dirty="0" smtClean="0"/>
              <a:t>(</a:t>
            </a:r>
            <a:r>
              <a:rPr lang="en-US" altLang="de-DE" sz="1800" dirty="0"/>
              <a:t>Category A CRs are </a:t>
            </a:r>
            <a:r>
              <a:rPr lang="en-US" altLang="de-DE" sz="1800" dirty="0" smtClean="0"/>
              <a:t>not </a:t>
            </a:r>
            <a:r>
              <a:rPr lang="en-US" altLang="de-DE" sz="1800" dirty="0"/>
              <a:t>counted</a:t>
            </a:r>
            <a:r>
              <a:rPr lang="en-US" altLang="de-DE" sz="1800" dirty="0" smtClean="0"/>
              <a:t>)</a:t>
            </a:r>
            <a:endParaRPr lang="de-DE" altLang="de-DE" sz="2000" dirty="0"/>
          </a:p>
          <a:p>
            <a:pPr lvl="1" eaLnBrk="1" hangingPunct="1"/>
            <a:r>
              <a:rPr lang="de-DE" altLang="de-DE" sz="1800" dirty="0" smtClean="0"/>
              <a:t>Rel-15</a:t>
            </a:r>
            <a:r>
              <a:rPr lang="de-DE" altLang="de-DE" sz="1800" dirty="0"/>
              <a:t>:          </a:t>
            </a:r>
            <a:r>
              <a:rPr lang="en-US" altLang="de-DE" sz="1800" dirty="0" smtClean="0"/>
              <a:t>None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/>
              <a:t>2.2) Rel-15 Work and Maintenance (1/2)</a:t>
            </a:r>
            <a:endParaRPr lang="de-DE" altLang="de-DE" sz="2800" b="1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950" y="1340936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Progress since SA#102 - 5GS_Ph1 </a:t>
            </a:r>
          </a:p>
          <a:p>
            <a:pPr eaLnBrk="1" hangingPunct="1"/>
            <a:r>
              <a:rPr lang="de-DE" altLang="de-DE" sz="1800" dirty="0" smtClean="0"/>
              <a:t>(</a:t>
            </a:r>
            <a:r>
              <a:rPr lang="en-US" altLang="de-DE" sz="1800" dirty="0"/>
              <a:t>Category A CRs are not counted</a:t>
            </a:r>
            <a:r>
              <a:rPr lang="en-US" altLang="de-DE" sz="1800" dirty="0" smtClean="0"/>
              <a:t>)</a:t>
            </a:r>
          </a:p>
          <a:p>
            <a:pPr lvl="1" eaLnBrk="1" hangingPunct="1"/>
            <a:r>
              <a:rPr lang="en-US" altLang="de-DE" sz="1600" dirty="0"/>
              <a:t>Rel-16 (TEI16): 1 CR to TS 23.273 was agreed, 1 CR to TS 23.502 was agreed</a:t>
            </a:r>
          </a:p>
          <a:p>
            <a:pPr lvl="1" eaLnBrk="1" hangingPunct="1"/>
            <a:r>
              <a:rPr lang="en-US" altLang="de-DE" sz="1600" dirty="0"/>
              <a:t>Rel-17 (TEI17): 1 CR to TS 23.501 was agreed, 1 CR to TS 23.502 was </a:t>
            </a:r>
            <a:r>
              <a:rPr lang="en-US" altLang="de-DE" sz="1600" dirty="0" smtClean="0"/>
              <a:t>agreed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71527533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b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1821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2.3) </a:t>
            </a:r>
            <a:r>
              <a:rPr lang="en-US" altLang="de-DE" sz="3200" b="1"/>
              <a:t>Rel-16 Work and Maintenance</a:t>
            </a:r>
            <a:endParaRPr lang="de-DE" altLang="de-DE" b="1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1263" y="1580733"/>
            <a:ext cx="8864755" cy="4558810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</a:t>
            </a:r>
            <a:r>
              <a:rPr lang="de-DE" altLang="de-DE" sz="2400" dirty="0" smtClean="0"/>
              <a:t>Progress </a:t>
            </a:r>
            <a:r>
              <a:rPr lang="de-DE" altLang="de-DE" sz="2400" dirty="0"/>
              <a:t>on Corrections </a:t>
            </a:r>
            <a:r>
              <a:rPr lang="de-DE" altLang="de-DE" sz="1800" dirty="0"/>
              <a:t>(</a:t>
            </a:r>
            <a:r>
              <a:rPr lang="en-US" altLang="de-DE" sz="1800" dirty="0"/>
              <a:t>Category A CRs are not counted)</a:t>
            </a:r>
            <a:endParaRPr lang="de-DE" altLang="de-DE" sz="1800" dirty="0"/>
          </a:p>
          <a:p>
            <a:pPr lvl="1" eaLnBrk="1" hangingPunct="1"/>
            <a:r>
              <a:rPr lang="en-GB" sz="1800" dirty="0" smtClean="0"/>
              <a:t>5G_URLLC: 1 CR to TS 23.503 was agreed</a:t>
            </a:r>
          </a:p>
        </p:txBody>
      </p:sp>
    </p:spTree>
    <p:extLst>
      <p:ext uri="{BB962C8B-B14F-4D97-AF65-F5344CB8AC3E}">
        <p14:creationId xmlns:p14="http://schemas.microsoft.com/office/powerpoint/2010/main" val="2552844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b="1" dirty="0"/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00067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</a:t>
            </a:r>
            <a:r>
              <a:rPr lang="en-GB" altLang="en-US" b="1" dirty="0" smtClean="0"/>
              <a:t>Work Summary</a:t>
            </a:r>
            <a:endParaRPr lang="en-GB" altLang="en-US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735488"/>
              </p:ext>
            </p:extLst>
          </p:nvPr>
        </p:nvGraphicFramePr>
        <p:xfrm>
          <a:off x="519289" y="1238181"/>
          <a:ext cx="8276981" cy="4800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0016"/>
                <a:gridCol w="3280042"/>
                <a:gridCol w="666258"/>
                <a:gridCol w="3100665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9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WID#</a:t>
                      </a:r>
                      <a:endParaRPr lang="en-US" sz="9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5GSAT_ARCH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aspects for using satellite access in 5G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SP-200445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23.501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eEdge_5GC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support for Edge Computing in 5G Core network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23.502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enhanced support of Industrial Internet of Things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Proximity based Services in 5GS (5G_ProSe)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SP-201132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enablers for Multi-USIM devices</a:t>
                      </a:r>
                      <a:endParaRPr lang="da-DK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5MBS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Architectural enhancements for 5G multicast-broadcast services (5MBS)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CRs to 23.247, 1 CR to 23.502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eNA_Ph2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 on Enablers for Network Automation for 5G - phase 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SP-201133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CRs to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23.288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support of Non-Public Networks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SP-200980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ID_UAS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Unmanned Aerial Systems Connectivity, Identification, and Tracking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SP-200979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eV2XARC_Ph2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enhancements for 3GPP support of advanced V2X services – Phase 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SP-210090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Traffic Steering, Switch and Splitting support in the 5G system architecture Phase 2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SP-200977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5G_AIS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System Enhancement for Advanced Interactive Services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SP-190564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5G_eLCS _Ph2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to the 5GC LoCation Services-Phase 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SP-200082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23.273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Multimedia Priority Service (MPS) Phase 2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SP-200519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Minimization of Service Interruption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SP-210582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ARCH_NR_REDCAP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 for NR Reduced Capability Devices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SP-211100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23.501, 1 CR to 23.502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IoT_SAT_ARCH_EPS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support for NB-IoT/eMTC Non-Terrestrial Networks in EPS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SP-211306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NR_QoE_enh</a:t>
                      </a: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-Core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[RAN3] Core part: Enhancement on NR </a:t>
                      </a:r>
                      <a:r>
                        <a:rPr 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 for diverse services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RP-223488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23.501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432" marR="27432" marT="27432" marB="27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b="1" dirty="0"/>
              <a:t>2.5) Rel-18 Work and </a:t>
            </a:r>
            <a:r>
              <a:rPr lang="en-GB" sz="1800" b="1" dirty="0" smtClean="0"/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47732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826976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/>
              <a:t> 1) General aspects (events since </a:t>
            </a:r>
            <a:r>
              <a:rPr lang="en-GB" sz="2000" dirty="0" smtClean="0"/>
              <a:t>SA#102, </a:t>
            </a:r>
            <a:r>
              <a:rPr lang="en-GB" sz="2000" dirty="0"/>
              <a:t>statistics, next meetings)</a:t>
            </a:r>
          </a:p>
          <a:p>
            <a:pPr eaLnBrk="1" hangingPunct="1">
              <a:defRPr/>
            </a:pPr>
            <a:r>
              <a:rPr lang="en-GB" sz="2000" dirty="0"/>
              <a:t> 2) SA Work Report</a:t>
            </a:r>
          </a:p>
          <a:p>
            <a:pPr lvl="1" eaLnBrk="1" hangingPunct="1">
              <a:defRPr/>
            </a:pPr>
            <a:r>
              <a:rPr lang="en-GB" sz="18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/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 smtClean="0"/>
              <a:t>2.5</a:t>
            </a:r>
            <a:r>
              <a:rPr lang="en-GB" sz="1800" dirty="0"/>
              <a:t>) Rel-18 Work and </a:t>
            </a:r>
            <a:r>
              <a:rPr lang="en-GB" sz="1800" dirty="0" smtClean="0"/>
              <a:t>Maintenance</a:t>
            </a:r>
          </a:p>
          <a:p>
            <a:pPr lvl="1" eaLnBrk="1" hangingPunct="1">
              <a:defRPr/>
            </a:pPr>
            <a:r>
              <a:rPr lang="en-GB" sz="1800" dirty="0"/>
              <a:t>2.5) </a:t>
            </a:r>
            <a:r>
              <a:rPr lang="en-GB" sz="1800" dirty="0" smtClean="0"/>
              <a:t>Rel-19 </a:t>
            </a:r>
            <a:r>
              <a:rPr lang="en-GB" sz="1800" dirty="0"/>
              <a:t>Work and </a:t>
            </a:r>
            <a:r>
              <a:rPr lang="en-GB" sz="1800" dirty="0" smtClean="0"/>
              <a:t>Maintenance</a:t>
            </a:r>
            <a:endParaRPr lang="en-GB" sz="1800" dirty="0"/>
          </a:p>
          <a:p>
            <a:pPr lvl="1" eaLnBrk="1" hangingPunct="1">
              <a:defRPr/>
            </a:pPr>
            <a:r>
              <a:rPr lang="en-GB" sz="1800" dirty="0" smtClean="0"/>
              <a:t>2.7) </a:t>
            </a:r>
            <a:r>
              <a:rPr lang="en-GB" sz="1800" dirty="0"/>
              <a:t>IETF Dependency Update</a:t>
            </a:r>
          </a:p>
          <a:p>
            <a:pPr eaLnBrk="1" hangingPunct="1">
              <a:defRPr/>
            </a:pPr>
            <a:r>
              <a:rPr lang="en-GB" sz="2000" dirty="0"/>
              <a:t> 3) SA2 Work Planning</a:t>
            </a:r>
          </a:p>
          <a:p>
            <a:pPr eaLnBrk="1" hangingPunct="1">
              <a:defRPr/>
            </a:pPr>
            <a:r>
              <a:rPr lang="en-GB" sz="20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93759" y="2800350"/>
            <a:ext cx="8554481" cy="34009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CR </a:t>
            </a:r>
            <a:r>
              <a:rPr lang="en-US" altLang="de-DE" sz="1200" kern="0" dirty="0"/>
              <a:t>to TS 23.501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CR </a:t>
            </a:r>
            <a:r>
              <a:rPr lang="en-US" altLang="de-DE" sz="1200" kern="0" dirty="0"/>
              <a:t>to TS 23.502 </a:t>
            </a:r>
            <a:r>
              <a:rPr lang="en-US" altLang="de-DE" sz="1200" kern="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TS </a:t>
            </a:r>
            <a:r>
              <a:rPr lang="en-US" altLang="de-DE" sz="1200" kern="0" dirty="0" smtClean="0"/>
              <a:t>23.503 agreed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cs typeface="+mn-cs"/>
              </a:rPr>
              <a:t>RAN impacts and </a:t>
            </a:r>
            <a:r>
              <a:rPr lang="en-US" sz="1600" b="1" dirty="0" smtClean="0">
                <a:cs typeface="+mn-cs"/>
              </a:rPr>
              <a:t>dependencies</a:t>
            </a:r>
            <a:endParaRPr lang="de-DE" sz="1600" b="1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7367815"/>
              </p:ext>
            </p:extLst>
          </p:nvPr>
        </p:nvGraphicFramePr>
        <p:xfrm>
          <a:off x="138173" y="1312782"/>
          <a:ext cx="8810067" cy="11082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8407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6456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6456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6167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7884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00350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CR </a:t>
            </a:r>
            <a:r>
              <a:rPr lang="en-US" altLang="de-DE" sz="1200" kern="0" dirty="0" smtClean="0"/>
              <a:t>to TS 23.501 agreed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7459360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47777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(3/29)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9" y="2802552"/>
            <a:ext cx="8554481" cy="33628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TS 23.501 were </a:t>
            </a:r>
            <a:r>
              <a:rPr lang="en-US" altLang="de-DE" sz="1200" kern="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 </a:t>
            </a:r>
            <a:r>
              <a:rPr lang="en-US" altLang="de-DE" sz="1200" kern="0" dirty="0"/>
              <a:t>CRs to TS 23.502 were agreed </a:t>
            </a:r>
            <a:endParaRPr lang="en-US" altLang="de-DE" sz="12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SA6, CT </a:t>
            </a:r>
            <a:r>
              <a:rPr lang="en-US" altLang="zh-CN" sz="1200" dirty="0" smtClean="0"/>
              <a:t>WGs</a:t>
            </a:r>
            <a:endParaRPr lang="de-DE" sz="1800" b="1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Handle the unhandled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7635422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04329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115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SP-230089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115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7881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3297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(4/29)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43200"/>
            <a:ext cx="8554481" cy="34771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/>
            <a:r>
              <a:rPr lang="en-US" sz="1200" dirty="0" smtClean="0">
                <a:solidFill>
                  <a:srgbClr val="000000"/>
                </a:solidFill>
                <a:ea typeface="Gulim" panose="020B0600000101010101" pitchFamily="34" charset="-127"/>
              </a:rPr>
              <a:t>None</a:t>
            </a: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kern="0" dirty="0" smtClean="0">
                <a:cs typeface="+mn-cs"/>
              </a:rPr>
              <a:t>RAN </a:t>
            </a:r>
            <a:r>
              <a:rPr lang="en-US" sz="1600" b="1" kern="0" dirty="0">
                <a:cs typeface="+mn-cs"/>
              </a:rPr>
              <a:t>impacts and </a:t>
            </a:r>
            <a:r>
              <a:rPr lang="en-US" sz="1600" b="1" kern="0" dirty="0" smtClean="0">
                <a:cs typeface="+mn-cs"/>
              </a:rPr>
              <a:t>dependencies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Continue corrections as necessary, none expected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1607691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010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64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64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UAS_Ph2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192872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101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(5/29)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690648"/>
            <a:ext cx="8554481" cy="35296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 smtClean="0"/>
              <a:t>TS </a:t>
            </a:r>
            <a:r>
              <a:rPr lang="en-US" altLang="de-DE" sz="1100" b="1" kern="0" dirty="0"/>
              <a:t>23.586: </a:t>
            </a:r>
            <a:r>
              <a:rPr lang="en-US" altLang="de-DE" sz="1100" kern="0" dirty="0"/>
              <a:t>22 CRs agreed, which are related to p</a:t>
            </a:r>
            <a:r>
              <a:rPr lang="en-US" altLang="zh-CN" sz="1100" kern="0" dirty="0"/>
              <a:t>rotocol stack, </a:t>
            </a:r>
            <a:r>
              <a:rPr lang="en-US" altLang="de-DE" sz="1100" kern="0" dirty="0"/>
              <a:t>UE discovery &amp; selection, </a:t>
            </a:r>
            <a:r>
              <a:rPr lang="en-US" altLang="zh-CN" sz="1100" kern="0" dirty="0"/>
              <a:t>UE ID, parameter provisioning, security description and service exposure via control plane</a:t>
            </a:r>
            <a:r>
              <a:rPr lang="en-GB" altLang="zh-CN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23.273: </a:t>
            </a:r>
            <a:r>
              <a:rPr lang="en-US" altLang="de-DE" sz="1100" kern="0" dirty="0"/>
              <a:t>9 CRs agreed, which are related to </a:t>
            </a:r>
            <a:r>
              <a:rPr lang="en-GB" altLang="zh-CN" sz="1100" kern="0" dirty="0"/>
              <a:t>SL-MO-LR procedure, SL-MT-LR procedure</a:t>
            </a:r>
            <a:r>
              <a:rPr lang="en-US" altLang="de-DE" sz="1100" kern="0" dirty="0"/>
              <a:t> and NF (GMLC and LMF) 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23.502: </a:t>
            </a:r>
            <a:r>
              <a:rPr lang="en-US" altLang="de-DE" sz="1100" kern="0" dirty="0"/>
              <a:t>3 CRs agreed, which are related to  AMF, NEF and UDR 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23.503: </a:t>
            </a:r>
            <a:r>
              <a:rPr lang="en-US" altLang="de-DE" sz="1100" kern="0" dirty="0"/>
              <a:t>1 CR agreed, which is related to Ranging/SL Positioning policy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LS out: </a:t>
            </a:r>
            <a:r>
              <a:rPr lang="en-US" altLang="de-DE" sz="1100" kern="0" dirty="0"/>
              <a:t>1 LS sent to SA3 on </a:t>
            </a:r>
            <a:r>
              <a:rPr lang="en-GB" altLang="zh-CN" sz="1100" kern="0" dirty="0"/>
              <a:t>service exposure through PC5 link security and privacy check + </a:t>
            </a:r>
            <a:r>
              <a:rPr lang="en-US" altLang="zh-CN" sz="1100" kern="0" dirty="0"/>
              <a:t>1</a:t>
            </a:r>
            <a:r>
              <a:rPr lang="en-US" altLang="de-DE" sz="1100" kern="0" dirty="0"/>
              <a:t> LS out sent to CT1/RAN2 on UE selection </a:t>
            </a:r>
            <a:r>
              <a:rPr lang="en-GB" altLang="zh-CN" sz="1100" kern="0" dirty="0"/>
              <a:t>+ 1 </a:t>
            </a:r>
            <a:r>
              <a:rPr lang="en-US" altLang="zh-CN" sz="1100" kern="0" dirty="0"/>
              <a:t>LS sent to RAN2/RAN3 on coverage condition during Ranging/</a:t>
            </a:r>
            <a:r>
              <a:rPr lang="en-US" altLang="zh-CN" sz="1100" kern="0" dirty="0" err="1"/>
              <a:t>Sidelink</a:t>
            </a:r>
            <a:r>
              <a:rPr lang="en-US" altLang="zh-CN" sz="1100" kern="0" dirty="0"/>
              <a:t> Positioning UE Discovery &amp; </a:t>
            </a:r>
            <a:r>
              <a:rPr lang="en-US" altLang="zh-CN" sz="1100" kern="0" dirty="0" smtClean="0"/>
              <a:t>Selection</a:t>
            </a:r>
            <a:endParaRPr lang="en-US" altLang="de-DE" sz="11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400" b="1" dirty="0" smtClean="0"/>
              <a:t>RAN</a:t>
            </a:r>
            <a:r>
              <a:rPr lang="en-US" altLang="zh-CN" sz="1400" b="1" dirty="0"/>
              <a:t>, SA3, SA5 and SA6 impacts and </a:t>
            </a:r>
            <a:r>
              <a:rPr lang="en-US" altLang="zh-CN" sz="1400" b="1" dirty="0" smtClean="0"/>
              <a:t>dependencies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100" dirty="0">
                <a:solidFill>
                  <a:prstClr val="black"/>
                </a:solidFill>
              </a:rPr>
              <a:t>Alignments are expected with other WGs: SLPP &amp; policy authorization for RAN WGs, </a:t>
            </a:r>
            <a:r>
              <a:rPr lang="en-GB" altLang="zh-CN" sz="1100" dirty="0">
                <a:solidFill>
                  <a:prstClr val="black"/>
                </a:solidFill>
              </a:rPr>
              <a:t>privacy protection and service access authorization for SA3, </a:t>
            </a:r>
            <a:r>
              <a:rPr lang="en-US" altLang="zh-CN" sz="1100" dirty="0">
                <a:solidFill>
                  <a:prstClr val="black"/>
                </a:solidFill>
              </a:rPr>
              <a:t> charging solution for SA5, the applicability and usability of Ranging/SL Positioning service exposure though 5GC network via NEF for Client UE for SA3 and SA6., 5GC NF services and non-SLPP handling impacting UE for CT WGs etc. </a:t>
            </a:r>
            <a:endParaRPr lang="de-DE" altLang="zh-CN" sz="1100" dirty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Contentious </a:t>
            </a:r>
            <a:r>
              <a:rPr lang="de-DE" altLang="zh-CN" sz="1600" b="1" dirty="0"/>
              <a:t>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S2-2400120 agreed on SA2#160AHe was objected on SA2#161. Therefore, the privacy check for UE requesting exposure service over control plane is outstanding and could not be agreed in Q1. Proposals were discussed; however, all options were objected by different companies. This also relates to discussions in </a:t>
            </a:r>
            <a:r>
              <a:rPr lang="en-US" sz="1100" dirty="0" smtClean="0"/>
              <a:t>SA3.</a:t>
            </a:r>
            <a:endParaRPr lang="de-DE" altLang="zh-CN" sz="18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Focus </a:t>
            </a:r>
            <a:r>
              <a:rPr lang="de-DE" altLang="zh-CN" sz="1600" b="1" dirty="0"/>
              <a:t>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</a:t>
            </a:r>
            <a:r>
              <a:rPr lang="en-US" altLang="zh-CN" sz="1200" dirty="0" smtClean="0"/>
              <a:t>work</a:t>
            </a: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1451644"/>
              </p:ext>
            </p:extLst>
          </p:nvPr>
        </p:nvGraphicFramePr>
        <p:xfrm>
          <a:off x="138173" y="1312782"/>
          <a:ext cx="8810067" cy="12555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0983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473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422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 based services and </a:t>
                      </a:r>
                      <a:r>
                        <a:rPr lang="en-GB" altLang="zh-CN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339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030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(6/29)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67024"/>
            <a:ext cx="8554481" cy="335330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 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altLang="zh-CN" sz="1200" dirty="0"/>
              <a:t>Totally  6 CRs,  1 reply LS RAN2 were approved during this  quarter 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lnSpc>
                <a:spcPts val="1600"/>
              </a:lnSpc>
            </a:pPr>
            <a:r>
              <a:rPr lang="en-GB" sz="1200" dirty="0"/>
              <a:t>1 LS reply to RAN2 : “</a:t>
            </a:r>
            <a:r>
              <a:rPr lang="en-US" sz="1200" dirty="0"/>
              <a:t>LS reply on introduction of RAT-Dependent integrity</a:t>
            </a:r>
            <a:r>
              <a:rPr lang="en-GB" sz="1200" dirty="0" smtClean="0"/>
              <a:t>”</a:t>
            </a:r>
            <a:r>
              <a:rPr lang="en-US" altLang="de-DE" sz="1200" kern="0" dirty="0" smtClean="0"/>
              <a:t> </a:t>
            </a:r>
            <a:endParaRPr lang="en-US" altLang="de-DE" sz="1200" kern="0" dirty="0" smtClean="0"/>
          </a:p>
          <a:p>
            <a:pPr>
              <a:lnSpc>
                <a:spcPts val="1600"/>
              </a:lnSpc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0313673"/>
              </p:ext>
            </p:extLst>
          </p:nvPr>
        </p:nvGraphicFramePr>
        <p:xfrm>
          <a:off x="138173" y="1312782"/>
          <a:ext cx="8810067" cy="125671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167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5536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the 5GC </a:t>
                      </a:r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ko-KR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5536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lang="en-US" altLang="ko-KR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2908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6904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(7/29)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18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to CT1 (S2-2401491) was agreed </a:t>
            </a:r>
            <a:endParaRPr lang="en-US" altLang="de-DE" sz="12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 on other WGs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Inter TSG: New CT1 impacts as per agreed </a:t>
            </a:r>
            <a:r>
              <a:rPr lang="en-US" altLang="zh-CN" sz="1200" kern="0" dirty="0"/>
              <a:t>reply LS and</a:t>
            </a:r>
            <a:r>
              <a:rPr lang="en-US" sz="1200" kern="0" dirty="0"/>
              <a:t> </a:t>
            </a:r>
            <a:r>
              <a:rPr lang="en-US" altLang="zh-CN" sz="1200" kern="0" dirty="0"/>
              <a:t>associated </a:t>
            </a:r>
            <a:r>
              <a:rPr lang="en-US" sz="1200" kern="0" dirty="0"/>
              <a:t>CRs </a:t>
            </a:r>
            <a:endParaRPr lang="en-US" sz="1200" kern="0" dirty="0" smtClean="0"/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b="1" kern="0" dirty="0" smtClean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defRPr/>
            </a:pPr>
            <a:r>
              <a:rPr lang="en-US" sz="1200" kern="0" dirty="0"/>
              <a:t>Alignment work with other WGs and maintenance </a:t>
            </a:r>
            <a:r>
              <a:rPr lang="en-US" sz="1200" kern="0" dirty="0" smtClean="0"/>
              <a:t>work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2107740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4113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(8/29)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3030278"/>
            <a:ext cx="8554481" cy="319004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/>
            <a:r>
              <a:rPr lang="en-US" altLang="de-DE" sz="1200" dirty="0" smtClean="0"/>
              <a:t>2</a:t>
            </a:r>
            <a:r>
              <a:rPr lang="en-US" altLang="de-DE" sz="1200" dirty="0" smtClean="0"/>
              <a:t> </a:t>
            </a:r>
            <a:r>
              <a:rPr lang="en-US" altLang="de-DE" sz="1200" dirty="0" smtClean="0"/>
              <a:t>CRs to TS 23.501 agreed</a:t>
            </a:r>
          </a:p>
          <a:p>
            <a:pPr lvl="1"/>
            <a:r>
              <a:rPr lang="en-US" altLang="de-DE" sz="1200" dirty="0"/>
              <a:t>2</a:t>
            </a:r>
            <a:r>
              <a:rPr lang="en-US" altLang="de-DE" sz="1200" dirty="0" smtClean="0"/>
              <a:t> </a:t>
            </a:r>
            <a:r>
              <a:rPr lang="en-US" altLang="de-DE" sz="1200" dirty="0" smtClean="0"/>
              <a:t>CRs to TS 23.502 agreed</a:t>
            </a:r>
          </a:p>
          <a:p>
            <a:pPr lvl="1"/>
            <a:r>
              <a:rPr lang="en-US" altLang="de-DE" sz="1200" dirty="0" smtClean="0"/>
              <a:t>1 </a:t>
            </a:r>
            <a:r>
              <a:rPr lang="en-US" altLang="de-DE" sz="1200" dirty="0" smtClean="0"/>
              <a:t>CR </a:t>
            </a:r>
            <a:r>
              <a:rPr lang="en-US" altLang="de-DE" sz="1200" dirty="0" smtClean="0"/>
              <a:t>to TS 23.503 agreed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1288859"/>
              </p:ext>
            </p:extLst>
          </p:nvPr>
        </p:nvGraphicFramePr>
        <p:xfrm>
          <a:off x="138173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1198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6327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6327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6378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0797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(9/29)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10 Cat-F CRs were agreed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other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impact identified for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impacts identified for other SA WGs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 will continue as needed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2411133"/>
              </p:ext>
            </p:extLst>
          </p:nvPr>
        </p:nvGraphicFramePr>
        <p:xfrm>
          <a:off x="138173" y="1312782"/>
          <a:ext cx="8810067" cy="10574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6039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1246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776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2327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2141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(10/29)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49526"/>
            <a:ext cx="8554481" cy="337080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3 CRs were approved for TS 23.247 on maintenance/RAN </a:t>
            </a:r>
            <a:r>
              <a:rPr lang="en-US" altLang="de-DE" sz="1200" dirty="0" smtClean="0"/>
              <a:t>alignment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1 LS response was provided to RAN3/RAN2 (CC to CT3/CT4) on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UE reception with the approved CR attached </a:t>
            </a:r>
            <a:r>
              <a:rPr lang="en-US" altLang="zh-CN" sz="1200" dirty="0"/>
              <a:t>in SA2#160AHE</a:t>
            </a:r>
            <a:r>
              <a:rPr lang="en-US" altLang="de-DE" sz="1200" dirty="0"/>
              <a:t>. The </a:t>
            </a:r>
            <a:r>
              <a:rPr lang="en-US" altLang="zh-CN" sz="1200" dirty="0"/>
              <a:t>attached</a:t>
            </a:r>
            <a:r>
              <a:rPr lang="en-US" altLang="de-DE" sz="1200" dirty="0"/>
              <a:t> CR was updated in </a:t>
            </a:r>
            <a:r>
              <a:rPr lang="en-US" altLang="de-DE" sz="1200" dirty="0" smtClean="0"/>
              <a:t>SA2#161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200" dirty="0" smtClean="0"/>
              <a:t>Inter-TSG</a:t>
            </a:r>
            <a:r>
              <a:rPr lang="en-US" altLang="zh-CN" sz="1200" dirty="0"/>
              <a:t>: RAN coordination are needed accordingly as per agreed </a:t>
            </a:r>
            <a:r>
              <a:rPr lang="en-US" altLang="zh-CN" sz="1200" dirty="0" err="1"/>
              <a:t>pCR</a:t>
            </a:r>
            <a:r>
              <a:rPr lang="de-DE" altLang="zh-CN" sz="1200" dirty="0"/>
              <a:t> and the sent LSs </a:t>
            </a:r>
            <a:endParaRPr lang="de-DE" altLang="zh-CN" sz="1200" dirty="0" smtClean="0"/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sz="1600" b="1" kern="0" dirty="0" smtClean="0"/>
              <a:t>Contentious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sz="1200" b="1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7279971"/>
              </p:ext>
            </p:extLst>
          </p:nvPr>
        </p:nvGraphicFramePr>
        <p:xfrm>
          <a:off x="138173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334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142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3708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7858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-&gt; 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zh-CN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7858">
                <a:tc>
                  <a:txBody>
                    <a:bodyPr/>
                    <a:lstStyle/>
                    <a:p>
                      <a:r>
                        <a:rPr lang="en-GB" altLang="en-US" sz="1200" b="1"/>
                        <a:t>5MBS_Ph2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 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0398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458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b="1" dirty="0"/>
              <a:t>1) General aspects (events since </a:t>
            </a:r>
            <a:r>
              <a:rPr lang="en-GB" sz="2000" b="1" dirty="0" smtClean="0"/>
              <a:t>SA#102, </a:t>
            </a:r>
            <a:r>
              <a:rPr lang="en-GB" sz="2000" b="1" dirty="0"/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(11/29)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23 CRs were approved for TS 23.501/23.502/23.503 under agenda 9.11.2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All Editor’s Notes for eNS_Ph3 were addressed.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15 correction CRs were not handled due to time restriction at SA2#161 meeting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</a:t>
            </a:r>
            <a:r>
              <a:rPr lang="de-DE" altLang="zh-CN" sz="1600" b="1" dirty="0" smtClean="0"/>
              <a:t>Issues</a:t>
            </a:r>
            <a:r>
              <a:rPr lang="de-DE" altLang="zh-CN" sz="1600" dirty="0" smtClean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Other </a:t>
            </a:r>
            <a:r>
              <a:rPr lang="de-DE" altLang="zh-CN" sz="14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Focus of the Next Meeting</a:t>
            </a:r>
          </a:p>
          <a:p>
            <a:pPr lvl="1">
              <a:defRPr/>
            </a:pPr>
            <a:r>
              <a:rPr lang="en-US" altLang="zh-CN" sz="1200" kern="0" dirty="0"/>
              <a:t>Correction and </a:t>
            </a:r>
            <a:r>
              <a:rPr lang="en-US" sz="1200" kern="0" dirty="0" smtClean="0"/>
              <a:t>m</a:t>
            </a:r>
            <a:r>
              <a:rPr lang="en-US" altLang="zh-CN" sz="1200" kern="0" dirty="0" smtClean="0"/>
              <a:t>aintenance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2053976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4302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718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Network Slicing Phase</a:t>
                      </a:r>
                      <a:r>
                        <a:rPr lang="en-US" altLang="zh-CN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lang="en-US" sz="1200" b="1" kern="120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SP-220073</a:t>
                      </a:r>
                      <a:endParaRPr lang="en-US" sz="1200" b="1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7718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Slicing Phase3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de-DE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SP-230104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80072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9319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(12/29)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81300"/>
            <a:ext cx="8554481" cy="34390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 33 CRs and </a:t>
            </a:r>
            <a:r>
              <a:rPr lang="en-US" altLang="de-DE" sz="1200" kern="0" dirty="0">
                <a:sym typeface="+mn-ea"/>
              </a:rPr>
              <a:t>3 LSs OUT were approved</a:t>
            </a:r>
            <a:endParaRPr lang="en-US" altLang="de-DE" sz="1200" b="1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other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sz="1600" b="1" dirty="0">
                <a:cs typeface="+mn-ea"/>
                <a:sym typeface="+mn-ea"/>
              </a:rPr>
              <a:t>Focus of the Next </a:t>
            </a:r>
            <a:r>
              <a:rPr lang="de-DE" sz="1600" b="1" dirty="0" smtClean="0">
                <a:cs typeface="+mn-ea"/>
                <a:sym typeface="+mn-ea"/>
              </a:rPr>
              <a:t>Meeting:</a:t>
            </a:r>
            <a:endParaRPr lang="de-DE" sz="1600" b="1" dirty="0">
              <a:cs typeface="+mn-ea"/>
            </a:endParaRPr>
          </a:p>
          <a:p>
            <a:pPr lvl="1">
              <a:defRPr/>
            </a:pPr>
            <a:r>
              <a:rPr lang="en-US" altLang="de-DE" sz="1200" kern="0" dirty="0">
                <a:sym typeface="+mn-ea"/>
              </a:rPr>
              <a:t>Process the postponed </a:t>
            </a:r>
            <a:r>
              <a:rPr lang="en-US" altLang="de-DE" sz="1200" kern="0" dirty="0" smtClean="0">
                <a:sym typeface="+mn-ea"/>
              </a:rPr>
              <a:t>CRs</a:t>
            </a:r>
            <a:endParaRPr lang="en-US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7909220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7218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46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FS_XRM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altLang="zh-CN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846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XRM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altLang="zh-CN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296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8989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(13/29)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914650"/>
            <a:ext cx="8554481" cy="33371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</a:t>
            </a:r>
            <a:r>
              <a:rPr lang="de-DE" altLang="de-DE" sz="1600" b="1" dirty="0" smtClean="0"/>
              <a:t>SA#102 </a:t>
            </a:r>
            <a:endParaRPr lang="de-DE" altLang="de-DE" sz="1600" b="1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CRs approved for TS 23.501/23.502 in alignment with RAN for MT-SDT support and maintenance.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reply sent to RAN3/RAN2 with regards to the MT-SDT and further questions related to UE </a:t>
            </a:r>
            <a:r>
              <a:rPr lang="en-US" altLang="de-DE" sz="1200" kern="0" dirty="0" err="1"/>
              <a:t>eRedCap</a:t>
            </a:r>
            <a:r>
              <a:rPr lang="en-US" altLang="de-DE" sz="1200" kern="0" dirty="0"/>
              <a:t> capability </a:t>
            </a:r>
            <a:r>
              <a:rPr lang="en-US" altLang="de-DE" sz="1200" kern="0" dirty="0" smtClean="0"/>
              <a:t>handling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  <a:endParaRPr lang="en-US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sz="1600" b="1" dirty="0">
                <a:ea typeface="+mn-ea"/>
                <a:cs typeface="+mn-cs"/>
              </a:rPr>
              <a:t>Next </a:t>
            </a:r>
            <a:r>
              <a:rPr lang="de-DE" sz="1600" b="1" dirty="0" smtClean="0">
                <a:ea typeface="+mn-ea"/>
                <a:cs typeface="+mn-cs"/>
              </a:rPr>
              <a:t>steps</a:t>
            </a:r>
            <a:endParaRPr lang="de-DE" sz="1600" b="1" dirty="0">
              <a:ea typeface="+mn-ea"/>
              <a:cs typeface="+mn-cs"/>
            </a:endParaRPr>
          </a:p>
          <a:p>
            <a:pPr lvl="1">
              <a:defRPr/>
            </a:pPr>
            <a:r>
              <a:rPr lang="en-US" sz="1200" kern="0" dirty="0"/>
              <a:t>Address </a:t>
            </a:r>
            <a:r>
              <a:rPr lang="en-US" sz="1200" kern="0" dirty="0" err="1"/>
              <a:t>eRedCap</a:t>
            </a:r>
            <a:r>
              <a:rPr lang="en-US" sz="1200" kern="0" dirty="0"/>
              <a:t> indication issue with resolution, based on further LS response from RAN3/RAN2 indicated above.</a:t>
            </a:r>
          </a:p>
          <a:p>
            <a:pPr lvl="1">
              <a:defRPr/>
            </a:pPr>
            <a:r>
              <a:rPr lang="en-US" sz="1200" kern="0" dirty="0"/>
              <a:t>Maintenance and </a:t>
            </a:r>
            <a:r>
              <a:rPr lang="en-US" sz="1200" kern="0" dirty="0" smtClean="0"/>
              <a:t>alignment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0923055"/>
              </p:ext>
            </p:extLst>
          </p:nvPr>
        </p:nvGraphicFramePr>
        <p:xfrm>
          <a:off x="138173" y="1312782"/>
          <a:ext cx="8810067" cy="132379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3082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261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333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Jun, 2023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7926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1981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(14/29)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3038474"/>
            <a:ext cx="8554481" cy="31818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5 CRs to 23.228 agreed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None</a:t>
            </a:r>
            <a:endParaRPr lang="en-US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Correction and editorial changes </a:t>
            </a:r>
            <a:r>
              <a:rPr lang="en-US" altLang="zh-CN" sz="1400" dirty="0" smtClean="0"/>
              <a:t>as </a:t>
            </a:r>
            <a:r>
              <a:rPr lang="en-US" altLang="zh-CN" sz="1400" dirty="0"/>
              <a:t>needed</a:t>
            </a: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7777939"/>
              </p:ext>
            </p:extLst>
          </p:nvPr>
        </p:nvGraphicFramePr>
        <p:xfrm>
          <a:off x="138173" y="1312782"/>
          <a:ext cx="8810067" cy="145746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5786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3132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SP-220288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SP-230098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622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1261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(15/29)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966484"/>
            <a:ext cx="8554481" cy="328530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 </a:t>
            </a:r>
            <a:endParaRPr lang="de-DE" altLang="de-DE" sz="1600" b="1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None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b="1" kern="0" dirty="0">
                <a:ea typeface="+mn-ea"/>
                <a:cs typeface="+mn-cs"/>
              </a:rPr>
              <a:t>RAN impacts and </a:t>
            </a:r>
            <a:r>
              <a:rPr lang="en-US" sz="1600" b="1" kern="0" dirty="0" smtClean="0">
                <a:ea typeface="+mn-ea"/>
                <a:cs typeface="+mn-cs"/>
              </a:rPr>
              <a:t>dependencies</a:t>
            </a:r>
            <a:endParaRPr lang="de-DE" sz="16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 smtClean="0"/>
              <a:t>None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en-US" altLang="zh-CN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3147452"/>
              </p:ext>
            </p:extLst>
          </p:nvPr>
        </p:nvGraphicFramePr>
        <p:xfrm>
          <a:off x="138173" y="1312781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6155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8336">
                <a:tc>
                  <a:txBody>
                    <a:bodyPr/>
                    <a:lstStyle/>
                    <a:p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336">
                <a:tc>
                  <a:txBody>
                    <a:bodyPr/>
                    <a:lstStyle/>
                    <a:p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SP-221334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5018488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(16/29)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9" y="2803358"/>
            <a:ext cx="8554481" cy="32485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 smtClean="0"/>
              <a:t>CRs </a:t>
            </a:r>
            <a:r>
              <a:rPr lang="en-US" altLang="de-DE" sz="1200" kern="0" dirty="0"/>
              <a:t>to TS </a:t>
            </a:r>
            <a:r>
              <a:rPr lang="en-US" altLang="de-DE" sz="1200" kern="0" dirty="0" smtClean="0"/>
              <a:t>23.502 </a:t>
            </a:r>
            <a:r>
              <a:rPr lang="en-US" altLang="de-DE" sz="1200" kern="0" dirty="0"/>
              <a:t>agreed </a:t>
            </a:r>
            <a:endParaRPr lang="en-US" altLang="zh-CN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>
                <a:cs typeface="+mn-ea"/>
                <a:sym typeface="+mn-ea"/>
              </a:rPr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de-DE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4158638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53584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5385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5385">
                <a:tc>
                  <a:txBody>
                    <a:bodyPr/>
                    <a:lstStyle/>
                    <a:p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992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3681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(17/29)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KI#1: 20 CRs approved on 23.548, 23.501, 23.502 (15 CR in SA2#160ah-e + 7 CRs in SA2#161, including revisions of 2 approved CRs from SA2#160ah-e)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KI#4: 3 CRs approved on 23.501, 23.548 (3 CRs from SA2#161)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KI#7: 1 CR approved on 23.548 (1 CR from </a:t>
            </a:r>
            <a:r>
              <a:rPr lang="en-US" altLang="zh-CN" sz="1200" dirty="0" smtClean="0"/>
              <a:t>SA2#161</a:t>
            </a:r>
            <a:endParaRPr lang="en-US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None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6044399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28623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302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zh-CN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3982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lang="en-US" altLang="zh-CN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30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882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(18/29)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75856"/>
            <a:ext cx="8554481" cy="34444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CRs approved </a:t>
            </a:r>
            <a:endParaRPr lang="en-US" altLang="zh-CN" sz="120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ea typeface="+mn-ea"/>
                <a:cs typeface="+mn-cs"/>
              </a:rPr>
              <a:t>RAN impacts and dependencies</a:t>
            </a:r>
            <a:endParaRPr lang="de-DE" sz="16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</a:t>
            </a:r>
            <a:endParaRPr lang="en-GB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5636542"/>
              </p:ext>
            </p:extLst>
          </p:nvPr>
        </p:nvGraphicFramePr>
        <p:xfrm>
          <a:off x="138173" y="1312782"/>
          <a:ext cx="8810067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02159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906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SP-211634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7699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 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effectLst/>
                        </a:rPr>
                        <a:t>SP-230107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0922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7573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(19/29)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628900"/>
            <a:ext cx="8554481" cy="35914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Updated mobile IAB indication description based on RAN2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Updated mobile IAB-DU's TAC provisioning description based on RAN3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Updated indication to AMF regarding MBSR connection release based on RAN3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Aligned procedures for MBSR mobility without PDU session with RAN3 design.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7</a:t>
            </a:r>
            <a:r>
              <a:rPr lang="en-US" sz="1200" kern="0" dirty="0" smtClean="0"/>
              <a:t> </a:t>
            </a:r>
            <a:r>
              <a:rPr lang="en-US" sz="1200" kern="0" dirty="0"/>
              <a:t>CRs were agreed.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Reply LS to RAN3 regarding the mobile IAB in </a:t>
            </a:r>
            <a:r>
              <a:rPr lang="en-US" sz="1200" kern="0" dirty="0" smtClean="0"/>
              <a:t>S2-2403712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Maintenance, Address the "additional information" EN for MBSR </a:t>
            </a:r>
            <a:r>
              <a:rPr lang="en-US" sz="1200" kern="0" dirty="0" smtClean="0"/>
              <a:t>authorization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4266279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74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766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661"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366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5580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(20/29)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4 CRs for TS 23.316 / 1 CRs for 23.501 / 1 CRs for 23.502 / 2 CRs for 23.503 were </a:t>
            </a:r>
            <a:r>
              <a:rPr lang="en-US" altLang="zh-CN" sz="1400" kern="0" dirty="0" smtClean="0"/>
              <a:t>approved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RAN impacts and dependencies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4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Complete the maintenance especially based on BBF/ Cable Labs </a:t>
            </a:r>
            <a:r>
              <a:rPr lang="en-US" sz="1400" kern="0" dirty="0" smtClean="0"/>
              <a:t>feedback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3417289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188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3455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SP-220419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3455">
                <a:tc>
                  <a:txBody>
                    <a:bodyPr/>
                    <a:lstStyle/>
                    <a:p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noProof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</a:t>
                      </a:r>
                      <a:r>
                        <a:rPr lang="en-US" sz="1200" b="1" kern="1200" noProof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SP-230367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5248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743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2000" dirty="0"/>
              <a:t> </a:t>
            </a:r>
            <a:r>
              <a:rPr lang="de-DE" alt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</a:t>
            </a:r>
            <a:r>
              <a:rPr lang="de-DE" alt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SA#102</a:t>
            </a:r>
            <a:endParaRPr lang="de-DE" alt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SA2#160AHE: e-meeting</a:t>
            </a:r>
            <a:endParaRPr lang="en-GB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SA2#161: 26 February - 01 March 2024, Athens, 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Greece</a:t>
            </a:r>
            <a:endParaRPr lang="en-GB" altLang="ko-KR" sz="1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Upcoming SA2 meetings (Q2 2024)</a:t>
            </a:r>
          </a:p>
          <a:p>
            <a:pPr lvl="1" eaLnBrk="1" hangingPunct="1">
              <a:defRPr/>
            </a:pP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SA2#162: 15 - 19 April 2024, Changsha, China</a:t>
            </a:r>
          </a:p>
          <a:p>
            <a:pPr lvl="1" eaLnBrk="1" hangingPunct="1">
              <a:defRPr/>
            </a:pP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SA2#163: 27 – 31 May 2024, </a:t>
            </a:r>
            <a:r>
              <a:rPr lang="en-GB" altLang="de-DE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Jeju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Korea</a:t>
            </a:r>
            <a:endParaRPr lang="en-GB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(21/29)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93759" y="2724150"/>
            <a:ext cx="8554481" cy="32485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/>
              <a:t>2 CRs and Reply LS to CT1 on Non-Allowed area clarifications related to MPS were </a:t>
            </a:r>
            <a:r>
              <a:rPr lang="en-US" sz="1200" dirty="0" smtClean="0"/>
              <a:t>approved</a:t>
            </a: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8005322"/>
              </p:ext>
            </p:extLst>
          </p:nvPr>
        </p:nvGraphicFramePr>
        <p:xfrm>
          <a:off x="138173" y="1312782"/>
          <a:ext cx="8810067" cy="87111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29157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7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noProof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b="1" i="0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SP-230108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4675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(22/29)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943224"/>
            <a:ext cx="8554481" cy="327710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 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4 CRs to 23.501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4 CRs to 23.502 agreed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683553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0026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82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SP-220647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821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</a:t>
                      </a:r>
                      <a:r>
                        <a:rPr lang="en-US" altLang="zh-CN" sz="12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dirty="0">
                          <a:solidFill>
                            <a:schemeClr val="bg1"/>
                          </a:solidFill>
                        </a:rPr>
                        <a:t>SP-221335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4594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1816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(23/29)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95600"/>
            <a:ext cx="8554481" cy="33247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 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69 proposals are </a:t>
            </a:r>
            <a:r>
              <a:rPr lang="en-US" altLang="de-DE" sz="1200" dirty="0" err="1"/>
              <a:t>sumbitted</a:t>
            </a:r>
            <a:r>
              <a:rPr lang="en-US" altLang="de-DE" sz="1200" dirty="0"/>
              <a:t> in SA2#160-AHE and #161 totally.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39 CRs are agreed, 4 CRs are merged, 7 CRs are noted and 6 CR is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 LS IN and </a:t>
            </a:r>
            <a:r>
              <a:rPr lang="en-US" altLang="de-DE" sz="1200" dirty="0"/>
              <a:t>3 LS OUT are noted, 2 LS IN and 1 LS OUT is postponed, 1 LS IN and 1 LS OUT is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DPs are noted.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SA2 work on all key issues are </a:t>
            </a:r>
            <a:r>
              <a:rPr lang="en-US" altLang="de-DE" sz="1200" dirty="0" smtClean="0">
                <a:sym typeface="+mn-ea"/>
              </a:rPr>
              <a:t>completed</a:t>
            </a:r>
            <a:endParaRPr lang="en-US" altLang="de-DE" sz="12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cs typeface="+mn-ea"/>
                <a:sym typeface="+mn-ea"/>
              </a:rPr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3170542"/>
              </p:ext>
            </p:extLst>
          </p:nvPr>
        </p:nvGraphicFramePr>
        <p:xfrm>
          <a:off x="138173" y="1312783"/>
          <a:ext cx="8810067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49172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200" b="1" kern="1200" baseline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8335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200" b="1" kern="1200" baseline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Enablers for Network Automation for 5G - phase </a:t>
                      </a:r>
                      <a:r>
                        <a:rPr lang="en-US" altLang="en-GB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4634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0889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(24/29)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9519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7 CRs approved for TS </a:t>
            </a:r>
            <a:r>
              <a:rPr lang="en-US" altLang="de-DE" sz="1200" kern="0" dirty="0" smtClean="0"/>
              <a:t>23.501/23.502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 on other WGs: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Intra-TSG: No new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Inter-TSG: No new RAN impact identified, some new CT WG impacts as per approved </a:t>
            </a:r>
            <a:r>
              <a:rPr lang="en-US" sz="1200" kern="0" dirty="0" smtClean="0"/>
              <a:t>CR</a:t>
            </a: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4906430"/>
              </p:ext>
            </p:extLst>
          </p:nvPr>
        </p:nvGraphicFramePr>
        <p:xfrm>
          <a:off x="138173" y="1312782"/>
          <a:ext cx="8810067" cy="109538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4438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0022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Enhanced support of Non-Public Networks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SP-220418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022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</a:rPr>
                        <a:t>SP-230096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4400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14574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(25/29)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43503"/>
            <a:ext cx="8554481" cy="367682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SA2#160-AHE, 39 papers were submitted, 19 CRs and 1 LS OUT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SA2#161, 14 papers were submitted, 10 CRs were approved, 1 CR was </a:t>
            </a:r>
            <a:r>
              <a:rPr lang="en-US" altLang="de-DE" sz="1400" kern="0" dirty="0" smtClean="0"/>
              <a:t>postponed</a:t>
            </a:r>
            <a:endParaRPr lang="en-US" altLang="zh-CN" sz="1050" kern="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None</a:t>
            </a: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</a:t>
            </a:r>
            <a:r>
              <a:rPr lang="de-DE" altLang="de-DE" sz="1600" b="1" kern="0" dirty="0" smtClean="0"/>
              <a:t>issue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kern="0" dirty="0" smtClean="0"/>
              <a:t>None</a:t>
            </a:r>
            <a:endParaRPr lang="en-US" altLang="zh-CN" sz="105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6276224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5212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9940">
                <a:tc>
                  <a:txBody>
                    <a:bodyPr/>
                    <a:lstStyle/>
                    <a:p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9940">
                <a:tc>
                  <a:txBody>
                    <a:bodyPr/>
                    <a:lstStyle/>
                    <a:p>
                      <a:r>
                        <a:rPr lang="en-US" altLang="zh-CN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53935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3863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(26/29)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914650"/>
            <a:ext cx="8554481" cy="333714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None</a:t>
            </a:r>
            <a:endParaRPr lang="en-US" sz="11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9383202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4517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910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SP-220415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910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48157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2058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(27/29)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600" b="1" kern="0" dirty="0">
                <a:ea typeface="+mn-ea"/>
                <a:cs typeface="+mn-cs"/>
              </a:rPr>
              <a:t>Progress since </a:t>
            </a:r>
            <a:r>
              <a:rPr lang="de-DE" altLang="de-DE" sz="1600" b="1" kern="0" dirty="0" smtClean="0">
                <a:ea typeface="+mn-ea"/>
                <a:cs typeface="+mn-cs"/>
              </a:rPr>
              <a:t>SA#102</a:t>
            </a:r>
            <a:endParaRPr lang="de-DE" altLang="de-DE" sz="1600" b="1" kern="0" dirty="0">
              <a:solidFill>
                <a:srgbClr val="FF0000"/>
              </a:solidFill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1 CR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1 CR to 23.503 agreed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b="1" kern="0" dirty="0">
                <a:ea typeface="+mn-ea"/>
                <a:cs typeface="+mn-cs"/>
              </a:rPr>
              <a:t>RAN impacts and </a:t>
            </a:r>
            <a:r>
              <a:rPr lang="en-US" sz="1600" b="1" kern="0" dirty="0" smtClean="0">
                <a:ea typeface="+mn-ea"/>
                <a:cs typeface="+mn-cs"/>
              </a:rPr>
              <a:t>dependencies</a:t>
            </a:r>
            <a:endParaRPr lang="de-DE" sz="16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 smtClean="0"/>
              <a:t>None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en-US" altLang="zh-CN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9109976"/>
              </p:ext>
            </p:extLst>
          </p:nvPr>
        </p:nvGraphicFramePr>
        <p:xfrm>
          <a:off x="138173" y="1312781"/>
          <a:ext cx="8810067" cy="11865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4917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5797">
                <a:tc>
                  <a:txBody>
                    <a:bodyPr/>
                    <a:lstStyle/>
                    <a:p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Study on 5GS </a:t>
                      </a:r>
                      <a:r>
                        <a:rPr lang="en-US" sz="1200" b="1" i="0" u="none" strike="noStrike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200" b="1" i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5797">
                <a:tc>
                  <a:txBody>
                    <a:bodyPr/>
                    <a:lstStyle/>
                    <a:p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5GS </a:t>
                      </a:r>
                      <a:r>
                        <a:rPr lang="en-US" sz="1200" b="1" i="0" u="none" strike="noStrike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lang="en-US" sz="1200" b="1" i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9202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2222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(28/29)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669720"/>
            <a:ext cx="8554481" cy="355060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CR to 23.501 agreed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</a:t>
            </a:r>
            <a:r>
              <a:rPr lang="en-US" sz="1600" b="1" dirty="0" smtClean="0">
                <a:ea typeface="+mn-ea"/>
                <a:cs typeface="+mn-cs"/>
              </a:rPr>
              <a:t>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860815"/>
              </p:ext>
            </p:extLst>
          </p:nvPr>
        </p:nvGraphicFramePr>
        <p:xfrm>
          <a:off x="138173" y="1312782"/>
          <a:ext cx="8810067" cy="113206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Seamless UE context recovery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Seamless UE context recovery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3674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81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(29/29)</a:t>
            </a:r>
            <a:endParaRPr lang="de-DE" altLang="de-DE" b="1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9995094"/>
              </p:ext>
            </p:extLst>
          </p:nvPr>
        </p:nvGraphicFramePr>
        <p:xfrm>
          <a:off x="369621" y="1883664"/>
          <a:ext cx="8634197" cy="43202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59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848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88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12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35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06163">
                  <a:extLst>
                    <a:ext uri="{9D8B030D-6E8A-4147-A177-3AD203B41FA5}">
                      <a16:colId xmlns:a16="http://schemas.microsoft.com/office/drawing/2014/main" xmlns="" val="1556240109"/>
                    </a:ext>
                  </a:extLst>
                </a:gridCol>
              </a:tblGrid>
              <a:tr h="44990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Acronym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TEI18_SDNAEPC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Secondary DN authentication and authorization in EPS IWK case</a:t>
                      </a: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SP-220798</a:t>
                      </a:r>
                      <a:endParaRPr lang="en-US" sz="10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TEI18_MLR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Multiple location report for MT-LR Immediate Location Request for the regulatory service </a:t>
                      </a: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SP-220795</a:t>
                      </a:r>
                      <a:endParaRPr lang="en-US" sz="10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7240751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TEI18_MBS4V2X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support for V2X services</a:t>
                      </a:r>
                      <a:endParaRPr lang="de-D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" latinLnBrk="0" hangingPunct="1"/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1"/>
                          </a:solidFill>
                        </a:rPr>
                        <a:t>SP-220793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23.287 agreed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048387"/>
                  </a:ext>
                </a:extLst>
              </a:tr>
              <a:tr h="557959"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TEI18_SLAMUP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Spending Limits for AM and UE Policies in the 5GC </a:t>
                      </a:r>
                      <a:endParaRPr lang="de-DE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" latinLnBrk="0" hangingPunct="1"/>
                      <a:endParaRPr kumimoji="0" lang="en-US" sz="10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% -&gt; 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</a:rPr>
                        <a:t>SP-220794</a:t>
                      </a:r>
                      <a:endParaRPr lang="en-US" sz="10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smtClean="0">
                          <a:solidFill>
                            <a:schemeClr val="bg1"/>
                          </a:solidFill>
                        </a:rPr>
                        <a:t>1 CR to 23.501 agreed, 2 CRs to 23.503 agreed</a:t>
                      </a:r>
                      <a:endParaRPr lang="en-US" altLang="zh-CN" sz="1000" kern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76883106"/>
                  </a:ext>
                </a:extLst>
              </a:tr>
              <a:tr h="482678"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TEI18_ADEE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1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Enhancement of Application Detection Event Exposure</a:t>
                      </a:r>
                      <a:endParaRPr lang="en-US" altLang="en-GB" sz="1000" b="1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  <a:p>
                      <a:pPr marL="0" algn="l" defTabSz="914400" rtl="0" eaLnBrk="1" fontAlgn="b" latinLnBrk="0" hangingPunct="1"/>
                      <a:endParaRPr kumimoji="0" lang="en-US" sz="10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SP-220796</a:t>
                      </a:r>
                    </a:p>
                    <a:p>
                      <a:pPr algn="ctr"/>
                      <a:endParaRPr lang="en-US" sz="10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0535587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TEI18_IPv6PD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/>
                        <a:t>General Support of IPv6 Prefix Delegation </a:t>
                      </a:r>
                      <a:endParaRPr lang="de-DE" sz="10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" latinLnBrk="0" hangingPunct="1"/>
                      <a:endParaRPr kumimoji="0" lang="en-US" sz="10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SP-220797</a:t>
                      </a:r>
                      <a:endParaRPr lang="en-US" sz="1000" b="1" i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endParaRPr lang="en-US" sz="10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66171638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TEI18_DCAMP_Ph2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Dynamically Changing AM Policies in the 5GC Phase 2 </a:t>
                      </a: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</a:t>
                      </a: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SP-230102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US" sz="10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eNSAC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NSAC for maximum number of UEs with at least one PDU session/PDN connection </a:t>
                      </a: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</a:t>
                      </a: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486582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7C209875-F715-447E-A4D0-B41C8A1350AD}"/>
              </a:ext>
            </a:extLst>
          </p:cNvPr>
          <p:cNvSpPr txBox="1">
            <a:spLocks/>
          </p:cNvSpPr>
          <p:nvPr/>
        </p:nvSpPr>
        <p:spPr bwMode="auto">
          <a:xfrm>
            <a:off x="369621" y="1371600"/>
            <a:ext cx="8404754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TEI18 mini </a:t>
            </a:r>
            <a:r>
              <a:rPr lang="de-DE" altLang="de-DE" sz="2000" kern="0" dirty="0" smtClean="0"/>
              <a:t>WIDs</a:t>
            </a:r>
            <a:endParaRPr lang="de-DE" altLang="de-DE" sz="20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1746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</a:t>
            </a:r>
            <a:r>
              <a:rPr lang="en-GB" sz="2000">
                <a:solidFill>
                  <a:schemeClr val="bg1">
                    <a:lumMod val="65000"/>
                  </a:schemeClr>
                </a:solidFill>
              </a:rPr>
              <a:t>since </a:t>
            </a:r>
            <a:r>
              <a:rPr lang="en-GB" sz="200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b="1" dirty="0" smtClean="0"/>
              <a:t>2.6) Rel-19 Work and Maintenance</a:t>
            </a:r>
            <a:endParaRPr lang="en-GB" sz="1800" b="1" dirty="0"/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1718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88950" y="1371600"/>
            <a:ext cx="8119533" cy="4921998"/>
          </a:xfrm>
        </p:spPr>
        <p:txBody>
          <a:bodyPr/>
          <a:lstStyle/>
          <a:p>
            <a:pPr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SA2 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WG 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leadership</a:t>
            </a:r>
            <a:endParaRPr lang="en-GB" altLang="ko-KR" sz="180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ko-KR" sz="18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Andrew Bennett (Samsung)</a:t>
            </a:r>
          </a:p>
          <a:p>
            <a:pPr lvl="1" eaLnBrk="1" hangingPunct="1"/>
            <a:r>
              <a:rPr lang="en-GB" altLang="ko-KR" sz="18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</a:t>
            </a:r>
            <a:r>
              <a:rPr lang="en-GB" altLang="ko-KR" sz="1800" b="1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Chairs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Dario Serafino Tonesi (Qualcomm), Wanqiang Zhang (Huawei) </a:t>
            </a:r>
          </a:p>
          <a:p>
            <a:pPr lvl="1" eaLnBrk="1" hangingPunct="1"/>
            <a:r>
              <a:rPr lang="en-GB" altLang="ko-KR" sz="18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0" lvl="1" indent="0" eaLnBrk="1" hangingPunct="1">
              <a:buNone/>
            </a:pPr>
            <a:endParaRPr lang="en-GB" altLang="ko-KR" sz="180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284163" indent="0" eaLnBrk="1" hangingPunct="1">
              <a:buNone/>
            </a:pPr>
            <a:r>
              <a:rPr lang="en-GB" altLang="de-DE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</a:t>
            </a:r>
            <a:r>
              <a:rPr lang="en-GB" alt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Pope, </a:t>
            </a:r>
            <a:r>
              <a:rPr lang="en-GB" altLang="de-DE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alt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Vice Chairs </a:t>
            </a:r>
            <a:r>
              <a:rPr lang="en-GB" altLang="de-DE" sz="1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Wanqiang</a:t>
            </a:r>
            <a:r>
              <a:rPr lang="en-GB" alt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Zhang and Dario Serafino </a:t>
            </a:r>
            <a:r>
              <a:rPr lang="en-GB" altLang="de-DE" sz="1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Tonesi</a:t>
            </a:r>
            <a:r>
              <a:rPr lang="en-GB" alt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for their outstanding support during this quarter</a:t>
            </a:r>
          </a:p>
          <a:p>
            <a:pPr marL="284163" indent="0" eaLnBrk="1" hangingPunct="1">
              <a:buNone/>
            </a:pPr>
            <a:endParaRPr lang="en-GB" altLang="ko-KR" sz="1600" b="1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3GPP Excellence Award</a:t>
            </a:r>
          </a:p>
          <a:p>
            <a:pPr lvl="1" eaLnBrk="1" hangingPunct="1"/>
            <a:r>
              <a:rPr lang="en-GB" altLang="ko-KR" sz="1800" dirty="0" err="1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Jinguo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Zhu (ZTE) was awarded the Excellence Award in SA2#161 Athens</a:t>
            </a:r>
            <a:endParaRPr lang="en-GB" altLang="ko-KR" sz="180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(1/15)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a typeface="SimSun" panose="02010600030101010101" pitchFamily="2" charset="-122"/>
              </a:rPr>
              <a:t>TU estimates for the study phase:7 (1TU used in Xiamen, 1TU used in Chicago, 1.5 used in </a:t>
            </a:r>
            <a:r>
              <a:rPr lang="en-GB" sz="1200" dirty="0" err="1">
                <a:ea typeface="SimSun" panose="02010600030101010101" pitchFamily="2" charset="-122"/>
              </a:rPr>
              <a:t>Elbonia</a:t>
            </a:r>
            <a:r>
              <a:rPr lang="en-GB" sz="1200" dirty="0">
                <a:ea typeface="SimSun" panose="02010600030101010101" pitchFamily="2" charset="-122"/>
              </a:rPr>
              <a:t>, 1 in Athens)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a typeface="SimSun" panose="02010600030101010101" pitchFamily="2" charset="-122"/>
              </a:rPr>
              <a:t>Total TU estimates for the normative phase:    5.5</a:t>
            </a:r>
            <a:endParaRPr lang="en-GB" sz="1200" dirty="0">
              <a:ea typeface="SimSun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, definition, scope, Architecture Assumptions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Key Issues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dirty="0"/>
              <a:t>43 solutions </a:t>
            </a:r>
            <a:r>
              <a:rPr lang="en-US" altLang="de-DE" sz="1200" b="1" dirty="0" smtClean="0"/>
              <a:t>(14 </a:t>
            </a:r>
            <a:r>
              <a:rPr lang="en-US" altLang="de-DE" sz="1200" b="1" dirty="0"/>
              <a:t>for KI1; </a:t>
            </a:r>
            <a:r>
              <a:rPr lang="en-US" altLang="de-DE" sz="1200" b="1" dirty="0" smtClean="0"/>
              <a:t>20 </a:t>
            </a:r>
            <a:r>
              <a:rPr lang="en-US" altLang="de-DE" sz="1200" b="1" dirty="0"/>
              <a:t>for KI2; 9</a:t>
            </a:r>
            <a:r>
              <a:rPr lang="en-US" altLang="de-DE" sz="1200" b="1" dirty="0" smtClean="0"/>
              <a:t> </a:t>
            </a:r>
            <a:r>
              <a:rPr lang="en-US" altLang="de-DE" sz="1200" b="1" dirty="0"/>
              <a:t>for KI3) in TR 23.700-29 v0.4.0 after Athens’ meeting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/>
              <a:t>Impacts </a:t>
            </a:r>
            <a:r>
              <a:rPr lang="en-US" sz="1600" b="1" dirty="0"/>
              <a:t>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Yes, RAN, </a:t>
            </a:r>
            <a:r>
              <a:rPr lang="en-US" sz="1200" dirty="0" smtClean="0"/>
              <a:t>WT#1</a:t>
            </a:r>
            <a:r>
              <a:rPr lang="en-US" sz="1200" dirty="0"/>
              <a:t>, WT#2, WT#3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 smtClean="0"/>
              <a:t>None</a:t>
            </a:r>
            <a:endParaRPr lang="de-DE" sz="1200" b="1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</a:t>
            </a:r>
            <a:r>
              <a:rPr lang="de-DE" sz="1600" b="1" kern="0" dirty="0" smtClean="0"/>
              <a:t>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Solution completion,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</a:t>
            </a:r>
            <a:r>
              <a:rPr lang="en-US" altLang="ko-KR" sz="1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Approval</a:t>
            </a:r>
            <a:endParaRPr lang="en-US" altLang="ko-KR" sz="1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6306141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6275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00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FS_5GSAT_ARCH_Ph3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fr-FR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</a:t>
                      </a:r>
                      <a:r>
                        <a:rPr lang="fr-FR" sz="1200" b="1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Integration</a:t>
                      </a:r>
                      <a:r>
                        <a:rPr lang="fr-FR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15% </a:t>
                      </a: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55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June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u="sng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SP-231199</a:t>
                      </a:r>
                      <a:endParaRPr lang="en-US" sz="1200" b="1" i="0" dirty="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9677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(2/15)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TR 23.700-77 v0.4.0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75 contributions were submitted to #160AHE and #161 and 43 contributions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Times New Roman" panose="02020603050405020304"/>
              </a:rPr>
              <a:t>Achievements: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>
                <a:ea typeface="宋体" panose="02010600030101010101" pitchFamily="2" charset="-122"/>
                <a:cs typeface="Times New Roman" panose="02020603050405020304"/>
              </a:rPr>
              <a:t>27 solutions were agreed and documented in the TR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>
                <a:ea typeface="宋体" panose="02010600030101010101" pitchFamily="2" charset="-122"/>
                <a:cs typeface="Times New Roman" panose="02020603050405020304"/>
              </a:rPr>
              <a:t>KI#1: 6 solution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>
                <a:ea typeface="宋体" panose="02010600030101010101" pitchFamily="2" charset="-122"/>
                <a:cs typeface="Times New Roman" panose="02020603050405020304"/>
              </a:rPr>
              <a:t>KI#2: 3 solutions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>
                <a:ea typeface="宋体" panose="02010600030101010101" pitchFamily="2" charset="-122"/>
                <a:cs typeface="Times New Roman" panose="02020603050405020304"/>
              </a:rPr>
              <a:t>KI#3: 2 solutions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>
                <a:ea typeface="宋体" panose="02010600030101010101" pitchFamily="2" charset="-122"/>
                <a:cs typeface="Times New Roman" panose="02020603050405020304"/>
              </a:rPr>
              <a:t>KI#4: 4 solutions</a:t>
            </a:r>
          </a:p>
          <a:p>
            <a:pPr marL="748665" lvl="2" indent="-29083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altLang="zh-CN" sz="1200" dirty="0">
                <a:cs typeface="Times New Roman" panose="02020603050405020304"/>
              </a:rPr>
              <a:t>No progress on KI#5 on PS data off since SA2 is still waiting for reply from </a:t>
            </a:r>
            <a:r>
              <a:rPr lang="en-US" altLang="zh-CN" sz="1200" dirty="0" smtClean="0">
                <a:cs typeface="Times New Roman" panose="02020603050405020304"/>
              </a:rPr>
              <a:t>SA</a:t>
            </a:r>
            <a:r>
              <a:rPr lang="en-US" altLang="zh-CN" sz="1400" dirty="0" smtClean="0">
                <a:cs typeface="Times New Roman" panose="02020603050405020304"/>
              </a:rPr>
              <a:t>1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600" b="1" dirty="0" smtClean="0">
                <a:ea typeface="+mn-ea"/>
                <a:cs typeface="+mn-cs"/>
              </a:rPr>
              <a:t>Controversial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New solutions for KI#5 and unhandled solutions from #161 </a:t>
            </a:r>
            <a:r>
              <a:rPr lang="en-US" altLang="zh-CN" sz="1200" dirty="0" smtClean="0"/>
              <a:t>are </a:t>
            </a:r>
            <a:r>
              <a:rPr lang="en-US" altLang="zh-CN" sz="1200" dirty="0"/>
              <a:t>allowed to be submitted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Update solutions and start evaluation and </a:t>
            </a:r>
            <a:r>
              <a:rPr lang="en-US" altLang="zh-CN" sz="1200" dirty="0" smtClean="0"/>
              <a:t>conclusion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9305615"/>
              </p:ext>
            </p:extLst>
          </p:nvPr>
        </p:nvGraphicFramePr>
        <p:xfrm>
          <a:off x="138173" y="1312782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Acronym</a:t>
                      </a:r>
                      <a:endParaRPr lang="en-US" sz="14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15%-&gt;45</a:t>
                      </a: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82478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(3/15)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/>
              <a:t>32 </a:t>
            </a:r>
            <a:r>
              <a:rPr lang="en-US" altLang="zh-CN" sz="1200" kern="0" dirty="0"/>
              <a:t>P-CRs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 new Key Issues for WT2.3, WT4. No new KI expected based on SID scope.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Many new solutions </a:t>
            </a:r>
            <a:r>
              <a:rPr lang="en-US" altLang="zh-CN" sz="1200" kern="0" dirty="0" smtClean="0"/>
              <a:t>agreed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 smtClean="0"/>
              <a:t>Intra </a:t>
            </a:r>
            <a:r>
              <a:rPr lang="en-US" sz="1200" kern="0" dirty="0"/>
              <a:t>SA: </a:t>
            </a:r>
            <a:r>
              <a:rPr lang="en-US" sz="1200" kern="0" dirty="0" smtClean="0"/>
              <a:t>None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Inter TSG: None identified yet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/>
              <a:t>None</a:t>
            </a:r>
            <a:endParaRPr 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defRPr/>
            </a:pPr>
            <a:r>
              <a:rPr lang="en-US" sz="1200" kern="0" dirty="0"/>
              <a:t>Progress solutions for the study.</a:t>
            </a:r>
          </a:p>
          <a:p>
            <a:pPr lvl="1">
              <a:defRPr/>
            </a:pPr>
            <a:r>
              <a:rPr lang="en-US" sz="1200" kern="0" dirty="0"/>
              <a:t>Reach consensus towards conclusion for all the Key issues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891627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FS_XRM_Ph2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Study on Extended Reality and Media Service (XRM) Phase 2 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13% </a:t>
                      </a: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18/06/2024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1010032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7631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(4/15)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TR 23.700-66 v.0.4.0 has been produced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Architectural Assumption, Scope and Definitions have been updated by three accepted </a:t>
            </a:r>
            <a:r>
              <a:rPr lang="en-US" altLang="de-DE" sz="1200" dirty="0" err="1"/>
              <a:t>pCRs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Total 32 new solutions have been accepted in the TR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4.5 TUs have been used and 2 TUs are remaining for Study Phase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RAN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impacts/dependencies are possible based on proposed solutions documented in TR.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spc="-20" dirty="0">
                <a:solidFill>
                  <a:prstClr val="black"/>
                </a:solidFill>
                <a:sym typeface="+mn-ea"/>
              </a:rPr>
              <a:t>        An LS to TSG RAN and related WGs has been sent on the topic of per-UE energy consumption assessment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SA5 dependencies are possible based on proposed solutions documented in TR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</a:t>
            </a:r>
            <a:r>
              <a:rPr lang="de-DE" sz="16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  <a:endParaRPr lang="de-DE" sz="1600" b="1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ym typeface="+mn-ea"/>
              </a:rPr>
              <a:t>Discuss on solutions updates and unhandled new solution proposals (if not covered by the existing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Complete evaluation and conclusion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Submit TR 23.700-66 to SA#104 for approval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9816378"/>
              </p:ext>
            </p:extLst>
          </p:nvPr>
        </p:nvGraphicFramePr>
        <p:xfrm>
          <a:off x="138173" y="1312782"/>
          <a:ext cx="8810067" cy="7691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 smtClean="0"/>
                        <a:t>FS_EnergySys</a:t>
                      </a:r>
                      <a:endParaRPr lang="en-GB" sz="1200" b="1" dirty="0" smtClean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Study on Energy Efficiency and Energy Saving 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18/06/2024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1010029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2992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(5/15)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altLang="de-DE" sz="1200" kern="0" dirty="0">
                <a:solidFill>
                  <a:prstClr val="black"/>
                </a:solidFill>
              </a:rPr>
              <a:t>Four solutions approved. No more solutions </a:t>
            </a:r>
            <a:r>
              <a:rPr lang="de-DE" altLang="de-DE" sz="1200" kern="0" dirty="0" smtClean="0">
                <a:solidFill>
                  <a:prstClr val="black"/>
                </a:solidFill>
              </a:rPr>
              <a:t>expected</a:t>
            </a:r>
            <a:endParaRPr lang="de-DE" altLang="de-DE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200" dirty="0"/>
              <a:t>TR </a:t>
            </a:r>
            <a:r>
              <a:rPr lang="en-US" altLang="de-DE" sz="1200" dirty="0" smtClean="0"/>
              <a:t>23.700-75v0.3.0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200" dirty="0"/>
              <a:t>Resolve any open issues and addressing ENs (minor</a:t>
            </a:r>
            <a:r>
              <a:rPr lang="en-US" sz="1200" dirty="0" smtClean="0"/>
              <a:t>)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200" dirty="0"/>
              <a:t>Evaluation and </a:t>
            </a:r>
            <a:r>
              <a:rPr lang="en-US" sz="1200" dirty="0" smtClean="0"/>
              <a:t>conclusions</a:t>
            </a:r>
            <a:endParaRPr lang="en-US" sz="1200" dirty="0"/>
          </a:p>
          <a:p>
            <a:pPr lvl="2">
              <a:spcBef>
                <a:spcPts val="0"/>
              </a:spcBef>
              <a:spcAft>
                <a:spcPts val="75"/>
              </a:spcAft>
            </a:pPr>
            <a:r>
              <a:rPr lang="en-US" sz="1100" dirty="0"/>
              <a:t>Need to choose between the two possible alternatives in the solution for activation/deactivation for SMS over NAS, SMS over IP and IMS messaging</a:t>
            </a:r>
            <a:endParaRPr lang="en-US" altLang="de-DE" sz="11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343730"/>
              </p:ext>
            </p:extLst>
          </p:nvPr>
        </p:nvGraphicFramePr>
        <p:xfrm>
          <a:off x="138173" y="1312782"/>
          <a:ext cx="8810067" cy="7691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FS_MPS4msg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18/06/2024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1010031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57243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</a:t>
            </a:r>
            <a:r>
              <a:rPr lang="en-GB" altLang="en-US" b="1" dirty="0"/>
              <a:t>6</a:t>
            </a:r>
            <a:r>
              <a:rPr lang="en-GB" altLang="en-US" b="1" dirty="0" smtClean="0"/>
              <a:t>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23.700-06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17 contributions agreed (including TR skeleton, scope, architecture assumptions and requirements, and 6 key issues).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5 solutions documented addressing KI#1 &amp; 2.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 TU used and 2.0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SID is updated by S2-2401625 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RAN </a:t>
            </a:r>
            <a:r>
              <a:rPr lang="en-US" sz="1200" kern="0" dirty="0"/>
              <a:t>impacts or dependencies identified for Key Issue #1, #2, #3, #4 </a:t>
            </a:r>
            <a:endParaRPr lang="en-US" sz="1200" kern="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kern="0" dirty="0" smtClean="0"/>
              <a:t>Contentious </a:t>
            </a:r>
            <a:r>
              <a:rPr lang="de-DE" sz="1600" b="1" kern="0" dirty="0" smtClean="0"/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</a:t>
            </a:r>
            <a:r>
              <a:rPr lang="de-DE" sz="1600" b="1" kern="0" dirty="0" smtClean="0"/>
              <a:t>steps</a:t>
            </a:r>
          </a:p>
          <a:p>
            <a:pPr lvl="1">
              <a:defRPr/>
            </a:pPr>
            <a:r>
              <a:rPr lang="en-US" sz="1200" kern="0" dirty="0"/>
              <a:t>Handle new solutions for KI#3 to #6. </a:t>
            </a:r>
          </a:p>
          <a:p>
            <a:pPr lvl="1">
              <a:defRPr/>
            </a:pPr>
            <a:r>
              <a:rPr lang="en-US" sz="1200" kern="0" dirty="0"/>
              <a:t>Handle new solutions/solution updates for KI#1 &amp; #2. </a:t>
            </a:r>
          </a:p>
          <a:p>
            <a:pPr lvl="1">
              <a:defRPr/>
            </a:pPr>
            <a:r>
              <a:rPr lang="en-US" sz="1200" kern="0" dirty="0"/>
              <a:t>Solution evaluation and conclusions, to prepare sending TR for approval.</a:t>
            </a:r>
          </a:p>
          <a:p>
            <a:pPr lvl="1">
              <a:defRPr/>
            </a:pPr>
            <a:r>
              <a:rPr lang="en-US" sz="1200" kern="0" dirty="0"/>
              <a:t>Plan LS to RAN WGs based on agreed </a:t>
            </a:r>
            <a:r>
              <a:rPr lang="en-US" sz="1200" kern="0" dirty="0" smtClean="0"/>
              <a:t>solutions</a:t>
            </a:r>
            <a:endParaRPr 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8659100"/>
              </p:ext>
            </p:extLst>
          </p:nvPr>
        </p:nvGraphicFramePr>
        <p:xfrm>
          <a:off x="138173" y="1312782"/>
          <a:ext cx="8810067" cy="7691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FS_VMR_Ph2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Study on Vehicle Mounted Relays Phase 2</a:t>
                      </a:r>
                      <a:endParaRPr lang="en-US" sz="1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- 40%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 smtClean="0">
                          <a:solidFill>
                            <a:schemeClr val="bg1"/>
                          </a:solidFill>
                        </a:rPr>
                        <a:t>June 2024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SP-231799</a:t>
                      </a:r>
                      <a:endParaRPr lang="en-GB" sz="5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87377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(7/15)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23.700-03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11</a:t>
            </a:r>
            <a:r>
              <a:rPr lang="en-US" altLang="de-DE" sz="1200" kern="0" dirty="0"/>
              <a:t> contributions agreed (including Scope, Architecture requirements, Key issues and solution proposals for both KI#1 and KI#2</a:t>
            </a:r>
            <a:r>
              <a:rPr lang="en-US" altLang="de-DE" sz="1200" kern="0" dirty="0" smtClean="0"/>
              <a:t>)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Layer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2 UE-to-Network Relay has dependencies in related work item in </a:t>
            </a: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RAN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kern="0" dirty="0" smtClean="0"/>
              <a:t>Contentious </a:t>
            </a:r>
            <a:r>
              <a:rPr lang="de-DE" sz="1600" b="1" kern="0" dirty="0" smtClean="0"/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defRPr/>
            </a:pPr>
            <a:r>
              <a:rPr lang="en-US" sz="1200" kern="0" dirty="0"/>
              <a:t>Handle new solutions/solution updates for KI#1 &amp; KI#2, and solution evaluation and conclusions</a:t>
            </a:r>
          </a:p>
          <a:p>
            <a:pPr lvl="1">
              <a:defRPr/>
            </a:pPr>
            <a:r>
              <a:rPr lang="en-US" sz="1200" kern="0" dirty="0"/>
              <a:t>Send TR to </a:t>
            </a:r>
            <a:r>
              <a:rPr lang="en-US" sz="1200" kern="0" dirty="0" smtClean="0"/>
              <a:t>SA#104 </a:t>
            </a:r>
            <a:r>
              <a:rPr lang="en-US" sz="1200" kern="0" dirty="0"/>
              <a:t>for information and potentially approval</a:t>
            </a:r>
          </a:p>
          <a:p>
            <a:pPr lvl="1">
              <a:defRPr/>
            </a:pPr>
            <a:r>
              <a:rPr lang="en-US" sz="1200" kern="0" dirty="0"/>
              <a:t>Plan LS to RAN WGs based on agreed solutions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3539648"/>
              </p:ext>
            </p:extLst>
          </p:nvPr>
        </p:nvGraphicFramePr>
        <p:xfrm>
          <a:off x="138173" y="1312782"/>
          <a:ext cx="8810067" cy="7691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FS_ProSe_Ph3</a:t>
                      </a:r>
                      <a:endParaRPr lang="en-GB" sz="1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Study on Proximity-based Services in 5GS – Phase 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- 45%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 smtClean="0">
                          <a:solidFill>
                            <a:schemeClr val="bg1"/>
                          </a:solidFill>
                        </a:rPr>
                        <a:t>June 2024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SP-231798</a:t>
                      </a:r>
                      <a:endParaRPr lang="en-GB" sz="1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7342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(8/15)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Terms, and Architectural Assumptions/Requirements, are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key issues to cover all 3 work tasks are agreed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16 New Solutions were agreed and document in the TR (for Key Issues #1, #2, and #3).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solutions for Key Issue #4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23.700-32 v0.2.0 is available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Impacts and dependencies on other WGs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</a:t>
            </a:r>
            <a:r>
              <a:rPr lang="de-DE" sz="1600" b="1" kern="0" dirty="0" smtClean="0"/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defRPr/>
            </a:pPr>
            <a:r>
              <a:rPr lang="en-US" altLang="ko-KR" sz="1200" kern="0" dirty="0"/>
              <a:t>Solution Updates, New Solutions, Partial Evaluations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375221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smtClean="0">
                          <a:solidFill>
                            <a:schemeClr val="bg1"/>
                          </a:solidFill>
                        </a:rPr>
                        <a:t>SP-231804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34514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(9/15)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31 </a:t>
            </a:r>
            <a:r>
              <a:rPr lang="en-US" altLang="zh-CN" sz="1200" kern="0" dirty="0"/>
              <a:t>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paper for TR skeleton and 1 paper for scope were approved.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paper for Architecture assumption and 1 paper for Architecture requirements were approved.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3 Key Issues papers were approved, each of them is corresponding to a Work Task in the SA approved </a:t>
            </a:r>
            <a:r>
              <a:rPr lang="en-US" altLang="zh-CN" sz="1200" kern="0" dirty="0" smtClean="0"/>
              <a:t>SID;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 smtClean="0"/>
              <a:t>7 </a:t>
            </a:r>
            <a:r>
              <a:rPr lang="en-US" altLang="zh-CN" sz="1200" kern="0" dirty="0"/>
              <a:t>solution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9 Solution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#3</a:t>
            </a:r>
            <a:r>
              <a:rPr lang="en-US" altLang="zh-CN" sz="1200" kern="0" dirty="0" smtClean="0"/>
              <a:t>.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Process the unhanded papers at SA2#161, new solution papers and solution update papers.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Kick off the early evaluation and conclusion for some stable key issues if possible</a:t>
            </a:r>
            <a:r>
              <a:rPr lang="en-US" altLang="zh-CN" sz="1200" kern="0" dirty="0" smtClean="0"/>
              <a:t>.</a:t>
            </a:r>
            <a:endParaRPr lang="en-US" altLang="zh-CN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2344356"/>
              </p:ext>
            </p:extLst>
          </p:nvPr>
        </p:nvGraphicFramePr>
        <p:xfrm>
          <a:off x="138173" y="1312782"/>
          <a:ext cx="8810067" cy="7691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- 50</a:t>
                      </a: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6857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(10/15)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At SA2#160AH-e: </a:t>
            </a:r>
            <a:r>
              <a:rPr lang="en-US" altLang="de-DE" sz="1200" dirty="0"/>
              <a:t>TR skeleton, Scope, Terms, Architecture Assumptions/Requirements, </a:t>
            </a:r>
            <a:r>
              <a:rPr lang="en-US" altLang="zh-CN" sz="1200" dirty="0">
                <a:cs typeface="+mn-ea"/>
              </a:rPr>
              <a:t>3 Key Issues </a:t>
            </a:r>
            <a:r>
              <a:rPr lang="en-US" altLang="zh-CN" sz="12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200" dirty="0"/>
              <a:t>No-Transmit Zones</a:t>
            </a:r>
            <a:r>
              <a:rPr lang="en-US" altLang="zh-CN" sz="1200" dirty="0">
                <a:cs typeface="+mn-ea"/>
                <a:sym typeface="+mn-ea"/>
              </a:rPr>
              <a:t> </a:t>
            </a:r>
            <a:r>
              <a:rPr lang="en-US" altLang="zh-CN" sz="12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At SA2#161: </a:t>
            </a:r>
            <a:r>
              <a:rPr lang="en-US" altLang="de-DE" sz="1200" dirty="0"/>
              <a:t>New solutions </a:t>
            </a:r>
            <a:r>
              <a:rPr lang="en-US" altLang="zh-CN" sz="1200" dirty="0">
                <a:cs typeface="+mn-ea"/>
              </a:rPr>
              <a:t>agreed (</a:t>
            </a:r>
            <a:r>
              <a:rPr lang="en-US" altLang="de-DE" sz="12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sent to RAN and RAN2 to clarify the requirements for </a:t>
            </a: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100" dirty="0" smtClean="0"/>
              <a:t>.</a:t>
            </a:r>
            <a:endParaRPr lang="en-US" altLang="zh-CN" sz="11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No-Transmit </a:t>
            </a: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Zones (KI#3) has RAN dependency, timely feedback/input needed to resolve differing views 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ko-KR" sz="1200" kern="0" dirty="0">
                <a:solidFill>
                  <a:prstClr val="black"/>
                </a:solidFill>
              </a:rPr>
              <a:t>KI#3 may be at risk not to complete by May, 2024 if </a:t>
            </a:r>
            <a:r>
              <a:rPr lang="de-DE" altLang="ko-KR" sz="1200" kern="0" dirty="0"/>
              <a:t>common understanding cannot be reached</a:t>
            </a:r>
            <a:endParaRPr lang="de-DE" altLang="ko-KR" sz="12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kern="0" dirty="0"/>
              <a:t>Solution discussions,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</a:t>
            </a:r>
            <a:r>
              <a:rPr lang="en-US" altLang="ko-KR" sz="1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Approval</a:t>
            </a:r>
            <a:endParaRPr lang="de-DE" sz="12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6153364"/>
              </p:ext>
            </p:extLst>
          </p:nvPr>
        </p:nvGraphicFramePr>
        <p:xfrm>
          <a:off x="138173" y="1312782"/>
          <a:ext cx="8810067" cy="7691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>
                          <a:solidFill>
                            <a:schemeClr val="bg1"/>
                          </a:solidFill>
                        </a:rPr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549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82600" y="1046285"/>
            <a:ext cx="8388838" cy="490610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altLang="ko-KR" sz="1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#160AH-e</a:t>
            </a:r>
            <a:r>
              <a:rPr lang="en-US" altLang="de-DE" sz="1800" u="sng" dirty="0">
                <a:latin typeface="Arial" panose="020B0604020202020204" pitchFamily="34" charset="0"/>
              </a:rPr>
              <a:t> </a:t>
            </a:r>
            <a:r>
              <a:rPr lang="en-US" altLang="de-DE" sz="1200" u="sng" dirty="0">
                <a:latin typeface="Arial" panose="020B0604020202020204" pitchFamily="34" charset="0"/>
              </a:rPr>
              <a:t>(</a:t>
            </a:r>
            <a:r>
              <a:rPr lang="en-GB" altLang="de-DE" sz="1200" u="sng" dirty="0">
                <a:latin typeface="Arial" panose="020B0604020202020204" pitchFamily="34" charset="0"/>
              </a:rPr>
              <a:t>22 – 29 January 2024, Electronic meeting</a:t>
            </a:r>
            <a:r>
              <a:rPr lang="en-US" altLang="de-DE" sz="1200" u="sng" dirty="0">
                <a:latin typeface="Arial" panose="020B0604020202020204" pitchFamily="34" charset="0"/>
              </a:rPr>
              <a:t>)</a:t>
            </a:r>
            <a:r>
              <a:rPr lang="en-US" altLang="de-DE" sz="1400" u="sng" dirty="0">
                <a:latin typeface="Arial" panose="020B0604020202020204" pitchFamily="34" charset="0"/>
              </a:rPr>
              <a:t>:</a:t>
            </a:r>
            <a:endParaRPr lang="en-US" altLang="de-DE" sz="1800" u="sng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261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#160AH-e</a:t>
            </a:r>
            <a:b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</a:b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433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people registered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1841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(</a:t>
            </a:r>
            <a:r>
              <a:rPr lang="en-GB" altLang="ko-KR" sz="1400" dirty="0">
                <a:solidFill>
                  <a:srgbClr val="2A6EA8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299 </a:t>
            </a:r>
            <a:r>
              <a:rPr lang="en-US" altLang="ko-KR" sz="1400" dirty="0">
                <a:solidFill>
                  <a:srgbClr val="2A6EA8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solidFill>
                  <a:srgbClr val="2A6EA8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were not handled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656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73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21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128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other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212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(taking into account that some were further revised at SA2#161)</a:t>
            </a:r>
            <a:endParaRPr lang="de-DE" altLang="ko-KR" sz="1400" dirty="0">
              <a:solidFill>
                <a:srgbClr val="0000FF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#161</a:t>
            </a:r>
            <a:r>
              <a:rPr lang="en-US" altLang="de-DE" sz="1800" u="sng" dirty="0">
                <a:latin typeface="Arial" panose="020B0604020202020204" pitchFamily="34" charset="0"/>
              </a:rPr>
              <a:t> </a:t>
            </a:r>
            <a:r>
              <a:rPr lang="en-US" altLang="de-DE" sz="1200" u="sng" dirty="0">
                <a:latin typeface="Arial" panose="020B0604020202020204" pitchFamily="34" charset="0"/>
              </a:rPr>
              <a:t>(</a:t>
            </a:r>
            <a:r>
              <a:rPr lang="en-GB" altLang="de-DE" sz="1200" u="sng" dirty="0">
                <a:latin typeface="Arial" panose="020B0604020202020204" pitchFamily="34" charset="0"/>
              </a:rPr>
              <a:t>26 February - 1 March 2024, Athens, Greece</a:t>
            </a:r>
            <a:r>
              <a:rPr lang="en-US" altLang="de-DE" sz="1200" u="sng" dirty="0">
                <a:latin typeface="Arial" panose="020B0604020202020204" pitchFamily="34" charset="0"/>
              </a:rPr>
              <a:t>)</a:t>
            </a:r>
            <a:r>
              <a:rPr lang="en-US" altLang="de-DE" sz="1400" u="sng" dirty="0">
                <a:latin typeface="Arial" panose="020B0604020202020204" pitchFamily="34" charset="0"/>
              </a:rPr>
              <a:t>:</a:t>
            </a:r>
            <a:endParaRPr lang="en-US" altLang="de-DE" sz="1800" u="sng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323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#161</a:t>
            </a:r>
            <a:b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</a:b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89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registered for ‘On-Line’ participation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2017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(</a:t>
            </a:r>
            <a:r>
              <a:rPr lang="en-GB" altLang="ko-KR" sz="1400" dirty="0">
                <a:solidFill>
                  <a:srgbClr val="2A6EA8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520 </a:t>
            </a:r>
            <a:r>
              <a:rPr lang="en-US" altLang="ko-KR" sz="1400" dirty="0">
                <a:solidFill>
                  <a:srgbClr val="2A6EA8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solidFill>
                  <a:srgbClr val="2A6EA8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were not handled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523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27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13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17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other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134</a:t>
            </a:r>
            <a:endParaRPr lang="de-DE" altLang="ko-KR" sz="1400" dirty="0">
              <a:solidFill>
                <a:srgbClr val="0000FF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18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52A06F2A-2309-4E45-AF45-1C342A48B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" y="6016889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1010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8 March 2024</a:t>
            </a:r>
          </a:p>
        </p:txBody>
      </p:sp>
    </p:spTree>
    <p:extLst>
      <p:ext uri="{BB962C8B-B14F-4D97-AF65-F5344CB8AC3E}">
        <p14:creationId xmlns:p14="http://schemas.microsoft.com/office/powerpoint/2010/main" val="24795235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(11/15)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</a:t>
            </a:r>
            <a:r>
              <a:rPr lang="en-US" altLang="zh-CN" sz="1200" dirty="0" err="1"/>
              <a:t>pCR</a:t>
            </a:r>
            <a:r>
              <a:rPr lang="en-US" altLang="zh-CN" sz="1200" dirty="0"/>
              <a:t> to update the key issue 3 was approved. 7 solutions were approved. One solution was not handled due to time </a:t>
            </a:r>
            <a:r>
              <a:rPr lang="en-US" altLang="zh-CN" sz="1200" dirty="0" smtClean="0"/>
              <a:t>limitation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defRPr/>
            </a:pPr>
            <a:r>
              <a:rPr lang="en-US" altLang="ko-KR" sz="1200" kern="0" dirty="0"/>
              <a:t>Solution update, </a:t>
            </a:r>
            <a:r>
              <a:rPr lang="en-GB" altLang="zh-CN" sz="1200" dirty="0"/>
              <a:t>new solutions</a:t>
            </a:r>
            <a:r>
              <a:rPr lang="en-US" altLang="zh-CN" sz="1200" dirty="0"/>
              <a:t>, </a:t>
            </a:r>
            <a:r>
              <a:rPr lang="en-US" altLang="ko-KR" sz="1200" kern="0" dirty="0"/>
              <a:t>evaluation and </a:t>
            </a:r>
            <a:r>
              <a:rPr lang="en-US" altLang="ko-KR" sz="1200" kern="0" dirty="0" smtClean="0"/>
              <a:t>conclusion</a:t>
            </a:r>
            <a:endParaRPr lang="en-US" altLang="de-DE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0866981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FS_UPEAS_Ph2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Study on UPF enhancement for Exposure and SBA Phase 2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 smtClean="0">
                          <a:solidFill>
                            <a:schemeClr val="bg1"/>
                          </a:solidFill>
                        </a:rPr>
                        <a:t>SP-231795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76764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(12/15)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with SA2#160AH-e.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23.700-45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At SA2#160AH-e: </a:t>
            </a:r>
            <a:r>
              <a:rPr lang="en-US" altLang="de-DE" sz="1200" dirty="0"/>
              <a:t>TR skeleton, Scope, Architecture Assumptions/Requirements, and </a:t>
            </a:r>
            <a:r>
              <a:rPr lang="en-US" altLang="de-DE" sz="1200" dirty="0">
                <a:cs typeface="+mn-ea"/>
              </a:rPr>
              <a:t>2</a:t>
            </a:r>
            <a:r>
              <a:rPr lang="en-US" altLang="zh-CN" sz="1200" dirty="0">
                <a:cs typeface="+mn-ea"/>
              </a:rPr>
              <a:t> Key Issues </a:t>
            </a:r>
            <a:r>
              <a:rPr lang="en-US" altLang="zh-CN" sz="1200" dirty="0">
                <a:cs typeface="+mn-ea"/>
                <a:sym typeface="+mn-ea"/>
              </a:rPr>
              <a:t>to cover the WTs in the SID </a:t>
            </a:r>
            <a:r>
              <a:rPr lang="en-US" altLang="zh-CN" sz="12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At SA2#161: </a:t>
            </a:r>
            <a:r>
              <a:rPr lang="en-US" altLang="de-DE" sz="1200" dirty="0"/>
              <a:t>New solutions </a:t>
            </a:r>
            <a:r>
              <a:rPr lang="en-US" altLang="zh-CN" sz="1200" dirty="0">
                <a:cs typeface="+mn-ea"/>
              </a:rPr>
              <a:t>agreed (4</a:t>
            </a:r>
            <a:r>
              <a:rPr lang="en-US" altLang="de-DE" sz="1200" dirty="0"/>
              <a:t> solutions for KI#2). 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See contentious </a:t>
            </a: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issue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>
                <a:solidFill>
                  <a:prstClr val="black"/>
                </a:solidFill>
              </a:rPr>
              <a:t>KI#1 may be at risk not to complete by May, 2024 if </a:t>
            </a:r>
            <a:r>
              <a:rPr lang="de-DE" altLang="ko-KR" sz="1200" kern="0" dirty="0"/>
              <a:t>common understanding cannot be reached </a:t>
            </a:r>
            <a:r>
              <a:rPr lang="en-US" altLang="ko-KR" sz="1200" kern="0" dirty="0"/>
              <a:t>on how RAN impact should be considered in SA2 proposed solutions</a:t>
            </a:r>
            <a:endParaRPr lang="de-DE" sz="12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defRPr/>
            </a:pPr>
            <a:r>
              <a:rPr lang="en-US" altLang="ko-KR" sz="1200" kern="0" dirty="0"/>
              <a:t>Solution discussions,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</a:t>
            </a:r>
            <a:r>
              <a:rPr lang="en-US" altLang="ko-KR" sz="1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Approval</a:t>
            </a:r>
            <a:endParaRPr lang="en-US" altLang="ko-KR" sz="1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5098545"/>
              </p:ext>
            </p:extLst>
          </p:nvPr>
        </p:nvGraphicFramePr>
        <p:xfrm>
          <a:off x="138173" y="1312782"/>
          <a:ext cx="8810067" cy="7691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FS_5G_Femto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Study on System aspects of 5G NR </a:t>
                      </a:r>
                      <a:r>
                        <a:rPr lang="en-US" sz="1200" b="1" dirty="0" err="1">
                          <a:solidFill>
                            <a:schemeClr val="bg1"/>
                          </a:solidFill>
                        </a:rPr>
                        <a:t>Femto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15% -&gt;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 smtClean="0">
                          <a:solidFill>
                            <a:schemeClr val="bg1"/>
                          </a:solidFill>
                        </a:rPr>
                        <a:t>SP-231797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624911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(13/15)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</a:t>
            </a:r>
            <a:r>
              <a:rPr lang="en-US" altLang="zh-CN" sz="1200" kern="0" dirty="0" smtClean="0"/>
              <a:t>.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Key </a:t>
            </a: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Issue #1.x and #2.2 have SA3 dependencies to handle security aspects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err="1">
                <a:solidFill>
                  <a:prstClr val="black"/>
                </a:solidFill>
              </a:rPr>
              <a:t>DualSteer</a:t>
            </a:r>
            <a:r>
              <a:rPr lang="en-US" altLang="ko-KR" sz="1200" kern="0" dirty="0">
                <a:solidFill>
                  <a:prstClr val="black"/>
                </a:solidFill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lang="en-US" altLang="ko-KR" sz="12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New solutions for </a:t>
            </a:r>
            <a:r>
              <a:rPr lang="en-US" sz="1200" dirty="0" err="1"/>
              <a:t>DualSteer</a:t>
            </a:r>
            <a:r>
              <a:rPr lang="en-US" sz="120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 assumptions/requirements and terms and definitions for </a:t>
            </a:r>
            <a:r>
              <a:rPr lang="en-US" altLang="en-US" sz="1200" dirty="0" err="1"/>
              <a:t>DualSteer</a:t>
            </a:r>
            <a:r>
              <a:rPr lang="en-US" altLang="en-US" sz="120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</a:t>
            </a:r>
            <a:r>
              <a:rPr lang="en-US" sz="1200" kern="0" dirty="0" smtClean="0"/>
              <a:t>solutions</a:t>
            </a:r>
            <a:endParaRPr lang="de-DE" sz="12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6328329"/>
              </p:ext>
            </p:extLst>
          </p:nvPr>
        </p:nvGraphicFramePr>
        <p:xfrm>
          <a:off x="138173" y="1312782"/>
          <a:ext cx="8810067" cy="7691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FS_MASSS</a:t>
                      </a:r>
                      <a:endParaRPr lang="en-GB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Study on Multi-Access (</a:t>
                      </a:r>
                      <a:r>
                        <a:rPr lang="en-US" sz="1200" b="1" dirty="0" err="1" smtClean="0">
                          <a:solidFill>
                            <a:schemeClr val="bg1"/>
                          </a:solidFill>
                        </a:rPr>
                        <a:t>DualSteer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 and ATSSS_Ph4)</a:t>
                      </a:r>
                      <a:endParaRPr lang="en-US" sz="1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- 30%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 smtClean="0">
                          <a:solidFill>
                            <a:schemeClr val="bg1"/>
                          </a:solidFill>
                        </a:rPr>
                        <a:t>June 2024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 smtClean="0">
                          <a:solidFill>
                            <a:schemeClr val="bg1"/>
                          </a:solidFill>
                        </a:rPr>
                        <a:t>SP-231802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541458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(14/15)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Terms, Architecture Assumptions and Requirements are agreed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23.700-13 v0.2.0 is </a:t>
            </a:r>
            <a:r>
              <a:rPr lang="en-US" altLang="de-DE" sz="1200" dirty="0" smtClean="0"/>
              <a:t>available</a:t>
            </a:r>
            <a:endParaRPr lang="en-US" altLang="zh-CN" sz="12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3 </a:t>
            </a: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Whether traffic type “DO-A” will be in the R19 scope needs RAN </a:t>
            </a: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decision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defRPr/>
            </a:pPr>
            <a:r>
              <a:rPr lang="en-US" sz="1200" kern="0" dirty="0" smtClean="0"/>
              <a:t>Continue solution discussions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793321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>
                          <a:solidFill>
                            <a:schemeClr val="bg1"/>
                          </a:solidFill>
                        </a:rPr>
                        <a:t>FS_AmbientIoT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SP-231803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2662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2.6) </a:t>
            </a:r>
            <a:r>
              <a:rPr lang="en-GB" altLang="en-US" b="1" dirty="0" smtClean="0"/>
              <a:t>Rel-19 </a:t>
            </a:r>
            <a:r>
              <a:rPr lang="en-GB" altLang="en-US" b="1" dirty="0"/>
              <a:t>Study/Work </a:t>
            </a:r>
            <a:r>
              <a:rPr lang="en-GB" altLang="en-US" b="1" dirty="0" smtClean="0"/>
              <a:t>(15/15)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96056"/>
            <a:ext cx="8554481" cy="36242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14 PCRs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3 PCRs for the general updates;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6 PCRs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3 PCRs for key issue #2 use case and terminologies;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PCR for key issue #3 use case.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PCR for key issue #4 use case</a:t>
            </a:r>
            <a:r>
              <a:rPr lang="en-US" altLang="zh-CN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 smtClean="0"/>
              <a:t>No solutions for KI2, 3 and 4 were handled in this meeting</a:t>
            </a:r>
            <a:endParaRPr lang="en-US" altLang="zh-CN" sz="1100" dirty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 smtClean="0"/>
              <a:t>For </a:t>
            </a:r>
            <a:r>
              <a:rPr lang="en-US" sz="1100" kern="0" dirty="0"/>
              <a:t>KI#1, any data to be collected from UE/RAN by LMF for the model training/model inference/model performance monitoring for LMF-side model is assumed to be defined by RAN WGs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steps</a:t>
            </a:r>
            <a:endParaRPr lang="de-DE" sz="1600" b="1" kern="0" dirty="0"/>
          </a:p>
          <a:p>
            <a:pPr lvl="1">
              <a:defRPr/>
            </a:pPr>
            <a:r>
              <a:rPr lang="en-GB" sz="1200" dirty="0">
                <a:latin typeface="Calibri" panose="020F0502020204030204" pitchFamily="34" charset="0"/>
                <a:ea typeface="宋体" panose="02010600030101010101" pitchFamily="2" charset="-122"/>
              </a:rPr>
              <a:t>New Solutions for KI#3, KI#4 and KI#2 (non-treated ones from SA2# 161) will be prioritized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8804385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Acronym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u="non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6457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b="1" dirty="0" smtClean="0"/>
              <a:t>2.7) </a:t>
            </a:r>
            <a:r>
              <a:rPr lang="en-GB" sz="1800" b="1" dirty="0"/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06695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 smtClean="0"/>
              <a:t>2.7) </a:t>
            </a:r>
            <a:r>
              <a:rPr lang="de-DE" altLang="de-DE" b="1" dirty="0"/>
              <a:t>IETF </a:t>
            </a:r>
            <a:r>
              <a:rPr lang="en-GB" altLang="de-DE" b="1" dirty="0"/>
              <a:t>and External SDO Normative Reference Update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/>
          </a:p>
          <a:p>
            <a:pPr eaLnBrk="1" hangingPunct="1"/>
            <a:endParaRPr lang="en-US" altLang="de-DE" sz="2400"/>
          </a:p>
          <a:p>
            <a:pPr>
              <a:buFontTx/>
              <a:buNone/>
            </a:pPr>
            <a:endParaRPr lang="en-US" altLang="de-DE"/>
          </a:p>
          <a:p>
            <a:pPr eaLnBrk="1" hangingPunct="1">
              <a:buFontTx/>
              <a:buNone/>
            </a:pPr>
            <a:endParaRPr lang="en-US" altLang="de-DE"/>
          </a:p>
          <a:p>
            <a:pPr eaLnBrk="1" hangingPunct="1"/>
            <a:endParaRPr lang="en-GB" alt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 dirty="0" smtClean="0"/>
              <a:t>None </a:t>
            </a:r>
            <a:endParaRPr lang="en-US" sz="2400" kern="0" dirty="0"/>
          </a:p>
          <a:p>
            <a:pPr eaLnBrk="1" hangingPunct="1">
              <a:defRPr/>
            </a:pPr>
            <a:endParaRPr lang="en-GB" sz="1600" kern="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dirty="0"/>
              <a:t>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508606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488950" y="88900"/>
            <a:ext cx="6827838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54000" y="1232208"/>
            <a:ext cx="8364899" cy="5042211"/>
          </a:xfrm>
        </p:spPr>
        <p:txBody>
          <a:bodyPr/>
          <a:lstStyle/>
          <a:p>
            <a:pPr eaLnBrk="1" hangingPunct="1">
              <a:spcBef>
                <a:spcPts val="300"/>
              </a:spcBef>
              <a:defRPr/>
            </a:pPr>
            <a:r>
              <a:rPr lang="en-US" sz="1800" dirty="0" smtClean="0"/>
              <a:t>Summary of status of Rel-19 study items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341633"/>
              </p:ext>
            </p:extLst>
          </p:nvPr>
        </p:nvGraphicFramePr>
        <p:xfrm>
          <a:off x="602939" y="1639128"/>
          <a:ext cx="6599860" cy="45339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45131"/>
                <a:gridCol w="705678"/>
                <a:gridCol w="4549051"/>
              </a:tblGrid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 dirty="0">
                          <a:effectLst/>
                        </a:rPr>
                        <a:t>Percent complete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Brief summary of status after SA2#161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FS_5GSAT_Ph3_ARCH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55%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10 solutions added, total is now 43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FS_NG_RTC_Ph2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45%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Now 28 solutions, but no progress on KI5 (waiting for SA1)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48577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FS_XRM_Ph2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45%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2 new Key Issues for WT2.3, WT4. No new KI expected based on SID scope.</a:t>
                      </a:r>
                      <a:br>
                        <a:rPr lang="en-US" sz="1000" u="none" strike="noStrike" dirty="0">
                          <a:effectLst/>
                        </a:rPr>
                      </a:br>
                      <a:r>
                        <a:rPr lang="en-US" sz="1000" u="none" strike="noStrike" dirty="0">
                          <a:effectLst/>
                        </a:rPr>
                        <a:t>Many new solutions agreed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effectLst/>
                        </a:rPr>
                        <a:t>FS_EnergySys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55%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Now 32 solutions in TR. Possible SA5 dependencies, RAN impacts/dependencies are possible, LS sent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FS_MPS4msg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70%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Solutions for all KI's, no new ones expected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FS_VMR_Ph2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40%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5 Solutions documented addressing 2 KI's out of 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48577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FS_5G_ProSe_Ph3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45%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2 solutions are documented for KI#1, </a:t>
                      </a:r>
                      <a:br>
                        <a:rPr lang="en-US" sz="1000" u="none" strike="noStrike" dirty="0">
                          <a:effectLst/>
                        </a:rPr>
                      </a:br>
                      <a:r>
                        <a:rPr lang="en-US" sz="1000" u="none" strike="noStrike" dirty="0">
                          <a:effectLst/>
                        </a:rPr>
                        <a:t>4 solutions are documented for KI#2. Layer 2 UE-to-Network Relay has RAN dependencies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FS_UIA_ARC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35%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u="none" strike="noStrike" dirty="0">
                          <a:effectLst/>
                        </a:rPr>
                        <a:t>16 solutions for 3 KI's, none for KI4</a:t>
                      </a:r>
                      <a:endParaRPr lang="da-DK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FS_eEDGE_5GC_ph3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50%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23 solutions for 3 (all) KI's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FS_UAS_Ph3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50%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3 (all) KI's agreed, 3 solutions for each, sent LS. KI3 (NTZ) contentious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FS_UPEAS_Ph2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45%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7 solutions were approved. One solution was not handled due to time limitation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FS_5G_Femto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40%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4 solutions for KI2, KI#1 may be at risk, need to agree on how RAN impact to be considered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48577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FS_MASSS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30%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8 solutions addressing KI#2.1 &amp; KI#2.2 (ATSSS_Ph4). </a:t>
                      </a:r>
                      <a:r>
                        <a:rPr lang="en-US" sz="1000" u="none" strike="noStrike" dirty="0" err="1">
                          <a:effectLst/>
                        </a:rPr>
                        <a:t>DualSteer</a:t>
                      </a:r>
                      <a:r>
                        <a:rPr lang="en-US" sz="1000" u="none" strike="noStrike" dirty="0">
                          <a:effectLst/>
                        </a:rPr>
                        <a:t> KIs may be at risk if common understanding on </a:t>
                      </a:r>
                      <a:r>
                        <a:rPr lang="en-US" sz="1000" u="none" strike="noStrike" dirty="0" err="1">
                          <a:effectLst/>
                        </a:rPr>
                        <a:t>DualSteer</a:t>
                      </a:r>
                      <a:r>
                        <a:rPr lang="en-US" sz="1000" u="none" strike="noStrike" dirty="0">
                          <a:effectLst/>
                        </a:rPr>
                        <a:t> Device definition cannot be reached.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effectLst/>
                        </a:rPr>
                        <a:t>FS_AmbientIoT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25%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3 (all) KI's agreed, 12 </a:t>
                      </a:r>
                      <a:r>
                        <a:rPr lang="en-US" sz="1000" u="none" strike="noStrike" dirty="0" err="1">
                          <a:effectLst/>
                        </a:rPr>
                        <a:t>soluitons</a:t>
                      </a:r>
                      <a:r>
                        <a:rPr lang="en-US" sz="1000" u="none" strike="noStrike" dirty="0">
                          <a:effectLst/>
                        </a:rPr>
                        <a:t> documented. Whether traffic type “DO-A” will be in the R19 scope needs RAN decision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effectLst/>
                        </a:rPr>
                        <a:t>FS_AIML_CN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25%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No solutions for KI2, 3 and 4 were handled in the last meeting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110824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488950" y="88900"/>
            <a:ext cx="6827838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54000" y="1232208"/>
            <a:ext cx="8364899" cy="5042211"/>
          </a:xfrm>
        </p:spPr>
        <p:txBody>
          <a:bodyPr/>
          <a:lstStyle/>
          <a:p>
            <a:pPr eaLnBrk="1" hangingPunct="1">
              <a:spcBef>
                <a:spcPts val="300"/>
              </a:spcBef>
              <a:defRPr/>
            </a:pPr>
            <a:r>
              <a:rPr lang="en-US" sz="1800" dirty="0" smtClean="0"/>
              <a:t>14 WIDs were approved for TEI19 work, with a total estimate of 9.25 TU’s</a:t>
            </a:r>
            <a:endParaRPr lang="en-US" sz="1800" dirty="0" smtClean="0"/>
          </a:p>
          <a:p>
            <a:pPr eaLnBrk="1" hangingPunct="1">
              <a:spcBef>
                <a:spcPts val="300"/>
              </a:spcBef>
              <a:defRPr/>
            </a:pPr>
            <a:r>
              <a:rPr lang="en-US" sz="1800" dirty="0" smtClean="0"/>
              <a:t>The target for completion </a:t>
            </a:r>
            <a:r>
              <a:rPr lang="en-US" sz="1800" dirty="0" smtClean="0"/>
              <a:t>of each is December 2024</a:t>
            </a:r>
          </a:p>
          <a:p>
            <a:pPr eaLnBrk="1" hangingPunct="1">
              <a:spcBef>
                <a:spcPts val="300"/>
              </a:spcBef>
              <a:defRPr/>
            </a:pPr>
            <a:r>
              <a:rPr lang="en-US" sz="1800" dirty="0" smtClean="0"/>
              <a:t>They will be handled in Q2, Q3 and Q4 2024</a:t>
            </a:r>
            <a:endParaRPr lang="en-US" sz="18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379066"/>
              </p:ext>
            </p:extLst>
          </p:nvPr>
        </p:nvGraphicFramePr>
        <p:xfrm>
          <a:off x="488950" y="2252831"/>
          <a:ext cx="8388349" cy="39436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6302"/>
                <a:gridCol w="5051055"/>
                <a:gridCol w="1466065"/>
                <a:gridCol w="814927"/>
              </a:tblGrid>
              <a:tr h="1623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TSG SA TD#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Proposed Acronym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SP-240116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 enhancement on On-demand broadcast of GNSS assistance data. (S2-2403505)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TEI19_OBGAD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1030010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SP-240117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on Indirect Network Sharing. (S2-2403506)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TEI19_NetShare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1030011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SP-240118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Minimize the number of Policy Associations. (S2-2403507)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TEI19_MINPA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1030012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SP-240119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on Architecture support of Roaming Value-Added Services. (S2-2403508)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TEI19_RVAS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1030013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SP-240120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TEI19_SLUPiR Spending Limits for UE Policies in Roaming scenario. (S2-2403509)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TEI19_SLUPiR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1030014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3247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SP-240121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 on enhancing NEF Parameter Provisioning procedure with static UE IP address and UP security policy. (S2-2403510)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TEI19_IP-SP-EXP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1030015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SP-240122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 WID on support for </a:t>
                      </a: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services in NPNs. (S2-2403550)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TEI19_ProSe_NPN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1030016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SP-240123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 on enabling Multiple Location Procedure for Emergency LCS Routing. (S2-2403551)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TEI19_MLR4RTR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1030017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SP-240124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on Roaming traffic offloading via home-session breakout. (S2-2403552)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TEI19_HSBO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1030018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3247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SP-240125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WID: Deferred 5GC-MT-LR Procedure for Periodic Location Events based </a:t>
                      </a: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NRPPa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Periodic Measurement Reports. (S2-2403553)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TEI19_DLPMR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1030019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SP-240126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 enhancement on QoS monitoring enhancement. (S2-2403554)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TEI19_QME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1030020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SP-240127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on subscription control for reference time distribution in EPS. (S2-2403555)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TEI19_TIME_SUB_EPS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1030021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3247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SP-240128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on providing per-subscriber VLAN instructions from UDM and DN-AAA. (S2-2403556)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TEI19_VLANSUB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1030022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  <a:tr h="1623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SP-240129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WID: TEI19_TPlmnNfSel; NF discovery and selection by target PLMN. (S2-2403557)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TEI19_TPlmnNfSel</a:t>
                      </a:r>
                      <a:endParaRPr lang="en-US" sz="1050" b="1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1030023</a:t>
                      </a:r>
                      <a:endParaRPr lang="en-US" sz="1050" b="1" dirty="0">
                        <a:solidFill>
                          <a:srgbClr val="2F5496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2068" marR="6206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5155" y="0"/>
            <a:ext cx="6827838" cy="1143000"/>
          </a:xfrm>
        </p:spPr>
        <p:txBody>
          <a:bodyPr/>
          <a:lstStyle/>
          <a:p>
            <a:r>
              <a:rPr lang="de-DE" altLang="de-DE" b="1"/>
              <a:t>1) General Aspects (4/7)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F896234B-A910-41D3-A7B7-CBFBEF2F7D6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19741" y="712177"/>
          <a:ext cx="8904517" cy="5697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281177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b="1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987549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(1/3)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Revised </a:t>
            </a:r>
            <a:r>
              <a:rPr lang="de-DE" altLang="de-DE" sz="2400" dirty="0"/>
              <a:t>SID/WID for </a:t>
            </a:r>
            <a:r>
              <a:rPr lang="de-DE" altLang="de-DE" sz="2400" dirty="0" smtClean="0">
                <a:solidFill>
                  <a:srgbClr val="FF0000"/>
                </a:solidFill>
              </a:rPr>
              <a:t>Approval</a:t>
            </a:r>
            <a:endParaRPr lang="de-DE" sz="2000" dirty="0">
              <a:solidFill>
                <a:srgbClr val="FF0000"/>
              </a:solidFill>
            </a:endParaRPr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461865"/>
              </p:ext>
            </p:extLst>
          </p:nvPr>
        </p:nvGraphicFramePr>
        <p:xfrm>
          <a:off x="649290" y="2236066"/>
          <a:ext cx="7779830" cy="2909514"/>
        </p:xfrm>
        <a:graphic>
          <a:graphicData uri="http://schemas.openxmlformats.org/drawingml/2006/table">
            <a:tbl>
              <a:tblPr firstRow="1" firstCol="1" bandRow="1"/>
              <a:tblGrid>
                <a:gridCol w="1087331">
                  <a:extLst>
                    <a:ext uri="{9D8B030D-6E8A-4147-A177-3AD203B41FA5}">
                      <a16:colId xmlns:a16="http://schemas.microsoft.com/office/drawing/2014/main" xmlns="" val="1465809038"/>
                    </a:ext>
                  </a:extLst>
                </a:gridCol>
                <a:gridCol w="799465">
                  <a:extLst>
                    <a:ext uri="{9D8B030D-6E8A-4147-A177-3AD203B41FA5}">
                      <a16:colId xmlns:a16="http://schemas.microsoft.com/office/drawing/2014/main" xmlns="" val="2428840547"/>
                    </a:ext>
                  </a:extLst>
                </a:gridCol>
                <a:gridCol w="3983984">
                  <a:extLst>
                    <a:ext uri="{9D8B030D-6E8A-4147-A177-3AD203B41FA5}">
                      <a16:colId xmlns:a16="http://schemas.microsoft.com/office/drawing/2014/main" xmlns="" val="3960836769"/>
                    </a:ext>
                  </a:extLst>
                </a:gridCol>
                <a:gridCol w="1909050">
                  <a:extLst>
                    <a:ext uri="{9D8B030D-6E8A-4147-A177-3AD203B41FA5}">
                      <a16:colId xmlns:a16="http://schemas.microsoft.com/office/drawing/2014/main" xmlns="" val="4267240105"/>
                    </a:ext>
                  </a:extLst>
                </a:gridCol>
              </a:tblGrid>
              <a:tr h="212844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4787191"/>
                  </a:ext>
                </a:extLst>
              </a:tr>
              <a:tr h="2867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SP-240130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Updated SID on Proximity-based Services in 5GS - Phase 3. (S2-2400440)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FS_5G_ProSe_Ph3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76625970"/>
                  </a:ext>
                </a:extLst>
              </a:tr>
              <a:tr h="2867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SP-240131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Updated SID on Multi-Access (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DualSteer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and ATSSS_Ph4). (S2-2401315)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FS_MASSS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7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SP-240132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Updated SID on 5GS XRM Ph2. (S2-2401622)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FS_XRM_Ph2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7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SP-240133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Updated SID: Study on Enhancement of support for Edge Computing in 5G Core network - Phase 3. (S2-2401623)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FS_eEDGE_5GC_Ph3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7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SP-240134</a:t>
                      </a:r>
                      <a:endParaRPr lang="en-US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Updated SID on Core Network Enhanced Support for Artificial Intelligence (AI)/Machine Learning (ML). (S2-2401624)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FS_AIML_CN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7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SP-240135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Updated SID on Vehicle Mounted Relays (VMR) Phase 2. (S2-2401625)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FS_VMR_Ph2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</a:t>
            </a:r>
            <a:r>
              <a:rPr lang="en-GB" altLang="de-DE" b="1" dirty="0" smtClean="0"/>
              <a:t>(2/3</a:t>
            </a:r>
            <a:r>
              <a:rPr lang="en-GB" altLang="de-DE" b="1" dirty="0"/>
              <a:t>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TSs/TRs </a:t>
            </a:r>
            <a:r>
              <a:rPr lang="de-DE" altLang="de-DE" sz="2400" dirty="0"/>
              <a:t>for </a:t>
            </a:r>
            <a:r>
              <a:rPr lang="de-DE" altLang="de-DE" sz="2400" dirty="0" smtClean="0">
                <a:solidFill>
                  <a:srgbClr val="FF0000"/>
                </a:solidFill>
              </a:rPr>
              <a:t>Information</a:t>
            </a:r>
          </a:p>
          <a:p>
            <a:pPr lvl="1" eaLnBrk="1" hangingPunct="1"/>
            <a:r>
              <a:rPr lang="de-DE" altLang="de-DE" sz="2000" dirty="0" smtClean="0"/>
              <a:t>None</a:t>
            </a:r>
            <a:endParaRPr lang="de-DE" altLang="de-DE" sz="2000" dirty="0"/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579610"/>
              </p:ext>
            </p:extLst>
          </p:nvPr>
        </p:nvGraphicFramePr>
        <p:xfrm>
          <a:off x="587619" y="2840871"/>
          <a:ext cx="8083659" cy="350838"/>
        </p:xfrm>
        <a:graphic>
          <a:graphicData uri="http://schemas.openxmlformats.org/drawingml/2006/table">
            <a:tbl>
              <a:tblPr firstRow="1" firstCol="1" bandRow="1"/>
              <a:tblGrid>
                <a:gridCol w="921363">
                  <a:extLst>
                    <a:ext uri="{9D8B030D-6E8A-4147-A177-3AD203B41FA5}">
                      <a16:colId xmlns:a16="http://schemas.microsoft.com/office/drawing/2014/main" xmlns="" val="2601585300"/>
                    </a:ext>
                  </a:extLst>
                </a:gridCol>
                <a:gridCol w="3530370">
                  <a:extLst>
                    <a:ext uri="{9D8B030D-6E8A-4147-A177-3AD203B41FA5}">
                      <a16:colId xmlns:a16="http://schemas.microsoft.com/office/drawing/2014/main" xmlns="" val="2630789846"/>
                    </a:ext>
                  </a:extLst>
                </a:gridCol>
                <a:gridCol w="859143">
                  <a:extLst>
                    <a:ext uri="{9D8B030D-6E8A-4147-A177-3AD203B41FA5}">
                      <a16:colId xmlns:a16="http://schemas.microsoft.com/office/drawing/2014/main" xmlns="" val="1660015907"/>
                    </a:ext>
                  </a:extLst>
                </a:gridCol>
                <a:gridCol w="693196">
                  <a:extLst>
                    <a:ext uri="{9D8B030D-6E8A-4147-A177-3AD203B41FA5}">
                      <a16:colId xmlns:a16="http://schemas.microsoft.com/office/drawing/2014/main" xmlns="" val="312034925"/>
                    </a:ext>
                  </a:extLst>
                </a:gridCol>
                <a:gridCol w="834864">
                  <a:extLst>
                    <a:ext uri="{9D8B030D-6E8A-4147-A177-3AD203B41FA5}">
                      <a16:colId xmlns:a16="http://schemas.microsoft.com/office/drawing/2014/main" xmlns="" val="1699507725"/>
                    </a:ext>
                  </a:extLst>
                </a:gridCol>
                <a:gridCol w="1244723">
                  <a:extLst>
                    <a:ext uri="{9D8B030D-6E8A-4147-A177-3AD203B41FA5}">
                      <a16:colId xmlns:a16="http://schemas.microsoft.com/office/drawing/2014/main" xmlns="" val="1427777541"/>
                    </a:ext>
                  </a:extLst>
                </a:gridCol>
              </a:tblGrid>
              <a:tr h="1426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TSG SA#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 Code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3033096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36010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106770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</a:t>
            </a:r>
            <a:r>
              <a:rPr lang="en-GB" altLang="de-DE" b="1" dirty="0" smtClean="0"/>
              <a:t>(3/3</a:t>
            </a:r>
            <a:r>
              <a:rPr lang="en-GB" altLang="de-DE" b="1" dirty="0"/>
              <a:t>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TSs/TRs </a:t>
            </a:r>
            <a:r>
              <a:rPr lang="de-DE" altLang="de-DE" sz="2400" dirty="0"/>
              <a:t>for </a:t>
            </a:r>
            <a:r>
              <a:rPr lang="de-DE" altLang="de-DE" sz="2400" dirty="0" smtClean="0">
                <a:solidFill>
                  <a:srgbClr val="FF0000"/>
                </a:solidFill>
              </a:rPr>
              <a:t>Approval</a:t>
            </a:r>
          </a:p>
          <a:p>
            <a:pPr lvl="1" eaLnBrk="1" hangingPunct="1"/>
            <a:r>
              <a:rPr lang="de-DE" altLang="de-DE" sz="2000" dirty="0" smtClean="0"/>
              <a:t>None</a:t>
            </a:r>
            <a:endParaRPr lang="de-DE" altLang="de-DE" sz="2000" dirty="0"/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426283"/>
              </p:ext>
            </p:extLst>
          </p:nvPr>
        </p:nvGraphicFramePr>
        <p:xfrm>
          <a:off x="587619" y="2840871"/>
          <a:ext cx="8083659" cy="350838"/>
        </p:xfrm>
        <a:graphic>
          <a:graphicData uri="http://schemas.openxmlformats.org/drawingml/2006/table">
            <a:tbl>
              <a:tblPr firstRow="1" firstCol="1" bandRow="1"/>
              <a:tblGrid>
                <a:gridCol w="921363">
                  <a:extLst>
                    <a:ext uri="{9D8B030D-6E8A-4147-A177-3AD203B41FA5}">
                      <a16:colId xmlns:a16="http://schemas.microsoft.com/office/drawing/2014/main" xmlns="" val="2601585300"/>
                    </a:ext>
                  </a:extLst>
                </a:gridCol>
                <a:gridCol w="3530370">
                  <a:extLst>
                    <a:ext uri="{9D8B030D-6E8A-4147-A177-3AD203B41FA5}">
                      <a16:colId xmlns:a16="http://schemas.microsoft.com/office/drawing/2014/main" xmlns="" val="2630789846"/>
                    </a:ext>
                  </a:extLst>
                </a:gridCol>
                <a:gridCol w="859143">
                  <a:extLst>
                    <a:ext uri="{9D8B030D-6E8A-4147-A177-3AD203B41FA5}">
                      <a16:colId xmlns:a16="http://schemas.microsoft.com/office/drawing/2014/main" xmlns="" val="1660015907"/>
                    </a:ext>
                  </a:extLst>
                </a:gridCol>
                <a:gridCol w="693196">
                  <a:extLst>
                    <a:ext uri="{9D8B030D-6E8A-4147-A177-3AD203B41FA5}">
                      <a16:colId xmlns:a16="http://schemas.microsoft.com/office/drawing/2014/main" xmlns="" val="312034925"/>
                    </a:ext>
                  </a:extLst>
                </a:gridCol>
                <a:gridCol w="834864">
                  <a:extLst>
                    <a:ext uri="{9D8B030D-6E8A-4147-A177-3AD203B41FA5}">
                      <a16:colId xmlns:a16="http://schemas.microsoft.com/office/drawing/2014/main" xmlns="" val="1699507725"/>
                    </a:ext>
                  </a:extLst>
                </a:gridCol>
                <a:gridCol w="1244723">
                  <a:extLst>
                    <a:ext uri="{9D8B030D-6E8A-4147-A177-3AD203B41FA5}">
                      <a16:colId xmlns:a16="http://schemas.microsoft.com/office/drawing/2014/main" xmlns="" val="1427777541"/>
                    </a:ext>
                  </a:extLst>
                </a:gridCol>
              </a:tblGrid>
              <a:tr h="1426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TSG SA#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 Code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3033096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36010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81209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SA#102,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</a:t>
            </a: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2.6) Rel-19 Work and Maintenance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2.7) 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dirty="0"/>
              <a:t>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38777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/>
              <a:t>5) Collected Items requiring action </a:t>
            </a:r>
            <a:br>
              <a:rPr lang="en-GB" altLang="de-DE" b="1"/>
            </a:br>
            <a:r>
              <a:rPr lang="en-GB" altLang="de-DE" b="1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368968" y="1664208"/>
            <a:ext cx="8168449" cy="4189239"/>
          </a:xfrm>
        </p:spPr>
        <p:txBody>
          <a:bodyPr/>
          <a:lstStyle/>
          <a:p>
            <a:pPr eaLnBrk="1" hangingPunct="1">
              <a:spcBef>
                <a:spcPts val="300"/>
              </a:spcBef>
              <a:defRPr/>
            </a:pPr>
            <a:r>
              <a:rPr lang="en-US" sz="2200" dirty="0" smtClean="0"/>
              <a:t>Approval of the TEI19 WIDs</a:t>
            </a:r>
          </a:p>
          <a:p>
            <a:pPr eaLnBrk="1" hangingPunct="1">
              <a:spcBef>
                <a:spcPts val="300"/>
              </a:spcBef>
              <a:defRPr/>
            </a:pPr>
            <a:r>
              <a:rPr lang="en-US" sz="2200" dirty="0" smtClean="0"/>
              <a:t>Approval of the revised Rel-19 SIDs</a:t>
            </a:r>
            <a:endParaRPr lang="en-US" sz="2200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xmlns="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3" y="2928939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xmlns="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4" y="2444750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xmlns="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582" y="4514853"/>
            <a:ext cx="17299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>
                <a:latin typeface="Arial" panose="020B0604020202020204" pitchFamily="34" charset="0"/>
              </a:rPr>
              <a:t>Andrew Bennett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 smtClean="0">
                <a:latin typeface="Arial" panose="020B0604020202020204" pitchFamily="34" charset="0"/>
              </a:rPr>
              <a:t>Chair </a:t>
            </a:r>
            <a:r>
              <a:rPr lang="en-US" altLang="en-US" sz="1000" dirty="0">
                <a:latin typeface="Arial" panose="020B0604020202020204" pitchFamily="34" charset="0"/>
              </a:rPr>
              <a:t>of 3GPP SA2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a.bennett@Samsung.com</a:t>
            </a:r>
            <a:r>
              <a:rPr lang="en-US" altLang="en-US" sz="100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5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/>
              <a:t>1) General Aspects (6/7)</a:t>
            </a:r>
            <a:br>
              <a:rPr lang="de-DE" altLang="de-DE" b="1"/>
            </a:br>
            <a:r>
              <a:rPr lang="de-DE" altLang="de-DE" sz="2800" b="1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575821" y="3070834"/>
            <a:ext cx="14510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b="1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xmlns="" id="{66C5960D-783D-49E4-9DE8-3F256BED076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88197" y="1190171"/>
          <a:ext cx="8783373" cy="5043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09723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/>
              <a:t>1) General Aspects (7/7)</a:t>
            </a:r>
            <a:br>
              <a:rPr lang="de-DE" altLang="de-DE" b="1"/>
            </a:br>
            <a:r>
              <a:rPr lang="de-DE" altLang="de-DE" b="1"/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508542" y="3629175"/>
            <a:ext cx="121219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100" b="1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314534D3-AD69-4B58-89C9-7BE409EFCFD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49469" y="1046284"/>
          <a:ext cx="8845063" cy="5205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7378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28569</TotalTime>
  <Words>7496</Words>
  <Application>Microsoft Office PowerPoint</Application>
  <PresentationFormat>On-screen Show (4:3)</PresentationFormat>
  <Paragraphs>1560</Paragraphs>
  <Slides>76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8" baseType="lpstr">
      <vt:lpstr>Arial </vt:lpstr>
      <vt:lpstr>Gulim</vt:lpstr>
      <vt:lpstr>Malgun Gothic</vt:lpstr>
      <vt:lpstr>Malgun Gothic</vt:lpstr>
      <vt:lpstr>SimSun</vt:lpstr>
      <vt:lpstr>SimSun</vt:lpstr>
      <vt:lpstr>Arial</vt:lpstr>
      <vt:lpstr>Calibri</vt:lpstr>
      <vt:lpstr>Symbol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(6/7) Document Handling / Meeting</vt:lpstr>
      <vt:lpstr>1) General Aspects (7/7) SA2 Agreed CRs by Release / Meeting</vt:lpstr>
      <vt:lpstr>Contents</vt:lpstr>
      <vt:lpstr>2.1) Rel-14 and before Maintenance (1/1)</vt:lpstr>
      <vt:lpstr>Contents</vt:lpstr>
      <vt:lpstr>2.2) Rel-15 Work and Maintenance (1/2)</vt:lpstr>
      <vt:lpstr>2.2) Rel-15 Work and Maintenance (1/2)</vt:lpstr>
      <vt:lpstr>Contents</vt:lpstr>
      <vt:lpstr>2.3) Rel-16 Work and Maintenance</vt:lpstr>
      <vt:lpstr>Contents</vt:lpstr>
      <vt:lpstr>2.4) Rel-17 Work Summary</vt:lpstr>
      <vt:lpstr>Contents</vt:lpstr>
      <vt:lpstr>2.5) Rel-18 Study/Work (1/29)</vt:lpstr>
      <vt:lpstr>2.5) Rel-18 Study/Work (2/29)</vt:lpstr>
      <vt:lpstr>2.5) Rel-18 Study/Work (3/29)</vt:lpstr>
      <vt:lpstr>2.5) Rel-18 Study/Work (4/29)</vt:lpstr>
      <vt:lpstr>2.5) Rel-18 Study/Work (5/29)</vt:lpstr>
      <vt:lpstr>2.5) Rel-18 Study/Work (6/29)</vt:lpstr>
      <vt:lpstr>2.5) Rel-18 Study/Work (7/29)</vt:lpstr>
      <vt:lpstr>2.5) Rel-18 Study/Work (8/29)</vt:lpstr>
      <vt:lpstr>2.5) Rel-18 Study/Work (9/29)</vt:lpstr>
      <vt:lpstr>2.5) Rel-18 Study/Work (10/29)</vt:lpstr>
      <vt:lpstr>2.5) Rel-18 Study/Work (11/29)</vt:lpstr>
      <vt:lpstr>2.5) Rel-18 Study/Work (12/29)</vt:lpstr>
      <vt:lpstr>2.5) Rel-18 Study/Work (13/29)</vt:lpstr>
      <vt:lpstr>2.5) Rel-18 Study/Work (14/29)</vt:lpstr>
      <vt:lpstr>2.5) Rel-18 Study/Work (15/29)</vt:lpstr>
      <vt:lpstr>2.5) Rel-18 Study/Work (16/29)</vt:lpstr>
      <vt:lpstr>2.5) Rel-18 Study/Work (17/29)</vt:lpstr>
      <vt:lpstr>2.5) Rel-18 Study/Work (18/29)</vt:lpstr>
      <vt:lpstr>2.5) Rel-18 Study/Work (19/29)</vt:lpstr>
      <vt:lpstr>2.5) Rel-18 Study/Work (20/29)</vt:lpstr>
      <vt:lpstr>2.5) Rel-18 Study/Work (21/29)</vt:lpstr>
      <vt:lpstr>2.5) Rel-18 Study/Work (22/29)</vt:lpstr>
      <vt:lpstr>2.5) Rel-18 Study/Work (23/29)</vt:lpstr>
      <vt:lpstr>2.5) Rel-18 Study/Work (24/29)</vt:lpstr>
      <vt:lpstr>2.5) Rel-18 Study/Work (25/29)</vt:lpstr>
      <vt:lpstr>2.5) Rel-18 Study/Work (26/29)</vt:lpstr>
      <vt:lpstr>2.5) Rel-18 Study/Work (27/29)</vt:lpstr>
      <vt:lpstr>2.5) Rel-18 Study/Work (28/29)</vt:lpstr>
      <vt:lpstr>2.5) Rel-18 Study/Work (29/29)</vt:lpstr>
      <vt:lpstr>Contents</vt:lpstr>
      <vt:lpstr>2.6) Rel-19 Study/Work (1/15)</vt:lpstr>
      <vt:lpstr>2.6) Rel-19 Study/Work (2/15)</vt:lpstr>
      <vt:lpstr>2.6) Rel-19 Study/Work (3/15)</vt:lpstr>
      <vt:lpstr>2.6) Rel-19 Study/Work (4/15)</vt:lpstr>
      <vt:lpstr>2.6) Rel-19 Study/Work (5/15)</vt:lpstr>
      <vt:lpstr>2.6) Rel-19 Study/Work (6/15)</vt:lpstr>
      <vt:lpstr>2.6) Rel-19 Study/Work (7/15)</vt:lpstr>
      <vt:lpstr>2.6) Rel-19 Study/Work (8/15)</vt:lpstr>
      <vt:lpstr>2.6) Rel-19 Study/Work (9/15)</vt:lpstr>
      <vt:lpstr>2.6) Rel-19 Study/Work (10/15)</vt:lpstr>
      <vt:lpstr>2.6) Rel-19 Study/Work (11/15)</vt:lpstr>
      <vt:lpstr>2.6) Rel-19 Study/Work (12/15)</vt:lpstr>
      <vt:lpstr>2.6) Rel-19 Study/Work (13/15)</vt:lpstr>
      <vt:lpstr>2.6) Rel-19 Study/Work (14/15)</vt:lpstr>
      <vt:lpstr>2.6) Rel-19 Study/Work (15/15)</vt:lpstr>
      <vt:lpstr>Contents</vt:lpstr>
      <vt:lpstr>2.7) IETF and External SDO Normative Reference Update</vt:lpstr>
      <vt:lpstr>Contents</vt:lpstr>
      <vt:lpstr>3) SA2 Work Planning</vt:lpstr>
      <vt:lpstr>3) SA2 Work Planning</vt:lpstr>
      <vt:lpstr>Contents</vt:lpstr>
      <vt:lpstr>4) Documents for Information and Approval (1/3)</vt:lpstr>
      <vt:lpstr>4) Documents for Information and Approval (2/3)</vt:lpstr>
      <vt:lpstr>4) Documents for Information and Approval (3/3)</vt:lpstr>
      <vt:lpstr>Contents</vt:lpstr>
      <vt:lpstr>5) Collected Items requiring action  from SA</vt:lpstr>
      <vt:lpstr>Thank You 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361</cp:revision>
  <dcterms:created xsi:type="dcterms:W3CDTF">2008-08-30T09:32:10Z</dcterms:created>
  <dcterms:modified xsi:type="dcterms:W3CDTF">2024-03-13T17:18:30Z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