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3" r:id="rId6"/>
    <p:sldId id="370" r:id="rId7"/>
    <p:sldId id="372" r:id="rId8"/>
    <p:sldId id="365" r:id="rId9"/>
    <p:sldId id="371" r:id="rId10"/>
    <p:sldId id="364" r:id="rId11"/>
    <p:sldId id="367" r:id="rId12"/>
    <p:sldId id="368" r:id="rId13"/>
    <p:sldId id="366" r:id="rId14"/>
    <p:sldId id="369"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A4669"/>
    <a:srgbClr val="0000FF"/>
    <a:srgbClr val="FFFFFF"/>
    <a:srgbClr val="FF6600"/>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50" d="100"/>
          <a:sy n="150" d="100"/>
        </p:scale>
        <p:origin x="420"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rd, Lars" userId="c86407c5-7eca-44d1-a9bb-afe13fa7bdad" providerId="ADAL" clId="{49B37974-C654-4C87-AA74-7A052F0494D3}"/>
    <pc:docChg chg="modSld">
      <pc:chgData name="Nord, Lars" userId="c86407c5-7eca-44d1-a9bb-afe13fa7bdad" providerId="ADAL" clId="{49B37974-C654-4C87-AA74-7A052F0494D3}" dt="2024-03-13T14:33:15.329" v="2" actId="20577"/>
      <pc:docMkLst>
        <pc:docMk/>
      </pc:docMkLst>
      <pc:sldChg chg="modSp mod">
        <pc:chgData name="Nord, Lars" userId="c86407c5-7eca-44d1-a9bb-afe13fa7bdad" providerId="ADAL" clId="{49B37974-C654-4C87-AA74-7A052F0494D3}" dt="2024-03-13T14:33:15.329" v="2" actId="20577"/>
        <pc:sldMkLst>
          <pc:docMk/>
          <pc:sldMk cId="938091572" sldId="370"/>
        </pc:sldMkLst>
        <pc:spChg chg="mod">
          <ac:chgData name="Nord, Lars" userId="c86407c5-7eca-44d1-a9bb-afe13fa7bdad" providerId="ADAL" clId="{49B37974-C654-4C87-AA74-7A052F0494D3}" dt="2024-03-13T14:33:15.329" v="2" actId="20577"/>
          <ac:spMkLst>
            <pc:docMk/>
            <pc:sldMk cId="938091572" sldId="370"/>
            <ac:spMk id="6147" creationId="{33CFEE74-7B51-47B2-8BC9-945D38E983E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0780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TSG-SA Meeting #103</a:t>
            </a:r>
          </a:p>
          <a:p>
            <a:pPr eaLnBrk="1" hangingPunct="1">
              <a:defRPr/>
            </a:pPr>
            <a:r>
              <a:rPr lang="en-GB" altLang="en-US" sz="1200" b="1" dirty="0">
                <a:latin typeface="Arial "/>
              </a:rPr>
              <a:t>19 - 22 March, 2024, Maastricht, NL</a:t>
            </a:r>
          </a:p>
        </p:txBody>
      </p:sp>
      <p:sp>
        <p:nvSpPr>
          <p:cNvPr id="2" name="Text Box 14">
            <a:extLst>
              <a:ext uri="{FF2B5EF4-FFF2-40B4-BE49-F238E27FC236}">
                <a16:creationId xmlns:a16="http://schemas.microsoft.com/office/drawing/2014/main" id="{B2998D60-2FC3-89A5-0232-32949C9757DA}"/>
              </a:ext>
            </a:extLst>
          </p:cNvPr>
          <p:cNvSpPr txBox="1">
            <a:spLocks noChangeArrowheads="1"/>
          </p:cNvSpPr>
          <p:nvPr userDrawn="1"/>
        </p:nvSpPr>
        <p:spPr bwMode="auto">
          <a:xfrm>
            <a:off x="9427335" y="36514"/>
            <a:ext cx="18486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altLang="en-US" sz="1600" b="1" dirty="0">
                <a:solidFill>
                  <a:srgbClr val="0000FF"/>
                </a:solidFill>
                <a:latin typeface="Arial "/>
              </a:rPr>
              <a:t>SP-240330</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WG2_Arch/TSGS2_160AHE_Electronic_2024-01/Docs/S2-2400120.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2_Arch/TSGS2_160AHE_Electronic_2024-01/Docs/S2-2400027.zip" TargetMode="External"/><Relationship Id="rId2" Type="http://schemas.openxmlformats.org/officeDocument/2006/relationships/hyperlink" Target="https://www.3gpp.org/ftp/tsg_sa/WG2_Arch/TSGS2_160AHE_Electronic_2024-01/Docs/S2-2400120.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WG3_Security/TSGS3_110_Athens/Docs/S3-230751.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sz="4400" dirty="0"/>
              <a:t>Rel-18 Ranging Controversial issue and way forward.</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endParaRPr lang="en-GB" altLang="en-US" strike="sngStrike" dirty="0">
              <a:solidFill>
                <a:srgbClr val="FF0000"/>
              </a:solidFill>
            </a:endParaRPr>
          </a:p>
          <a:p>
            <a:pPr marL="0" indent="0" eaLnBrk="1" hangingPunct="1">
              <a:buFontTx/>
              <a:buNone/>
            </a:pPr>
            <a:r>
              <a:rPr lang="en-GB" altLang="en-US" dirty="0"/>
              <a:t>Sony, Philips International B.V.</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Issue related to UE Privacy check</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4"/>
            <a:ext cx="10515600" cy="4575175"/>
          </a:xfrm>
        </p:spPr>
        <p:txBody>
          <a:bodyPr/>
          <a:lstStyle/>
          <a:p>
            <a:r>
              <a:rPr lang="en-US" altLang="en-US" dirty="0"/>
              <a:t>Exposure service for a SL Positioning Client UE (Requesting UE) </a:t>
            </a:r>
          </a:p>
          <a:p>
            <a:r>
              <a:rPr lang="en-US" altLang="en-US" dirty="0"/>
              <a:t>Privacy check could be done in three ways </a:t>
            </a:r>
            <a:r>
              <a:rPr lang="en-US" altLang="en-US" sz="2400" dirty="0"/>
              <a:t>(same as for AF/LCS Client)</a:t>
            </a:r>
          </a:p>
          <a:p>
            <a:pPr lvl="1"/>
            <a:r>
              <a:rPr lang="en-US" altLang="en-US" dirty="0"/>
              <a:t>Check Privacy Indicator: Allow (or disallow) exposure to any UE (Client UE)</a:t>
            </a:r>
          </a:p>
          <a:p>
            <a:pPr lvl="2"/>
            <a:r>
              <a:rPr lang="en-US" altLang="en-US" b="1" dirty="0"/>
              <a:t>Issue: </a:t>
            </a:r>
            <a:r>
              <a:rPr lang="en-US" altLang="en-US" dirty="0"/>
              <a:t>It is not acceptable to allow every UE registered in the network to get access to a UEs ranging/location information (either relative or absolute location).</a:t>
            </a:r>
          </a:p>
          <a:p>
            <a:pPr lvl="1"/>
            <a:r>
              <a:rPr lang="en-US" altLang="en-US" dirty="0"/>
              <a:t>Allow with notification: Page the UEs (UE1-UEn) and check local privacy rule (UE/User interaction)</a:t>
            </a:r>
          </a:p>
          <a:p>
            <a:pPr lvl="2"/>
            <a:r>
              <a:rPr lang="en-US" altLang="en-US" b="1" dirty="0"/>
              <a:t>Issue: </a:t>
            </a:r>
            <a:r>
              <a:rPr lang="en-US" altLang="en-US" dirty="0"/>
              <a:t>On every request the network will need to page and interact with the UE1-UEn which creates significant UE and network inefficiency. This approach will not be practical in e.g. a factory when many UEs are involved. </a:t>
            </a:r>
          </a:p>
          <a:p>
            <a:pPr lvl="1"/>
            <a:r>
              <a:rPr lang="en-US" altLang="en-US" dirty="0"/>
              <a:t>Check list of approved Client UE(s) in the Privacy Profile.</a:t>
            </a:r>
          </a:p>
          <a:p>
            <a:pPr lvl="2"/>
            <a:r>
              <a:rPr lang="en-US" altLang="en-US" b="1" dirty="0"/>
              <a:t>Issue: </a:t>
            </a:r>
            <a:r>
              <a:rPr lang="en-US" altLang="en-US" dirty="0"/>
              <a:t>A new list of approved Client UEs (GPSIs) needs to be added to the UE Privacy Profile. Concern is that the list may become long (1000 GPSIs is less than 10kByte).</a:t>
            </a:r>
          </a:p>
          <a:p>
            <a:endParaRPr lang="en-US" altLang="en-US" dirty="0"/>
          </a:p>
        </p:txBody>
      </p:sp>
    </p:spTree>
    <p:extLst>
      <p:ext uri="{BB962C8B-B14F-4D97-AF65-F5344CB8AC3E}">
        <p14:creationId xmlns:p14="http://schemas.microsoft.com/office/powerpoint/2010/main" val="68898510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Ranging to follow after Privacy Check</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199" y="1825625"/>
            <a:ext cx="6318871" cy="4351338"/>
          </a:xfrm>
        </p:spPr>
        <p:txBody>
          <a:bodyPr/>
          <a:lstStyle/>
          <a:p>
            <a:r>
              <a:rPr lang="en-US" altLang="en-US" sz="2400" dirty="0"/>
              <a:t>After Privacy Check, the GMLC will trigger LMF to perform Ranging between Target UE and UE1 to </a:t>
            </a:r>
            <a:r>
              <a:rPr lang="en-US" altLang="en-US" sz="2400" dirty="0" err="1"/>
              <a:t>UEn</a:t>
            </a:r>
            <a:endParaRPr lang="en-US" altLang="en-US" sz="2400" dirty="0"/>
          </a:p>
          <a:p>
            <a:r>
              <a:rPr lang="en-US" altLang="en-US" sz="2400" dirty="0"/>
              <a:t>LMF will trigger the AMF/RAN to page the Target UE to deliver the Ranging request.</a:t>
            </a:r>
          </a:p>
          <a:p>
            <a:r>
              <a:rPr lang="en-US" altLang="en-US" sz="2400" dirty="0"/>
              <a:t>Target UE will discover UE1 to </a:t>
            </a:r>
            <a:r>
              <a:rPr lang="en-US" altLang="en-US" sz="2400" dirty="0" err="1"/>
              <a:t>UEn</a:t>
            </a:r>
            <a:r>
              <a:rPr lang="en-US" altLang="en-US" sz="2400" dirty="0"/>
              <a:t> over </a:t>
            </a:r>
            <a:r>
              <a:rPr lang="en-US" altLang="en-US" sz="2400" dirty="0" err="1"/>
              <a:t>Sidelink</a:t>
            </a:r>
            <a:r>
              <a:rPr lang="en-US" altLang="en-US" sz="2400" dirty="0"/>
              <a:t> and perform Ranging</a:t>
            </a:r>
          </a:p>
          <a:p>
            <a:r>
              <a:rPr lang="en-US" altLang="en-US" sz="2400" dirty="0"/>
              <a:t>Target UE will report result back to LMF</a:t>
            </a:r>
          </a:p>
          <a:p>
            <a:r>
              <a:rPr lang="en-US" altLang="en-US" sz="2400" dirty="0"/>
              <a:t>LMF will send Ranging result to GMLC</a:t>
            </a:r>
          </a:p>
          <a:p>
            <a:r>
              <a:rPr lang="en-US" altLang="en-US" sz="2400" dirty="0"/>
              <a:t>GMLC will send result to Client UE (Requesting UE).</a:t>
            </a:r>
          </a:p>
        </p:txBody>
      </p:sp>
      <p:pic>
        <p:nvPicPr>
          <p:cNvPr id="4" name="Picture 3">
            <a:extLst>
              <a:ext uri="{FF2B5EF4-FFF2-40B4-BE49-F238E27FC236}">
                <a16:creationId xmlns:a16="http://schemas.microsoft.com/office/drawing/2014/main" id="{BE9E176B-E254-FBFC-057E-8C5F099F9132}"/>
              </a:ext>
            </a:extLst>
          </p:cNvPr>
          <p:cNvPicPr>
            <a:picLocks noChangeAspect="1"/>
          </p:cNvPicPr>
          <p:nvPr/>
        </p:nvPicPr>
        <p:blipFill>
          <a:blip r:embed="rId2"/>
          <a:stretch>
            <a:fillRect/>
          </a:stretch>
        </p:blipFill>
        <p:spPr>
          <a:xfrm>
            <a:off x="7482872" y="1876925"/>
            <a:ext cx="4079648" cy="4469531"/>
          </a:xfrm>
          <a:prstGeom prst="rect">
            <a:avLst/>
          </a:prstGeom>
        </p:spPr>
      </p:pic>
    </p:spTree>
    <p:extLst>
      <p:ext uri="{BB962C8B-B14F-4D97-AF65-F5344CB8AC3E}">
        <p14:creationId xmlns:p14="http://schemas.microsoft.com/office/powerpoint/2010/main" val="150485470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Introduction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10515600" cy="4638092"/>
          </a:xfrm>
        </p:spPr>
        <p:txBody>
          <a:bodyPr/>
          <a:lstStyle/>
          <a:p>
            <a:pPr defTabSz="361950"/>
            <a:r>
              <a:rPr lang="en-US" altLang="en-US" dirty="0"/>
              <a:t>The feature “Service exposure to SL Positioning Client UE via Control plane” (i.e., expose Ranging/SL Positioning information to a different UE not participating in the Ranging/SL positioning) is missing important information on the UE Privacy checking.</a:t>
            </a:r>
          </a:p>
          <a:p>
            <a:pPr defTabSz="361950">
              <a:spcBef>
                <a:spcPts val="2400"/>
              </a:spcBef>
            </a:pPr>
            <a:r>
              <a:rPr lang="en-US" altLang="en-US" dirty="0"/>
              <a:t>Different views in SA2 and SA3 are creating a deadlock situation.</a:t>
            </a:r>
          </a:p>
          <a:p>
            <a:pPr defTabSz="361950">
              <a:spcBef>
                <a:spcPts val="2400"/>
              </a:spcBef>
            </a:pPr>
            <a:r>
              <a:rPr lang="en-US" altLang="en-US" dirty="0"/>
              <a:t>This relates to document </a:t>
            </a:r>
            <a:r>
              <a:rPr lang="en-US" altLang="en-US" dirty="0">
                <a:hlinkClick r:id="rId2"/>
              </a:rPr>
              <a:t>S2-2400120</a:t>
            </a:r>
            <a:r>
              <a:rPr lang="en-US" altLang="en-US" dirty="0"/>
              <a:t> (CR0466R1 to TS 23.273)</a:t>
            </a:r>
          </a:p>
          <a:p>
            <a:pPr defTabSz="361950">
              <a:buFont typeface="Arial" panose="020B0604020202020204" pitchFamily="34" charset="0"/>
              <a:buChar char="•"/>
            </a:pPr>
            <a:endParaRPr lang="en-US" altLang="en-US" dirty="0"/>
          </a:p>
          <a:p>
            <a:pPr lvl="1"/>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Introduction (</a:t>
            </a:r>
            <a:r>
              <a:rPr lang="en-GB" altLang="en-US" dirty="0" err="1"/>
              <a:t>ctd</a:t>
            </a:r>
            <a:r>
              <a:rPr lang="en-GB" altLang="en-US" dirty="0"/>
              <a:t>.)</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10515600" cy="4471988"/>
          </a:xfrm>
        </p:spPr>
        <p:txBody>
          <a:bodyPr/>
          <a:lstStyle/>
          <a:p>
            <a:pPr defTabSz="361950"/>
            <a:r>
              <a:rPr lang="en-US" altLang="en-US" sz="2400" dirty="0">
                <a:hlinkClick r:id="rId2"/>
              </a:rPr>
              <a:t>S2-2400120 </a:t>
            </a:r>
            <a:r>
              <a:rPr lang="sv" sz="2400" dirty="0">
                <a:effectLst/>
                <a:latin typeface="Calibri" panose="020F0502020204030204" pitchFamily="34" charset="0"/>
                <a:ea typeface="Times New Roman" panose="02020603050405020304" pitchFamily="18" charset="0"/>
              </a:rPr>
              <a:t>proposes to extend legacy LCS privacy profiles with list of </a:t>
            </a:r>
            <a:r>
              <a:rPr lang="sv" sz="2400" dirty="0">
                <a:latin typeface="Calibri" panose="020F0502020204030204" pitchFamily="34" charset="0"/>
                <a:ea typeface="Times New Roman" panose="02020603050405020304" pitchFamily="18" charset="0"/>
              </a:rPr>
              <a:t>C</a:t>
            </a:r>
            <a:r>
              <a:rPr lang="sv" sz="2400" dirty="0">
                <a:effectLst/>
                <a:latin typeface="Calibri" panose="020F0502020204030204" pitchFamily="34" charset="0"/>
                <a:ea typeface="Times New Roman" panose="02020603050405020304" pitchFamily="18" charset="0"/>
              </a:rPr>
              <a:t>lient UEs that are trusted.</a:t>
            </a:r>
          </a:p>
          <a:p>
            <a:pPr lvl="1" defTabSz="361950">
              <a:spcBef>
                <a:spcPts val="900"/>
              </a:spcBef>
            </a:pPr>
            <a:r>
              <a:rPr lang="sv" sz="2000" dirty="0">
                <a:latin typeface="Calibri" panose="020F0502020204030204" pitchFamily="34" charset="0"/>
                <a:ea typeface="Times New Roman" panose="02020603050405020304" pitchFamily="18" charset="0"/>
              </a:rPr>
              <a:t>Information stored in UDM, similar to list of trusted LCS Clients or AFs.</a:t>
            </a:r>
            <a:endParaRPr lang="sv" sz="2000" dirty="0">
              <a:effectLst/>
              <a:latin typeface="Calibri" panose="020F0502020204030204" pitchFamily="34" charset="0"/>
              <a:ea typeface="Times New Roman" panose="02020603050405020304" pitchFamily="18" charset="0"/>
            </a:endParaRPr>
          </a:p>
          <a:p>
            <a:pPr lvl="1" defTabSz="361950">
              <a:spcBef>
                <a:spcPts val="1200"/>
              </a:spcBef>
            </a:pPr>
            <a:r>
              <a:rPr lang="sv" sz="2000" dirty="0">
                <a:effectLst/>
                <a:latin typeface="Calibri" panose="020F0502020204030204" pitchFamily="34" charset="0"/>
                <a:ea typeface="Times New Roman" panose="02020603050405020304" pitchFamily="18" charset="0"/>
              </a:rPr>
              <a:t>Such list is very useful e.g. for deployment in factories in which a pre-configured list of “trusted” UEs may exists.</a:t>
            </a:r>
          </a:p>
          <a:p>
            <a:pPr lvl="1" defTabSz="361950">
              <a:spcBef>
                <a:spcPts val="1200"/>
              </a:spcBef>
            </a:pPr>
            <a:r>
              <a:rPr lang="sv" sz="2000" dirty="0">
                <a:effectLst/>
                <a:latin typeface="Calibri" panose="020F0502020204030204" pitchFamily="34" charset="0"/>
                <a:ea typeface="Times New Roman" panose="02020603050405020304" pitchFamily="18" charset="0"/>
              </a:rPr>
              <a:t>Without such Client UE list, UEs would need to be requested every time to confirm (leading to lots of overhead and user unfriendly experience) or prevent exposure completely. For more technical information see back-up slides</a:t>
            </a:r>
            <a:r>
              <a:rPr lang="sv" sz="2000" dirty="0">
                <a:latin typeface="Calibri" panose="020F0502020204030204" pitchFamily="34" charset="0"/>
                <a:ea typeface="Times New Roman" panose="02020603050405020304" pitchFamily="18" charset="0"/>
              </a:rPr>
              <a:t>.</a:t>
            </a:r>
            <a:endParaRPr lang="sv" sz="2000" dirty="0">
              <a:effectLst/>
              <a:latin typeface="Calibri" panose="020F0502020204030204" pitchFamily="34" charset="0"/>
              <a:ea typeface="Times New Roman" panose="02020603050405020304" pitchFamily="18" charset="0"/>
            </a:endParaRPr>
          </a:p>
          <a:p>
            <a:pPr lvl="1" defTabSz="361950">
              <a:spcBef>
                <a:spcPts val="1200"/>
              </a:spcBef>
            </a:pPr>
            <a:r>
              <a:rPr lang="sv" sz="2000" dirty="0">
                <a:latin typeface="Calibri" panose="020F0502020204030204" pitchFamily="34" charset="0"/>
                <a:ea typeface="Times New Roman" panose="02020603050405020304" pitchFamily="18" charset="0"/>
              </a:rPr>
              <a:t>This CR is based on </a:t>
            </a:r>
            <a:r>
              <a:rPr lang="en-US" sz="2000" dirty="0">
                <a:latin typeface="Calibri" panose="020F0502020204030204" pitchFamily="34" charset="0"/>
                <a:ea typeface="Times New Roman" panose="02020603050405020304" pitchFamily="18" charset="0"/>
              </a:rPr>
              <a:t>LS </a:t>
            </a:r>
            <a:r>
              <a:rPr lang="en-US" sz="2000" dirty="0">
                <a:latin typeface="Calibri" panose="020F0502020204030204" pitchFamily="34" charset="0"/>
                <a:ea typeface="Times New Roman" panose="02020603050405020304" pitchFamily="18" charset="0"/>
                <a:hlinkClick r:id="rId3"/>
              </a:rPr>
              <a:t>S2-2400027</a:t>
            </a:r>
            <a:r>
              <a:rPr lang="en-US" sz="2000" dirty="0">
                <a:solidFill>
                  <a:srgbClr val="FF0000"/>
                </a:solidFill>
                <a:latin typeface="Calibri" panose="020F0502020204030204" pitchFamily="34" charset="0"/>
                <a:ea typeface="Times New Roman" panose="02020603050405020304" pitchFamily="18" charset="0"/>
              </a:rPr>
              <a:t> </a:t>
            </a:r>
            <a:r>
              <a:rPr lang="en-US" sz="2000" dirty="0">
                <a:latin typeface="Calibri" panose="020F0502020204030204" pitchFamily="34" charset="0"/>
                <a:ea typeface="Times New Roman" panose="02020603050405020304" pitchFamily="18" charset="0"/>
              </a:rPr>
              <a:t>from SA3 to SA2. (i.e. refers to SA3 specification stating that: “the GMLC shall perform the privacy check for the Target/Reference UEs…”)</a:t>
            </a:r>
          </a:p>
          <a:p>
            <a:pPr defTabSz="361950">
              <a:lnSpc>
                <a:spcPct val="100000"/>
              </a:lnSpc>
              <a:spcBef>
                <a:spcPts val="1800"/>
              </a:spcBef>
            </a:pPr>
            <a:r>
              <a:rPr lang="en-US" altLang="en-US" sz="2400" dirty="0">
                <a:hlinkClick r:id="rId2"/>
              </a:rPr>
              <a:t>S2-2400120</a:t>
            </a:r>
            <a:r>
              <a:rPr lang="sv" sz="2400" dirty="0">
                <a:solidFill>
                  <a:srgbClr val="FF0000"/>
                </a:solidFill>
                <a:effectLst/>
                <a:latin typeface="Calibri" panose="020F0502020204030204" pitchFamily="34" charset="0"/>
                <a:ea typeface="Times New Roman" panose="02020603050405020304" pitchFamily="18" charset="0"/>
              </a:rPr>
              <a:t> </a:t>
            </a:r>
            <a:r>
              <a:rPr lang="sv" sz="2400" dirty="0">
                <a:effectLst/>
                <a:latin typeface="Calibri" panose="020F0502020204030204" pitchFamily="34" charset="0"/>
                <a:ea typeface="Times New Roman" panose="02020603050405020304" pitchFamily="18" charset="0"/>
              </a:rPr>
              <a:t>was agreed during </a:t>
            </a:r>
            <a:r>
              <a:rPr lang="en-US" sz="2400" b="1" dirty="0">
                <a:effectLst/>
                <a:latin typeface="Calibri" panose="020F0502020204030204" pitchFamily="34" charset="0"/>
                <a:ea typeface="Times New Roman" panose="02020603050405020304" pitchFamily="18" charset="0"/>
              </a:rPr>
              <a:t>SA2#160AHe </a:t>
            </a:r>
            <a:r>
              <a:rPr lang="en-US" sz="2400" dirty="0">
                <a:effectLst/>
                <a:latin typeface="Calibri" panose="020F0502020204030204" pitchFamily="34" charset="0"/>
                <a:ea typeface="Times New Roman" panose="02020603050405020304" pitchFamily="18" charset="0"/>
              </a:rPr>
              <a:t>in January 2024.</a:t>
            </a:r>
          </a:p>
          <a:p>
            <a:pPr defTabSz="361950"/>
            <a:endParaRPr lang="sv" sz="1800" dirty="0">
              <a:latin typeface="Calibri" panose="020F0502020204030204" pitchFamily="34" charset="0"/>
              <a:ea typeface="Times New Roman" panose="02020603050405020304" pitchFamily="18" charset="0"/>
            </a:endParaRPr>
          </a:p>
          <a:p>
            <a:pPr lvl="1"/>
            <a:endParaRPr lang="en-US" altLang="en-US" dirty="0"/>
          </a:p>
        </p:txBody>
      </p:sp>
    </p:spTree>
    <p:extLst>
      <p:ext uri="{BB962C8B-B14F-4D97-AF65-F5344CB8AC3E}">
        <p14:creationId xmlns:p14="http://schemas.microsoft.com/office/powerpoint/2010/main" val="93809157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Introduction (</a:t>
            </a:r>
            <a:r>
              <a:rPr lang="en-GB" altLang="en-US" dirty="0" err="1"/>
              <a:t>ctd</a:t>
            </a:r>
            <a:r>
              <a:rPr lang="en-GB" altLang="en-US" dirty="0"/>
              <a:t>.)</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85799" y="1825625"/>
            <a:ext cx="11020425" cy="4471988"/>
          </a:xfrm>
        </p:spPr>
        <p:txBody>
          <a:bodyPr/>
          <a:lstStyle/>
          <a:p>
            <a:pPr defTabSz="361950">
              <a:spcBef>
                <a:spcPts val="1200"/>
              </a:spcBef>
            </a:pPr>
            <a:r>
              <a:rPr lang="en-US" sz="2400" dirty="0">
                <a:latin typeface="Calibri" panose="020F0502020204030204" pitchFamily="34" charset="0"/>
                <a:ea typeface="Aptos" panose="020B0004020202020204" pitchFamily="34" charset="0"/>
              </a:rPr>
              <a:t>Issue is that in August 2023 an LS was sent from SA2 to SA3 in which SA2 expects SA3 to </a:t>
            </a:r>
            <a:r>
              <a:rPr lang="sv" sz="2400" dirty="0">
                <a:effectLst/>
                <a:latin typeface="Calibri" panose="020F0502020204030204" pitchFamily="34" charset="0"/>
                <a:ea typeface="Times New Roman" panose="02020603050405020304" pitchFamily="18" charset="0"/>
              </a:rPr>
              <a:t>develop a ranging/sidelink positioning privacy profile. This profile could potentially replace the legacy LCS privacy profile in case of ranging/sidelink positioning. </a:t>
            </a:r>
          </a:p>
          <a:p>
            <a:pPr defTabSz="361950">
              <a:spcBef>
                <a:spcPts val="1800"/>
              </a:spcBef>
            </a:pPr>
            <a:r>
              <a:rPr lang="sv" sz="2400" dirty="0">
                <a:effectLst/>
                <a:latin typeface="Calibri" panose="020F0502020204030204" pitchFamily="34" charset="0"/>
                <a:ea typeface="Times New Roman" panose="02020603050405020304" pitchFamily="18" charset="0"/>
              </a:rPr>
              <a:t>During SA3#115 in February 2024, proposal </a:t>
            </a:r>
            <a:r>
              <a:rPr lang="en-US" sz="2400" dirty="0">
                <a:effectLst/>
                <a:latin typeface="Calibri" panose="020F0502020204030204" pitchFamily="34" charset="0"/>
                <a:cs typeface="Calibri" panose="020F0502020204030204" pitchFamily="34" charset="0"/>
                <a:hlinkClick r:id="rId2"/>
              </a:rPr>
              <a:t>S3‑240751</a:t>
            </a:r>
            <a:r>
              <a:rPr lang="en-US" sz="2400" dirty="0">
                <a:effectLst/>
                <a:latin typeface="Arial" panose="020B0604020202020204" pitchFamily="34" charset="0"/>
              </a:rPr>
              <a:t> </a:t>
            </a:r>
            <a:r>
              <a:rPr lang="sv" sz="2400" dirty="0">
                <a:effectLst/>
                <a:latin typeface="Calibri" panose="020F0502020204030204" pitchFamily="34" charset="0"/>
                <a:ea typeface="Times New Roman" panose="02020603050405020304" pitchFamily="18" charset="0"/>
              </a:rPr>
              <a:t>for ranging/sidelink positioning privacy profile was discussed. However, this privacy profile was not aligned with S2-2400120, because some companies in SA3 expressed concerns with the architectural decision of having list of Client UEs stored in UDM.</a:t>
            </a:r>
            <a:endParaRPr lang="en-US" sz="2400" dirty="0">
              <a:latin typeface="Calibri" panose="020F0502020204030204" pitchFamily="34" charset="0"/>
              <a:ea typeface="Times New Roman" panose="02020603050405020304" pitchFamily="18" charset="0"/>
            </a:endParaRPr>
          </a:p>
          <a:p>
            <a:pPr defTabSz="361950">
              <a:spcBef>
                <a:spcPts val="1800"/>
              </a:spcBef>
            </a:pPr>
            <a:r>
              <a:rPr lang="sv" sz="2400" dirty="0">
                <a:effectLst/>
                <a:latin typeface="Calibri" panose="020F0502020204030204" pitchFamily="34" charset="0"/>
                <a:ea typeface="Times New Roman" panose="02020603050405020304" pitchFamily="18" charset="0"/>
              </a:rPr>
              <a:t>The SA3 ranging/privacy profile was not accepted in SA3. At the same time in SA2#161 some companies objected to S2-2400120 being sent to plenary, leading to the current deadlock situation.</a:t>
            </a:r>
            <a:endParaRPr lang="en-NL" sz="2400" dirty="0">
              <a:effectLst/>
              <a:latin typeface="Calibri" panose="020F0502020204030204" pitchFamily="34" charset="0"/>
              <a:ea typeface="Aptos" panose="020B0004020202020204" pitchFamily="34" charset="0"/>
            </a:endParaRPr>
          </a:p>
          <a:p>
            <a:pPr defTabSz="361950"/>
            <a:endParaRPr lang="sv" sz="1800" dirty="0">
              <a:latin typeface="Calibri" panose="020F0502020204030204" pitchFamily="34" charset="0"/>
              <a:ea typeface="Times New Roman" panose="02020603050405020304" pitchFamily="18" charset="0"/>
            </a:endParaRPr>
          </a:p>
          <a:p>
            <a:pPr lvl="1"/>
            <a:endParaRPr lang="en-US" altLang="en-US" dirty="0"/>
          </a:p>
        </p:txBody>
      </p:sp>
    </p:spTree>
    <p:extLst>
      <p:ext uri="{BB962C8B-B14F-4D97-AF65-F5344CB8AC3E}">
        <p14:creationId xmlns:p14="http://schemas.microsoft.com/office/powerpoint/2010/main" val="31583398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Way Forward 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4"/>
            <a:ext cx="10515600" cy="4543425"/>
          </a:xfrm>
        </p:spPr>
        <p:txBody>
          <a:bodyPr/>
          <a:lstStyle/>
          <a:p>
            <a:pPr marL="514350" indent="-514350">
              <a:buFont typeface="+mj-lt"/>
              <a:buAutoNum type="arabicPeriod"/>
            </a:pPr>
            <a:r>
              <a:rPr lang="en-US" altLang="en-US" sz="2400" dirty="0"/>
              <a:t>Endorse S2-2400120 (company contribution CR in SP-240332), based on the grounds that SA2 accepted the proposal in January and SA3 did not align with SA2’s decision by stating architectural concerns, not security related concerns.</a:t>
            </a:r>
          </a:p>
          <a:p>
            <a:pPr marL="514350" indent="-514350">
              <a:buFont typeface="+mj-lt"/>
              <a:buAutoNum type="arabicPeriod"/>
            </a:pPr>
            <a:r>
              <a:rPr lang="en-US" altLang="en-US" sz="2400" dirty="0"/>
              <a:t>SA#103 to send LS to SA2 and SA3 to ask either SA2 or SA3 (not both) to address further clarifications that have been requested (thus far):</a:t>
            </a:r>
          </a:p>
          <a:p>
            <a:pPr lvl="1" defTabSz="361950"/>
            <a:r>
              <a:rPr lang="en-US" sz="1600" dirty="0">
                <a:latin typeface="Calibri" panose="020F0502020204030204" pitchFamily="34" charset="0"/>
                <a:ea typeface="Times New Roman" panose="02020603050405020304" pitchFamily="18" charset="0"/>
              </a:rPr>
              <a:t>Exposure to Client UEs only applies to ranging/</a:t>
            </a:r>
            <a:r>
              <a:rPr lang="en-US" sz="1600" dirty="0" err="1">
                <a:latin typeface="Calibri" panose="020F0502020204030204" pitchFamily="34" charset="0"/>
                <a:ea typeface="Times New Roman" panose="02020603050405020304" pitchFamily="18" charset="0"/>
              </a:rPr>
              <a:t>sidelink</a:t>
            </a:r>
            <a:r>
              <a:rPr lang="en-US" sz="1600" dirty="0">
                <a:latin typeface="Calibri" panose="020F0502020204030204" pitchFamily="34" charset="0"/>
                <a:ea typeface="Times New Roman" panose="02020603050405020304" pitchFamily="18" charset="0"/>
              </a:rPr>
              <a:t> positioning procedures</a:t>
            </a:r>
          </a:p>
          <a:p>
            <a:pPr lvl="1" defTabSz="361950"/>
            <a:r>
              <a:rPr lang="sv" sz="1600" dirty="0">
                <a:latin typeface="Calibri" panose="020F0502020204030204" pitchFamily="34" charset="0"/>
                <a:ea typeface="Times New Roman" panose="02020603050405020304" pitchFamily="18" charset="0"/>
              </a:rPr>
              <a:t>W</a:t>
            </a:r>
            <a:r>
              <a:rPr lang="sv" sz="1600" dirty="0">
                <a:effectLst/>
                <a:latin typeface="Calibri" panose="020F0502020204030204" pitchFamily="34" charset="0"/>
                <a:ea typeface="Times New Roman" panose="02020603050405020304" pitchFamily="18" charset="0"/>
              </a:rPr>
              <a:t>ord “location” in the LCS privacy profile also applies to ranging/sidelink positioning results (not only absolute and relative location)</a:t>
            </a:r>
          </a:p>
          <a:p>
            <a:pPr lvl="1" defTabSz="361950"/>
            <a:r>
              <a:rPr lang="en-US" sz="1600" dirty="0">
                <a:latin typeface="Calibri" panose="020F0502020204030204" pitchFamily="34" charset="0"/>
                <a:ea typeface="Times New Roman" panose="02020603050405020304" pitchFamily="18" charset="0"/>
              </a:rPr>
              <a:t>N</a:t>
            </a:r>
            <a:r>
              <a:rPr lang="sv" sz="1600" dirty="0">
                <a:latin typeface="Calibri" panose="020F0502020204030204" pitchFamily="34" charset="0"/>
                <a:ea typeface="Times New Roman" panose="02020603050405020304" pitchFamily="18" charset="0"/>
              </a:rPr>
              <a:t>umber of client UEs in the client UE list may be restricted by the operator</a:t>
            </a:r>
            <a:endParaRPr lang="sv" sz="1600" dirty="0">
              <a:effectLst/>
              <a:latin typeface="Calibri" panose="020F0502020204030204" pitchFamily="34" charset="0"/>
              <a:ea typeface="Times New Roman" panose="02020603050405020304" pitchFamily="18" charset="0"/>
            </a:endParaRPr>
          </a:p>
          <a:p>
            <a:pPr marL="457200" lvl="1" indent="0">
              <a:buNone/>
            </a:pPr>
            <a:r>
              <a:rPr lang="en-US" altLang="en-US" dirty="0"/>
              <a:t>or endorse these as well in SA#103. </a:t>
            </a:r>
          </a:p>
          <a:p>
            <a:pPr marL="457200" lvl="1" indent="0">
              <a:buNone/>
            </a:pPr>
            <a:endParaRPr lang="en-US" altLang="en-US" dirty="0">
              <a:solidFill>
                <a:srgbClr val="FF0000"/>
              </a:solidFill>
            </a:endParaRPr>
          </a:p>
          <a:p>
            <a:pPr marL="0" indent="0">
              <a:buNone/>
            </a:pPr>
            <a:r>
              <a:rPr lang="en-US" altLang="en-US" sz="2400" dirty="0"/>
              <a:t>Consequences if not approved: Feature “Service exposure to SL Positioning Client UE via Control plane” needs to be removed from Rel-18. </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sz="4400" dirty="0"/>
              <a:t>Technical background/analysis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(backup slides)</a:t>
            </a:r>
          </a:p>
          <a:p>
            <a:pPr marL="0" indent="0" eaLnBrk="1" hangingPunct="1">
              <a:buFontTx/>
              <a:buNone/>
            </a:pPr>
            <a:endParaRPr lang="en-GB" altLang="en-US" dirty="0"/>
          </a:p>
        </p:txBody>
      </p:sp>
    </p:spTree>
    <p:extLst>
      <p:ext uri="{BB962C8B-B14F-4D97-AF65-F5344CB8AC3E}">
        <p14:creationId xmlns:p14="http://schemas.microsoft.com/office/powerpoint/2010/main" val="125162531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Technical background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08811" y="1880627"/>
            <a:ext cx="6745132" cy="4351338"/>
          </a:xfrm>
        </p:spPr>
        <p:txBody>
          <a:bodyPr/>
          <a:lstStyle/>
          <a:p>
            <a:r>
              <a:rPr lang="en-US" altLang="en-US" dirty="0"/>
              <a:t>Legacy Exposure service specified for AF(s) or LCS client(s) uses LCS privacy profile.</a:t>
            </a:r>
          </a:p>
          <a:p>
            <a:r>
              <a:rPr lang="en-US" altLang="en-US" dirty="0"/>
              <a:t>Privacy check can be done in three ways</a:t>
            </a:r>
          </a:p>
          <a:p>
            <a:pPr lvl="1"/>
            <a:r>
              <a:rPr lang="en-US" altLang="en-US" dirty="0"/>
              <a:t>Allow or disallow exposure to any/all AF or LCS client.</a:t>
            </a:r>
          </a:p>
          <a:p>
            <a:pPr lvl="1"/>
            <a:r>
              <a:rPr lang="en-US" altLang="en-US" dirty="0"/>
              <a:t>Allow with notification: Page the UE and check local privacy rule (UE/User interaction).</a:t>
            </a:r>
          </a:p>
          <a:p>
            <a:pPr lvl="1"/>
            <a:r>
              <a:rPr lang="en-US" altLang="en-US" dirty="0">
                <a:highlight>
                  <a:srgbClr val="FFFF00"/>
                </a:highlight>
              </a:rPr>
              <a:t>Check list of approved AF(s)</a:t>
            </a:r>
            <a:r>
              <a:rPr lang="en-US" altLang="en-US" dirty="0"/>
              <a:t> or LCS client(s) in the UE Privacy Profile.</a:t>
            </a:r>
          </a:p>
          <a:p>
            <a:pPr lvl="1"/>
            <a:r>
              <a:rPr lang="en-US" altLang="en-US" dirty="0"/>
              <a:t>This information is stored in the UDM</a:t>
            </a:r>
          </a:p>
          <a:p>
            <a:endParaRPr lang="en-US" altLang="en-US" dirty="0"/>
          </a:p>
        </p:txBody>
      </p:sp>
      <p:pic>
        <p:nvPicPr>
          <p:cNvPr id="5" name="Picture 4">
            <a:extLst>
              <a:ext uri="{FF2B5EF4-FFF2-40B4-BE49-F238E27FC236}">
                <a16:creationId xmlns:a16="http://schemas.microsoft.com/office/drawing/2014/main" id="{9C476822-303A-852E-2392-CB3B8B7781FC}"/>
              </a:ext>
            </a:extLst>
          </p:cNvPr>
          <p:cNvPicPr>
            <a:picLocks noChangeAspect="1"/>
          </p:cNvPicPr>
          <p:nvPr/>
        </p:nvPicPr>
        <p:blipFill>
          <a:blip r:embed="rId2"/>
          <a:stretch>
            <a:fillRect/>
          </a:stretch>
        </p:blipFill>
        <p:spPr>
          <a:xfrm>
            <a:off x="7108744" y="2096933"/>
            <a:ext cx="4774445" cy="3680609"/>
          </a:xfrm>
          <a:prstGeom prst="rect">
            <a:avLst/>
          </a:prstGeom>
        </p:spPr>
      </p:pic>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E60B2-9106-080D-6DE8-AC13E95714FB}"/>
              </a:ext>
            </a:extLst>
          </p:cNvPr>
          <p:cNvSpPr>
            <a:spLocks noGrp="1"/>
          </p:cNvSpPr>
          <p:nvPr>
            <p:ph type="title"/>
          </p:nvPr>
        </p:nvSpPr>
        <p:spPr/>
        <p:txBody>
          <a:bodyPr/>
          <a:lstStyle/>
          <a:p>
            <a:r>
              <a:rPr lang="sv-SE" dirty="0"/>
              <a:t>Proposal 1 (S2-2400120)</a:t>
            </a:r>
          </a:p>
        </p:txBody>
      </p:sp>
      <p:sp>
        <p:nvSpPr>
          <p:cNvPr id="3" name="Content Placeholder 2">
            <a:extLst>
              <a:ext uri="{FF2B5EF4-FFF2-40B4-BE49-F238E27FC236}">
                <a16:creationId xmlns:a16="http://schemas.microsoft.com/office/drawing/2014/main" id="{7161E78E-C5AE-E22D-7659-B0750FA74AF9}"/>
              </a:ext>
            </a:extLst>
          </p:cNvPr>
          <p:cNvSpPr>
            <a:spLocks noGrp="1"/>
          </p:cNvSpPr>
          <p:nvPr>
            <p:ph idx="1"/>
          </p:nvPr>
        </p:nvSpPr>
        <p:spPr>
          <a:xfrm>
            <a:off x="595086" y="1825624"/>
            <a:ext cx="5100864" cy="4276726"/>
          </a:xfrm>
        </p:spPr>
        <p:txBody>
          <a:bodyPr/>
          <a:lstStyle/>
          <a:p>
            <a:r>
              <a:rPr lang="sv-SE" dirty="0"/>
              <a:t>Add a list of approved UEs (Client UE/Requesting UE) in the UE Privacy Profile.</a:t>
            </a:r>
          </a:p>
          <a:p>
            <a:r>
              <a:rPr lang="sv-SE" dirty="0"/>
              <a:t>GMLC can perform Privacy check without interaction/notification with UE1 to UEn. (</a:t>
            </a:r>
            <a:r>
              <a:rPr lang="sv-SE" dirty="0">
                <a:highlight>
                  <a:srgbClr val="FFFF00"/>
                </a:highlight>
              </a:rPr>
              <a:t>equivalent to </a:t>
            </a:r>
            <a:r>
              <a:rPr lang="en-US" altLang="en-US" dirty="0">
                <a:highlight>
                  <a:srgbClr val="FFFF00"/>
                </a:highlight>
              </a:rPr>
              <a:t>Check list of approved AFs in the Privacy Profile)</a:t>
            </a:r>
            <a:endParaRPr lang="sv-SE" dirty="0">
              <a:highlight>
                <a:srgbClr val="FFFF00"/>
              </a:highlight>
            </a:endParaRPr>
          </a:p>
          <a:p>
            <a:r>
              <a:rPr lang="sv-SE" dirty="0"/>
              <a:t>No need to page these UEs!</a:t>
            </a:r>
          </a:p>
        </p:txBody>
      </p:sp>
      <p:pic>
        <p:nvPicPr>
          <p:cNvPr id="5" name="Picture 4">
            <a:extLst>
              <a:ext uri="{FF2B5EF4-FFF2-40B4-BE49-F238E27FC236}">
                <a16:creationId xmlns:a16="http://schemas.microsoft.com/office/drawing/2014/main" id="{FEB26890-7566-29F4-AA32-91698B3419FF}"/>
              </a:ext>
            </a:extLst>
          </p:cNvPr>
          <p:cNvPicPr>
            <a:picLocks noChangeAspect="1"/>
          </p:cNvPicPr>
          <p:nvPr/>
        </p:nvPicPr>
        <p:blipFill>
          <a:blip r:embed="rId2"/>
          <a:stretch>
            <a:fillRect/>
          </a:stretch>
        </p:blipFill>
        <p:spPr>
          <a:xfrm>
            <a:off x="6811923" y="1794947"/>
            <a:ext cx="4214331" cy="4617086"/>
          </a:xfrm>
          <a:prstGeom prst="rect">
            <a:avLst/>
          </a:prstGeom>
        </p:spPr>
      </p:pic>
    </p:spTree>
    <p:extLst>
      <p:ext uri="{BB962C8B-B14F-4D97-AF65-F5344CB8AC3E}">
        <p14:creationId xmlns:p14="http://schemas.microsoft.com/office/powerpoint/2010/main" val="61555459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E60B2-9106-080D-6DE8-AC13E95714FB}"/>
              </a:ext>
            </a:extLst>
          </p:cNvPr>
          <p:cNvSpPr>
            <a:spLocks noGrp="1"/>
          </p:cNvSpPr>
          <p:nvPr>
            <p:ph type="title"/>
          </p:nvPr>
        </p:nvSpPr>
        <p:spPr/>
        <p:txBody>
          <a:bodyPr/>
          <a:lstStyle/>
          <a:p>
            <a:r>
              <a:rPr lang="sv-SE" dirty="0"/>
              <a:t>Proposal 2 (S3-240751/S3-240949)</a:t>
            </a:r>
          </a:p>
        </p:txBody>
      </p:sp>
      <p:sp>
        <p:nvSpPr>
          <p:cNvPr id="3" name="Content Placeholder 2">
            <a:extLst>
              <a:ext uri="{FF2B5EF4-FFF2-40B4-BE49-F238E27FC236}">
                <a16:creationId xmlns:a16="http://schemas.microsoft.com/office/drawing/2014/main" id="{7161E78E-C5AE-E22D-7659-B0750FA74AF9}"/>
              </a:ext>
            </a:extLst>
          </p:cNvPr>
          <p:cNvSpPr>
            <a:spLocks noGrp="1"/>
          </p:cNvSpPr>
          <p:nvPr>
            <p:ph idx="1"/>
          </p:nvPr>
        </p:nvSpPr>
        <p:spPr>
          <a:xfrm>
            <a:off x="595086" y="1825624"/>
            <a:ext cx="4671308" cy="4351338"/>
          </a:xfrm>
        </p:spPr>
        <p:txBody>
          <a:bodyPr/>
          <a:lstStyle/>
          <a:p>
            <a:r>
              <a:rPr lang="sv-SE" dirty="0"/>
              <a:t>No list of approved UEs (Client UE/Requesting UE) in the Privacy Profile</a:t>
            </a:r>
          </a:p>
          <a:p>
            <a:r>
              <a:rPr lang="sv-SE" dirty="0"/>
              <a:t>GMLC must interact/notify UE1 to UEn to check local Privacy rule. (</a:t>
            </a:r>
            <a:r>
              <a:rPr lang="sv-SE" dirty="0">
                <a:highlight>
                  <a:srgbClr val="FFFF00"/>
                </a:highlight>
              </a:rPr>
              <a:t>equivalent to </a:t>
            </a:r>
            <a:r>
              <a:rPr lang="en-US" altLang="en-US" dirty="0">
                <a:highlight>
                  <a:srgbClr val="FFFF00"/>
                </a:highlight>
              </a:rPr>
              <a:t>Allow with notification)</a:t>
            </a:r>
            <a:endParaRPr lang="sv-SE" dirty="0">
              <a:highlight>
                <a:srgbClr val="FFFF00"/>
              </a:highlight>
            </a:endParaRPr>
          </a:p>
          <a:p>
            <a:r>
              <a:rPr lang="sv-SE" dirty="0"/>
              <a:t>All these UEs must be paged and exchange NAS level msg.</a:t>
            </a:r>
          </a:p>
        </p:txBody>
      </p:sp>
      <p:pic>
        <p:nvPicPr>
          <p:cNvPr id="5" name="Picture 4">
            <a:extLst>
              <a:ext uri="{FF2B5EF4-FFF2-40B4-BE49-F238E27FC236}">
                <a16:creationId xmlns:a16="http://schemas.microsoft.com/office/drawing/2014/main" id="{16974A58-6318-30EF-17FD-C5492A044225}"/>
              </a:ext>
            </a:extLst>
          </p:cNvPr>
          <p:cNvPicPr>
            <a:picLocks noChangeAspect="1"/>
          </p:cNvPicPr>
          <p:nvPr/>
        </p:nvPicPr>
        <p:blipFill>
          <a:blip r:embed="rId2"/>
          <a:stretch>
            <a:fillRect/>
          </a:stretch>
        </p:blipFill>
        <p:spPr>
          <a:xfrm>
            <a:off x="6459989" y="1825624"/>
            <a:ext cx="4167504" cy="4565784"/>
          </a:xfrm>
          <a:prstGeom prst="rect">
            <a:avLst/>
          </a:prstGeom>
        </p:spPr>
      </p:pic>
    </p:spTree>
    <p:extLst>
      <p:ext uri="{BB962C8B-B14F-4D97-AF65-F5344CB8AC3E}">
        <p14:creationId xmlns:p14="http://schemas.microsoft.com/office/powerpoint/2010/main" val="269045704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1025</Words>
  <Application>Microsoft Office PowerPoint</Application>
  <PresentationFormat>Widescreen</PresentationFormat>
  <Paragraphs>60</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vt:lpstr>
      <vt:lpstr>Calibri</vt:lpstr>
      <vt:lpstr>Calibri Light</vt:lpstr>
      <vt:lpstr>Times New Roman</vt:lpstr>
      <vt:lpstr>Office Theme</vt:lpstr>
      <vt:lpstr>Rel-18 Ranging Controversial issue and way forward.</vt:lpstr>
      <vt:lpstr>Introduction</vt:lpstr>
      <vt:lpstr>Introduction (ctd.)</vt:lpstr>
      <vt:lpstr>Introduction (ctd.)</vt:lpstr>
      <vt:lpstr>Way Forward proposal</vt:lpstr>
      <vt:lpstr>Technical background/analysis</vt:lpstr>
      <vt:lpstr>Technical background</vt:lpstr>
      <vt:lpstr>Proposal 1 (S2-2400120)</vt:lpstr>
      <vt:lpstr>Proposal 2 (S3-240751/S3-240949)</vt:lpstr>
      <vt:lpstr>Issue related to UE Privacy check</vt:lpstr>
      <vt:lpstr>Ranging to follow after Privacy Check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v0.2.0 general</cp:lastModifiedBy>
  <cp:revision>603</cp:revision>
  <dcterms:created xsi:type="dcterms:W3CDTF">2010-02-05T13:52:04Z</dcterms:created>
  <dcterms:modified xsi:type="dcterms:W3CDTF">2024-03-13T14:33:25Z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