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54"/>
  </p:notesMasterIdLst>
  <p:handoutMasterIdLst>
    <p:handoutMasterId r:id="rId55"/>
  </p:handoutMasterIdLst>
  <p:sldIdLst>
    <p:sldId id="303" r:id="rId5"/>
    <p:sldId id="705" r:id="rId6"/>
    <p:sldId id="706" r:id="rId7"/>
    <p:sldId id="874" r:id="rId8"/>
    <p:sldId id="876" r:id="rId9"/>
    <p:sldId id="906" r:id="rId10"/>
    <p:sldId id="1004" r:id="rId11"/>
    <p:sldId id="709" r:id="rId12"/>
    <p:sldId id="713" r:id="rId13"/>
    <p:sldId id="969" r:id="rId14"/>
    <p:sldId id="925" r:id="rId15"/>
    <p:sldId id="999" r:id="rId16"/>
    <p:sldId id="968" r:id="rId17"/>
    <p:sldId id="1017" r:id="rId18"/>
    <p:sldId id="955" r:id="rId19"/>
    <p:sldId id="956" r:id="rId20"/>
    <p:sldId id="971" r:id="rId21"/>
    <p:sldId id="974" r:id="rId22"/>
    <p:sldId id="975" r:id="rId23"/>
    <p:sldId id="916" r:id="rId24"/>
    <p:sldId id="918" r:id="rId25"/>
    <p:sldId id="972" r:id="rId26"/>
    <p:sldId id="989" r:id="rId27"/>
    <p:sldId id="993" r:id="rId28"/>
    <p:sldId id="985" r:id="rId29"/>
    <p:sldId id="997" r:id="rId30"/>
    <p:sldId id="926" r:id="rId31"/>
    <p:sldId id="953" r:id="rId32"/>
    <p:sldId id="978" r:id="rId33"/>
    <p:sldId id="994" r:id="rId34"/>
    <p:sldId id="1005" r:id="rId35"/>
    <p:sldId id="936" r:id="rId36"/>
    <p:sldId id="991" r:id="rId37"/>
    <p:sldId id="995" r:id="rId38"/>
    <p:sldId id="998" r:id="rId39"/>
    <p:sldId id="984" r:id="rId40"/>
    <p:sldId id="1006" r:id="rId41"/>
    <p:sldId id="1007" r:id="rId42"/>
    <p:sldId id="1008" r:id="rId43"/>
    <p:sldId id="1009" r:id="rId44"/>
    <p:sldId id="1011" r:id="rId45"/>
    <p:sldId id="1010" r:id="rId46"/>
    <p:sldId id="1012" r:id="rId47"/>
    <p:sldId id="1013" r:id="rId48"/>
    <p:sldId id="1014" r:id="rId49"/>
    <p:sldId id="1016" r:id="rId50"/>
    <p:sldId id="1015" r:id="rId51"/>
    <p:sldId id="933" r:id="rId52"/>
    <p:sldId id="1001" r:id="rId5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301" autoAdjust="0"/>
    <p:restoredTop sz="96370" autoAdjust="0"/>
  </p:normalViewPr>
  <p:slideViewPr>
    <p:cSldViewPr snapToGrid="0">
      <p:cViewPr varScale="1">
        <p:scale>
          <a:sx n="87" d="100"/>
          <a:sy n="87" d="100"/>
        </p:scale>
        <p:origin x="108" y="173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3/12/2024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3/12/2024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#103</a:t>
            </a:r>
          </a:p>
          <a:p>
            <a:pPr eaLnBrk="1" hangingPunct="1">
              <a:defRPr/>
            </a:pPr>
            <a:r>
              <a:rPr lang="en-US" altLang="en-US" sz="1200" b="1" dirty="0">
                <a:latin typeface="Arial "/>
              </a:rPr>
              <a:t>Maastricht, Netherland, Mar 19 – 22,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SP-240329</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SA#103, 19-22 March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52.zip" TargetMode="External"/><Relationship Id="rId2" Type="http://schemas.openxmlformats.org/officeDocument/2006/relationships/hyperlink" Target="https://www.3gpp.org/ftp/TSG_SA/TSG_SA/TSGS_103_Maastricht_2024-03/Docs/SP-240051.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3_Maastricht_2024-03/Docs/SP-240272.zip" TargetMode="External"/><Relationship Id="rId4" Type="http://schemas.openxmlformats.org/officeDocument/2006/relationships/hyperlink" Target="https://www.3gpp.org/ftp/TSG_SA/TSG_SA/TSGS_103_Maastricht_2024-03/Docs/SP-240041.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190040.zip" TargetMode="External"/><Relationship Id="rId13" Type="http://schemas.openxmlformats.org/officeDocument/2006/relationships/hyperlink" Target="https://www.3gpp.org/ftp/Information/WI_Sheet/SP-231709.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TSG_SA/TSG_SA/TSGS_100_Taipei_2023-06/Docs/SP-230541.zip" TargetMode="External"/><Relationship Id="rId12"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1033.zip" TargetMode="External"/><Relationship Id="rId5" Type="http://schemas.openxmlformats.org/officeDocument/2006/relationships/hyperlink" Target="https://www.3gpp.org/ftp/Information/WI_Sheet/SP-220672.zip" TargetMode="External"/><Relationship Id="rId10" Type="http://schemas.openxmlformats.org/officeDocument/2006/relationships/hyperlink" Target="https://www.3gpp.org/ftp/Information/WI_Sheet/SP-220610.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220608.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102_Edinburgh_2023-12/Docs/SP-231291.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48.zip" TargetMode="External"/><Relationship Id="rId2" Type="http://schemas.openxmlformats.org/officeDocument/2006/relationships/hyperlink" Target="https://www.3gpp.org/ftp/TSG_SA/TSG_SA/TSGS_103_Maastricht_2024-03/Docs/SP-240039.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3_Maastricht_2024-03/Docs/SP-240044.zip" TargetMode="External"/><Relationship Id="rId4" Type="http://schemas.openxmlformats.org/officeDocument/2006/relationships/hyperlink" Target="https://www.3gpp.org/ftp/TSG_SA/TSG_SA/TSGS_103_Maastricht_2024-03/Docs/SP-240043.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50.zip" TargetMode="External"/><Relationship Id="rId2" Type="http://schemas.openxmlformats.org/officeDocument/2006/relationships/hyperlink" Target="https://www.3gpp.org/ftp/TSG_SA/TSG_SA/TSGS_103_Maastricht_2024-03/Docs/SP-240049.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77.zip" TargetMode="External"/><Relationship Id="rId2" Type="http://schemas.openxmlformats.org/officeDocument/2006/relationships/hyperlink" Target="https://www.3gpp.org/ftp/TSG_SA/TSG_SA/TSGS_103_Maastricht_2024-03/Docs/SP-240058.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46.zip" TargetMode="External"/><Relationship Id="rId2" Type="http://schemas.openxmlformats.org/officeDocument/2006/relationships/hyperlink" Target="https://www.3gpp.org/ftp/TSG_SA/TSG_SA/TSGS_103_Maastricht_2024-03/Docs/SP-240032.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0242.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57.zip" TargetMode="External"/><Relationship Id="rId2" Type="http://schemas.openxmlformats.org/officeDocument/2006/relationships/hyperlink" Target="https://www.3gpp.org/ftp/TSG_SA/TSG_SA/TSGS_103_Maastricht_2024-03/Docs/SP-24002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9_Rotterdam_2023-03/Docs/SP-230165.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https://www.3gpp.org/ftp/TSG_SA/TSG_SA/TSGS_103_Maastricht_2024-03/Docs/SP-240053.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41.zip" TargetMode="External"/><Relationship Id="rId2" Type="http://schemas.openxmlformats.org/officeDocument/2006/relationships/hyperlink" Target="https://www.3gpp.org/ftp/TSG_SA/TSG_SA/TSGS_103_Maastricht_2024-03/Docs/SP-240038.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190040.zip" TargetMode="External"/><Relationship Id="rId2" Type="http://schemas.openxmlformats.org/officeDocument/2006/relationships/hyperlink" Target="https://www.3gpp.org/ftp/TSG_SA/TSG_SA/TSGS_103_Maastricht_2024-03/Docs/SP-240054.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045.zip" TargetMode="External"/><Relationship Id="rId3" Type="http://schemas.openxmlformats.org/officeDocument/2006/relationships/hyperlink" Target="https://www.3gpp.org/ftp/TSG_SA/TSG_SA/TSGS_103_Maastricht_2024-03/Docs/SP-240026.zip" TargetMode="External"/><Relationship Id="rId7" Type="http://schemas.openxmlformats.org/officeDocument/2006/relationships/hyperlink" Target="https://www.3gpp.org/ftp/TSG_SA/TSG_SA/TSGS_103_Maastricht_2024-03/Docs/SP-240034.zip" TargetMode="External"/><Relationship Id="rId2" Type="http://schemas.openxmlformats.org/officeDocument/2006/relationships/hyperlink" Target="https://www.3gpp.org/ftp/TSG_SA/TSG_SA/TSGS_103_Maastricht_2024-03/Docs/SP-24002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031.zip" TargetMode="External"/><Relationship Id="rId5" Type="http://schemas.openxmlformats.org/officeDocument/2006/relationships/hyperlink" Target="https://www.3gpp.org/ftp/TSG_SA/TSG_SA/TSGS_103_Maastricht_2024-03/Docs/SP-240030.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103_Maastricht_2024-03/Docs/SP-240028.zip" TargetMode="External"/><Relationship Id="rId9" Type="http://schemas.openxmlformats.org/officeDocument/2006/relationships/hyperlink" Target="https://www.3gpp.org/ftp/TSG_SA/TSG_SA/TSGS_103_Maastricht_2024-03/Docs/SP-240055.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42.zip" TargetMode="External"/><Relationship Id="rId2" Type="http://schemas.openxmlformats.org/officeDocument/2006/relationships/hyperlink" Target="https://www.3gpp.org/ftp/TSG_SA/TSG_SA/TSGS_103_Maastricht_2024-03/Docs/SP-240037.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0610.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31709.zip" TargetMode="External"/><Relationship Id="rId2" Type="http://schemas.openxmlformats.org/officeDocument/2006/relationships/hyperlink" Target="https://www.3gpp.org/ftp/TSG_SA/TSG_SA/TSGS_103_Maastricht_2024-03/Docs/SP-240029.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56.zip" TargetMode="External"/><Relationship Id="rId2" Type="http://schemas.openxmlformats.org/officeDocument/2006/relationships/hyperlink" Target="https://www.3gpp.org/ftp/TSG_SA/TSG_SA/TSGS_103_Maastricht_2024-03/Docs/SP-240035.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2_Edinburgh_2023-12/Docs/SP-231291.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47.zip" TargetMode="External"/><Relationship Id="rId2" Type="http://schemas.openxmlformats.org/officeDocument/2006/relationships/hyperlink" Target="https://www.3gpp.org/ftp/TSG_SA/TSG_SA/TSGS_103_Maastricht_2024-03/Docs/SP-240025.zip" TargetMode="External"/><Relationship Id="rId1" Type="http://schemas.openxmlformats.org/officeDocument/2006/relationships/slideLayout" Target="../slideLayouts/slideLayout2.xml"/><Relationship Id="rId4" Type="http://schemas.openxmlformats.org/officeDocument/2006/relationships/hyperlink" Target="file:///C:\Users\fgabi\Box\Documents\3GPP%20SA\TSGS_100_Taipei_2023-06\Docs\SP-230542.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59.zip" TargetMode="External"/><Relationship Id="rId2" Type="http://schemas.openxmlformats.org/officeDocument/2006/relationships/hyperlink" Target="https://www.3gpp.org/ftp/TSG_SA/TSG_SA/TSGS_103_Maastricht_2024-03/Docs/SP-240040.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11338.zip" TargetMode="External"/><Relationship Id="rId3" Type="http://schemas.openxmlformats.org/officeDocument/2006/relationships/hyperlink" Target="https://www.3gpp.org/ftp/Information/WI_Sheet/SP-220675.zip" TargetMode="External"/><Relationship Id="rId7" Type="http://schemas.openxmlformats.org/officeDocument/2006/relationships/hyperlink" Target="https://www.3gpp.org/ftp/Information/WI_Sheet/SP-220617.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6_Budapest_2022_06/Docs/SP-220616.zip" TargetMode="External"/><Relationship Id="rId5" Type="http://schemas.openxmlformats.org/officeDocument/2006/relationships/hyperlink" Target="https://www.3gpp.org/ftp/Information/WI_Sheet/SP-220240.zip" TargetMode="External"/><Relationship Id="rId4" Type="http://schemas.openxmlformats.org/officeDocument/2006/relationships/hyperlink" Target="https://www.3gpp.org/ftp/Information/WI_Sheet/SP-220239.zip" TargetMode="External"/><Relationship Id="rId9" Type="http://schemas.openxmlformats.org/officeDocument/2006/relationships/hyperlink" Target="file:///C:\Users\fgabi\Box\Documents\3GPP%20SA\TSGS_100_Taipei_2023-06\Docs\SP-230540.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20239.zip" TargetMode="External"/><Relationship Id="rId2" Type="http://schemas.openxmlformats.org/officeDocument/2006/relationships/hyperlink" Target="https://www.3gpp.org/ftp/TSG_SA/TSG_SA/TSGS_103_Maastricht_2024-03/Docs/SP-240027.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03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6_Budapest_2022_06/Docs/SP-220616.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033.zip" TargetMode="External"/><Relationship Id="rId2" Type="http://schemas.openxmlformats.org/officeDocument/2006/relationships/hyperlink" Target="file:///C:\Users\fgabi\Box\Documents\3GPP%20SA\TSGS_100_Taipei_2023-06\Docs\SP-23054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5" Type="http://schemas.openxmlformats.org/officeDocument/2006/relationships/hyperlink" Target="file:///C:\Users\fgabi\Box\Documents\3GPP%20SA\TSGS_100_Taipei_2023-06\Docs\SP-230544.zip" TargetMode="External"/><Relationship Id="rId4" Type="http://schemas.openxmlformats.org/officeDocument/2006/relationships/hyperlink" Target="file:///C:\Users\fgabi\Box\Documents\3GPP%20SA\TSGS_100_Taipei_2023-06\Docs\SP-230539.zip"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066.zip" TargetMode="External"/><Relationship Id="rId3" Type="http://schemas.openxmlformats.org/officeDocument/2006/relationships/hyperlink" Target="https://www.3gpp.org/ftp/TSG_SA/TSG_SA/TSGS_103_Maastricht_2024-03/Docs/SP-240061.zip" TargetMode="External"/><Relationship Id="rId7" Type="http://schemas.openxmlformats.org/officeDocument/2006/relationships/hyperlink" Target="https://www.3gpp.org/ftp/TSG_SA/TSG_SA/TSGS_103_Maastricht_2024-03/Docs/SP-240065.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064.zip" TargetMode="External"/><Relationship Id="rId5" Type="http://schemas.openxmlformats.org/officeDocument/2006/relationships/hyperlink" Target="https://www.3gpp.org/ftp/TSG_SA/TSG_SA/TSGS_103_Maastricht_2024-03/Docs/SP-240063.zip" TargetMode="External"/><Relationship Id="rId4" Type="http://schemas.openxmlformats.org/officeDocument/2006/relationships/hyperlink" Target="https://www.3gpp.org/ftp/TSG_SA/TSG_SA/TSGS_103_Maastricht_2024-03/Docs/SP-240062.zip" TargetMode="External"/><Relationship Id="rId9" Type="http://schemas.openxmlformats.org/officeDocument/2006/relationships/hyperlink" Target="https://www.3gpp.org/ftp/TSG_SA/TSG_SA/TSGS_103_Maastricht_2024-03/Docs/SP-240067.zip"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1.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2.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3.zi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4.zip"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4.zip"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5.zip"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6.zip"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7.zip"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SA#103</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r>
              <a:rPr lang="en-US" sz="1200" b="1" i="0" u="sng" strike="noStrike" dirty="0">
                <a:solidFill>
                  <a:srgbClr val="0000FF"/>
                </a:solidFill>
                <a:effectLst/>
                <a:latin typeface="Arial" panose="020B0604020202020204" pitchFamily="34" charset="0"/>
                <a:hlinkClick r:id="rId2"/>
              </a:rPr>
              <a:t>SP-240051</a:t>
            </a:r>
            <a:r>
              <a:rPr lang="en-US" sz="1000" dirty="0"/>
              <a:t> </a:t>
            </a:r>
            <a:r>
              <a:rPr lang="en-US" sz="1200" b="0" i="0" u="none" strike="noStrike" dirty="0">
                <a:solidFill>
                  <a:srgbClr val="000000"/>
                </a:solidFill>
                <a:effectLst/>
                <a:latin typeface="Arial" panose="020B0604020202020204" pitchFamily="34" charset="0"/>
              </a:rPr>
              <a:t>CR Pack on 5GMS3</a:t>
            </a:r>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r>
              <a:rPr lang="en-US" sz="1200" b="1" i="0" u="sng" strike="noStrike" dirty="0">
                <a:solidFill>
                  <a:srgbClr val="0000FF"/>
                </a:solidFill>
                <a:effectLst/>
                <a:latin typeface="Arial" panose="020B0604020202020204" pitchFamily="34" charset="0"/>
                <a:hlinkClick r:id="rId3"/>
              </a:rPr>
              <a:t>SP-240052</a:t>
            </a:r>
            <a:r>
              <a:rPr lang="en-US" sz="1000" dirty="0"/>
              <a:t> </a:t>
            </a:r>
            <a:r>
              <a:rPr lang="en-US" sz="1200" b="0" i="0" u="none" strike="noStrike" dirty="0">
                <a:solidFill>
                  <a:srgbClr val="000000"/>
                </a:solidFill>
                <a:effectLst/>
                <a:latin typeface="Arial" panose="020B0604020202020204" pitchFamily="34" charset="0"/>
              </a:rPr>
              <a:t>CR Pack on 5GMS3</a:t>
            </a: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r>
              <a:rPr lang="en-US" sz="1200" b="1" i="0" u="sng" strike="noStrike" dirty="0">
                <a:solidFill>
                  <a:srgbClr val="0000FF"/>
                </a:solidFill>
                <a:effectLst/>
                <a:latin typeface="Arial" panose="020B0604020202020204" pitchFamily="34" charset="0"/>
                <a:hlinkClick r:id="rId4"/>
              </a:rPr>
              <a:t>SP-240041</a:t>
            </a:r>
            <a:r>
              <a:rPr lang="en-US" sz="1000" dirty="0"/>
              <a:t> </a:t>
            </a:r>
            <a:r>
              <a:rPr lang="en-US" sz="1200" b="0" i="0" u="none" strike="noStrike" dirty="0">
                <a:solidFill>
                  <a:srgbClr val="000000"/>
                </a:solidFill>
                <a:effectLst/>
                <a:latin typeface="Arial" panose="020B0604020202020204" pitchFamily="34" charset="0"/>
              </a:rPr>
              <a:t>CR Pack on 5GMSA</a:t>
            </a: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r>
              <a:rPr lang="en-US" sz="1200" b="1" i="0" u="sng" strike="noStrike" dirty="0">
                <a:solidFill>
                  <a:srgbClr val="0000FF"/>
                </a:solidFill>
                <a:effectLst/>
                <a:latin typeface="Arial" panose="020B0604020202020204" pitchFamily="34" charset="0"/>
                <a:hlinkClick r:id="rId5"/>
              </a:rPr>
              <a:t>SP-240272</a:t>
            </a:r>
            <a:r>
              <a:rPr lang="en-US" sz="1000" dirty="0"/>
              <a:t> </a:t>
            </a:r>
            <a:r>
              <a:rPr lang="en-US" sz="1200" b="0" i="0" u="none" strike="noStrike" dirty="0">
                <a:solidFill>
                  <a:srgbClr val="000000"/>
                </a:solidFill>
                <a:effectLst/>
                <a:latin typeface="Arial" panose="020B0604020202020204" pitchFamily="34" charset="0"/>
              </a:rPr>
              <a:t>CR Pack on 5MBP3</a:t>
            </a: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FD28BE37-0BDA-FB5D-1297-4E0726ACC6B5}"/>
              </a:ext>
            </a:extLst>
          </p:cNvPr>
          <p:cNvGraphicFramePr>
            <a:graphicFrameLocks noGrp="1"/>
          </p:cNvGraphicFramePr>
          <p:nvPr>
            <p:extLst>
              <p:ext uri="{D42A27DB-BD31-4B8C-83A1-F6EECF244321}">
                <p14:modId xmlns:p14="http://schemas.microsoft.com/office/powerpoint/2010/main" val="3163062750"/>
              </p:ext>
            </p:extLst>
          </p:nvPr>
        </p:nvGraphicFramePr>
        <p:xfrm>
          <a:off x="1400175" y="2230024"/>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2238085342"/>
                    </a:ext>
                  </a:extLst>
                </a:gridCol>
                <a:gridCol w="870939">
                  <a:extLst>
                    <a:ext uri="{9D8B030D-6E8A-4147-A177-3AD203B41FA5}">
                      <a16:colId xmlns:a16="http://schemas.microsoft.com/office/drawing/2014/main" val="1483626126"/>
                    </a:ext>
                  </a:extLst>
                </a:gridCol>
                <a:gridCol w="706869">
                  <a:extLst>
                    <a:ext uri="{9D8B030D-6E8A-4147-A177-3AD203B41FA5}">
                      <a16:colId xmlns:a16="http://schemas.microsoft.com/office/drawing/2014/main" val="2779091759"/>
                    </a:ext>
                  </a:extLst>
                </a:gridCol>
                <a:gridCol w="870939">
                  <a:extLst>
                    <a:ext uri="{9D8B030D-6E8A-4147-A177-3AD203B41FA5}">
                      <a16:colId xmlns:a16="http://schemas.microsoft.com/office/drawing/2014/main" val="1036734571"/>
                    </a:ext>
                  </a:extLst>
                </a:gridCol>
                <a:gridCol w="4163281">
                  <a:extLst>
                    <a:ext uri="{9D8B030D-6E8A-4147-A177-3AD203B41FA5}">
                      <a16:colId xmlns:a16="http://schemas.microsoft.com/office/drawing/2014/main" val="2783043204"/>
                    </a:ext>
                  </a:extLst>
                </a:gridCol>
                <a:gridCol w="706869">
                  <a:extLst>
                    <a:ext uri="{9D8B030D-6E8A-4147-A177-3AD203B41FA5}">
                      <a16:colId xmlns:a16="http://schemas.microsoft.com/office/drawing/2014/main" val="2190966922"/>
                    </a:ext>
                  </a:extLst>
                </a:gridCol>
                <a:gridCol w="870939">
                  <a:extLst>
                    <a:ext uri="{9D8B030D-6E8A-4147-A177-3AD203B41FA5}">
                      <a16:colId xmlns:a16="http://schemas.microsoft.com/office/drawing/2014/main" val="505617346"/>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8623496"/>
                  </a:ext>
                </a:extLst>
              </a:tr>
              <a:tr h="0">
                <a:tc>
                  <a:txBody>
                    <a:bodyPr/>
                    <a:lstStyle/>
                    <a:p>
                      <a:pPr marL="0" marR="0">
                        <a:lnSpc>
                          <a:spcPct val="115000"/>
                        </a:lnSpc>
                        <a:spcBef>
                          <a:spcPts val="0"/>
                        </a:spcBef>
                        <a:spcAft>
                          <a:spcPts val="1000"/>
                        </a:spcAft>
                      </a:pPr>
                      <a:r>
                        <a:rPr lang="en-GB" sz="800">
                          <a:effectLst/>
                        </a:rPr>
                        <a:t>26.512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Add Slice Scope for metrics configuration and reporting in stage 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17.7.0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94417180"/>
                  </a:ext>
                </a:extLst>
              </a:tr>
            </a:tbl>
          </a:graphicData>
        </a:graphic>
      </p:graphicFrame>
      <p:graphicFrame>
        <p:nvGraphicFramePr>
          <p:cNvPr id="5" name="Table 4">
            <a:extLst>
              <a:ext uri="{FF2B5EF4-FFF2-40B4-BE49-F238E27FC236}">
                <a16:creationId xmlns:a16="http://schemas.microsoft.com/office/drawing/2014/main" id="{9ABC7BBF-CA8F-DAB6-7770-38D64D3D33E9}"/>
              </a:ext>
            </a:extLst>
          </p:cNvPr>
          <p:cNvGraphicFramePr>
            <a:graphicFrameLocks noGrp="1"/>
          </p:cNvGraphicFramePr>
          <p:nvPr>
            <p:extLst>
              <p:ext uri="{D42A27DB-BD31-4B8C-83A1-F6EECF244321}">
                <p14:modId xmlns:p14="http://schemas.microsoft.com/office/powerpoint/2010/main" val="2329216490"/>
              </p:ext>
            </p:extLst>
          </p:nvPr>
        </p:nvGraphicFramePr>
        <p:xfrm>
          <a:off x="1400175" y="2884190"/>
          <a:ext cx="9391650" cy="665228"/>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3581004351"/>
                    </a:ext>
                  </a:extLst>
                </a:gridCol>
                <a:gridCol w="870939">
                  <a:extLst>
                    <a:ext uri="{9D8B030D-6E8A-4147-A177-3AD203B41FA5}">
                      <a16:colId xmlns:a16="http://schemas.microsoft.com/office/drawing/2014/main" val="3153228402"/>
                    </a:ext>
                  </a:extLst>
                </a:gridCol>
                <a:gridCol w="706869">
                  <a:extLst>
                    <a:ext uri="{9D8B030D-6E8A-4147-A177-3AD203B41FA5}">
                      <a16:colId xmlns:a16="http://schemas.microsoft.com/office/drawing/2014/main" val="201517732"/>
                    </a:ext>
                  </a:extLst>
                </a:gridCol>
                <a:gridCol w="870939">
                  <a:extLst>
                    <a:ext uri="{9D8B030D-6E8A-4147-A177-3AD203B41FA5}">
                      <a16:colId xmlns:a16="http://schemas.microsoft.com/office/drawing/2014/main" val="2182464045"/>
                    </a:ext>
                  </a:extLst>
                </a:gridCol>
                <a:gridCol w="4163281">
                  <a:extLst>
                    <a:ext uri="{9D8B030D-6E8A-4147-A177-3AD203B41FA5}">
                      <a16:colId xmlns:a16="http://schemas.microsoft.com/office/drawing/2014/main" val="3405469910"/>
                    </a:ext>
                  </a:extLst>
                </a:gridCol>
                <a:gridCol w="706869">
                  <a:extLst>
                    <a:ext uri="{9D8B030D-6E8A-4147-A177-3AD203B41FA5}">
                      <a16:colId xmlns:a16="http://schemas.microsoft.com/office/drawing/2014/main" val="3534347777"/>
                    </a:ext>
                  </a:extLst>
                </a:gridCol>
                <a:gridCol w="870939">
                  <a:extLst>
                    <a:ext uri="{9D8B030D-6E8A-4147-A177-3AD203B41FA5}">
                      <a16:colId xmlns:a16="http://schemas.microsoft.com/office/drawing/2014/main" val="2452417773"/>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07601412"/>
                  </a:ext>
                </a:extLst>
              </a:tr>
              <a:tr h="0">
                <a:tc>
                  <a:txBody>
                    <a:bodyPr/>
                    <a:lstStyle/>
                    <a:p>
                      <a:pPr marL="0" marR="0">
                        <a:lnSpc>
                          <a:spcPct val="115000"/>
                        </a:lnSpc>
                        <a:spcBef>
                          <a:spcPts val="0"/>
                        </a:spcBef>
                        <a:spcAft>
                          <a:spcPts val="1000"/>
                        </a:spcAft>
                      </a:pPr>
                      <a:r>
                        <a:rPr lang="en-GB" sz="800">
                          <a:effectLst/>
                        </a:rPr>
                        <a:t>26.117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Audio encapsulation in ISO BMFF, 3GP file format, CMAF and DASH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16.1.0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653430"/>
                  </a:ext>
                </a:extLst>
              </a:tr>
              <a:tr h="0">
                <a:tc>
                  <a:txBody>
                    <a:bodyPr/>
                    <a:lstStyle/>
                    <a:p>
                      <a:pPr marL="0" marR="0">
                        <a:lnSpc>
                          <a:spcPct val="115000"/>
                        </a:lnSpc>
                        <a:spcBef>
                          <a:spcPts val="0"/>
                        </a:spcBef>
                        <a:spcAft>
                          <a:spcPts val="1000"/>
                        </a:spcAft>
                      </a:pPr>
                      <a:r>
                        <a:rPr lang="en-GB" sz="800">
                          <a:effectLst/>
                        </a:rPr>
                        <a:t>26.117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Audio encapsulation in ISO BMFF, 3GP file format, CMAF and DASH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17.1.0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38168845"/>
                  </a:ext>
                </a:extLst>
              </a:tr>
              <a:tr h="0">
                <a:tc>
                  <a:txBody>
                    <a:bodyPr/>
                    <a:lstStyle/>
                    <a:p>
                      <a:pPr marL="0" marR="0">
                        <a:lnSpc>
                          <a:spcPct val="115000"/>
                        </a:lnSpc>
                        <a:spcBef>
                          <a:spcPts val="0"/>
                        </a:spcBef>
                        <a:spcAft>
                          <a:spcPts val="1000"/>
                        </a:spcAft>
                      </a:pPr>
                      <a:r>
                        <a:rPr lang="en-GB" sz="800">
                          <a:effectLst/>
                        </a:rPr>
                        <a:t>26.117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Audio encapsulation in ISO BMFF, 3GP file format, CMAF and DASH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18.1.0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8592859"/>
                  </a:ext>
                </a:extLst>
              </a:tr>
              <a:tr h="0">
                <a:tc>
                  <a:txBody>
                    <a:bodyPr/>
                    <a:lstStyle/>
                    <a:p>
                      <a:pPr marL="0" marR="0">
                        <a:lnSpc>
                          <a:spcPct val="115000"/>
                        </a:lnSpc>
                        <a:spcBef>
                          <a:spcPts val="0"/>
                        </a:spcBef>
                        <a:spcAft>
                          <a:spcPts val="1000"/>
                        </a:spcAft>
                      </a:pPr>
                      <a:r>
                        <a:rPr lang="en-GB" sz="800">
                          <a:effectLst/>
                        </a:rPr>
                        <a:t>26.511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Rel-16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IMSC 1.1. AVC and HEVC signaling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16.2.0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7580862"/>
                  </a:ext>
                </a:extLst>
              </a:tr>
            </a:tbl>
          </a:graphicData>
        </a:graphic>
      </p:graphicFrame>
      <p:graphicFrame>
        <p:nvGraphicFramePr>
          <p:cNvPr id="9" name="Table 8">
            <a:extLst>
              <a:ext uri="{FF2B5EF4-FFF2-40B4-BE49-F238E27FC236}">
                <a16:creationId xmlns:a16="http://schemas.microsoft.com/office/drawing/2014/main" id="{F57D7FB8-4891-A06B-CEA6-937389EBF710}"/>
              </a:ext>
            </a:extLst>
          </p:cNvPr>
          <p:cNvGraphicFramePr>
            <a:graphicFrameLocks noGrp="1"/>
          </p:cNvGraphicFramePr>
          <p:nvPr>
            <p:extLst>
              <p:ext uri="{D42A27DB-BD31-4B8C-83A1-F6EECF244321}">
                <p14:modId xmlns:p14="http://schemas.microsoft.com/office/powerpoint/2010/main" val="529974490"/>
              </p:ext>
            </p:extLst>
          </p:nvPr>
        </p:nvGraphicFramePr>
        <p:xfrm>
          <a:off x="1400175" y="3538615"/>
          <a:ext cx="9391650" cy="264034"/>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830917205"/>
                    </a:ext>
                  </a:extLst>
                </a:gridCol>
                <a:gridCol w="870939">
                  <a:extLst>
                    <a:ext uri="{9D8B030D-6E8A-4147-A177-3AD203B41FA5}">
                      <a16:colId xmlns:a16="http://schemas.microsoft.com/office/drawing/2014/main" val="2301254719"/>
                    </a:ext>
                  </a:extLst>
                </a:gridCol>
                <a:gridCol w="706869">
                  <a:extLst>
                    <a:ext uri="{9D8B030D-6E8A-4147-A177-3AD203B41FA5}">
                      <a16:colId xmlns:a16="http://schemas.microsoft.com/office/drawing/2014/main" val="3167706517"/>
                    </a:ext>
                  </a:extLst>
                </a:gridCol>
                <a:gridCol w="870939">
                  <a:extLst>
                    <a:ext uri="{9D8B030D-6E8A-4147-A177-3AD203B41FA5}">
                      <a16:colId xmlns:a16="http://schemas.microsoft.com/office/drawing/2014/main" val="1427875658"/>
                    </a:ext>
                  </a:extLst>
                </a:gridCol>
                <a:gridCol w="4163281">
                  <a:extLst>
                    <a:ext uri="{9D8B030D-6E8A-4147-A177-3AD203B41FA5}">
                      <a16:colId xmlns:a16="http://schemas.microsoft.com/office/drawing/2014/main" val="2052316717"/>
                    </a:ext>
                  </a:extLst>
                </a:gridCol>
                <a:gridCol w="706869">
                  <a:extLst>
                    <a:ext uri="{9D8B030D-6E8A-4147-A177-3AD203B41FA5}">
                      <a16:colId xmlns:a16="http://schemas.microsoft.com/office/drawing/2014/main" val="3950286397"/>
                    </a:ext>
                  </a:extLst>
                </a:gridCol>
                <a:gridCol w="870939">
                  <a:extLst>
                    <a:ext uri="{9D8B030D-6E8A-4147-A177-3AD203B41FA5}">
                      <a16:colId xmlns:a16="http://schemas.microsoft.com/office/drawing/2014/main" val="1364927743"/>
                    </a:ext>
                  </a:extLst>
                </a:gridCol>
              </a:tblGrid>
              <a:tr h="0">
                <a:tc>
                  <a:txBody>
                    <a:bodyPr/>
                    <a:lstStyle/>
                    <a:p>
                      <a:pPr marL="0" marR="0">
                        <a:lnSpc>
                          <a:spcPct val="115000"/>
                        </a:lnSpc>
                        <a:spcBef>
                          <a:spcPts val="0"/>
                        </a:spcBef>
                        <a:spcAft>
                          <a:spcPts val="1000"/>
                        </a:spcAft>
                      </a:pPr>
                      <a:r>
                        <a:rPr lang="en-GB" sz="800">
                          <a:effectLst/>
                        </a:rPr>
                        <a:t>26.511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IMSC 1.1. AVC and HEVC signaling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17.1.0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7189005"/>
                  </a:ext>
                </a:extLst>
              </a:tr>
              <a:tr h="0">
                <a:tc>
                  <a:txBody>
                    <a:bodyPr/>
                    <a:lstStyle/>
                    <a:p>
                      <a:pPr marL="0" marR="0">
                        <a:lnSpc>
                          <a:spcPct val="115000"/>
                        </a:lnSpc>
                        <a:spcBef>
                          <a:spcPts val="0"/>
                        </a:spcBef>
                        <a:spcAft>
                          <a:spcPts val="1000"/>
                        </a:spcAft>
                      </a:pPr>
                      <a:r>
                        <a:rPr lang="en-GB" sz="800">
                          <a:effectLst/>
                        </a:rPr>
                        <a:t>26.511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[5GMS3] Correction on IMSC 1.1. AVC and HEVC signaling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04892122"/>
                  </a:ext>
                </a:extLst>
              </a:tr>
            </a:tbl>
          </a:graphicData>
        </a:graphic>
      </p:graphicFrame>
      <p:graphicFrame>
        <p:nvGraphicFramePr>
          <p:cNvPr id="12" name="Table 11">
            <a:extLst>
              <a:ext uri="{FF2B5EF4-FFF2-40B4-BE49-F238E27FC236}">
                <a16:creationId xmlns:a16="http://schemas.microsoft.com/office/drawing/2014/main" id="{77056093-ED37-8D66-CFF9-87EC0EFD08C9}"/>
              </a:ext>
            </a:extLst>
          </p:cNvPr>
          <p:cNvGraphicFramePr>
            <a:graphicFrameLocks noGrp="1"/>
          </p:cNvGraphicFramePr>
          <p:nvPr>
            <p:extLst>
              <p:ext uri="{D42A27DB-BD31-4B8C-83A1-F6EECF244321}">
                <p14:modId xmlns:p14="http://schemas.microsoft.com/office/powerpoint/2010/main" val="128091476"/>
              </p:ext>
            </p:extLst>
          </p:nvPr>
        </p:nvGraphicFramePr>
        <p:xfrm>
          <a:off x="1400175" y="4259048"/>
          <a:ext cx="9391650" cy="396051"/>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3449109505"/>
                    </a:ext>
                  </a:extLst>
                </a:gridCol>
                <a:gridCol w="870939">
                  <a:extLst>
                    <a:ext uri="{9D8B030D-6E8A-4147-A177-3AD203B41FA5}">
                      <a16:colId xmlns:a16="http://schemas.microsoft.com/office/drawing/2014/main" val="1943391925"/>
                    </a:ext>
                  </a:extLst>
                </a:gridCol>
                <a:gridCol w="706869">
                  <a:extLst>
                    <a:ext uri="{9D8B030D-6E8A-4147-A177-3AD203B41FA5}">
                      <a16:colId xmlns:a16="http://schemas.microsoft.com/office/drawing/2014/main" val="3547333792"/>
                    </a:ext>
                  </a:extLst>
                </a:gridCol>
                <a:gridCol w="870939">
                  <a:extLst>
                    <a:ext uri="{9D8B030D-6E8A-4147-A177-3AD203B41FA5}">
                      <a16:colId xmlns:a16="http://schemas.microsoft.com/office/drawing/2014/main" val="867327180"/>
                    </a:ext>
                  </a:extLst>
                </a:gridCol>
                <a:gridCol w="4163281">
                  <a:extLst>
                    <a:ext uri="{9D8B030D-6E8A-4147-A177-3AD203B41FA5}">
                      <a16:colId xmlns:a16="http://schemas.microsoft.com/office/drawing/2014/main" val="663069802"/>
                    </a:ext>
                  </a:extLst>
                </a:gridCol>
                <a:gridCol w="706869">
                  <a:extLst>
                    <a:ext uri="{9D8B030D-6E8A-4147-A177-3AD203B41FA5}">
                      <a16:colId xmlns:a16="http://schemas.microsoft.com/office/drawing/2014/main" val="2434302855"/>
                    </a:ext>
                  </a:extLst>
                </a:gridCol>
                <a:gridCol w="870939">
                  <a:extLst>
                    <a:ext uri="{9D8B030D-6E8A-4147-A177-3AD203B41FA5}">
                      <a16:colId xmlns:a16="http://schemas.microsoft.com/office/drawing/2014/main" val="4064943018"/>
                    </a:ext>
                  </a:extLst>
                </a:gridCol>
              </a:tblGrid>
              <a:tr h="0">
                <a:tc>
                  <a:txBody>
                    <a:bodyPr/>
                    <a:lstStyle/>
                    <a:p>
                      <a:pPr marL="0" marR="0">
                        <a:lnSpc>
                          <a:spcPct val="115000"/>
                        </a:lnSpc>
                        <a:spcBef>
                          <a:spcPts val="0"/>
                        </a:spcBef>
                        <a:spcAft>
                          <a:spcPts val="1000"/>
                        </a:spcAft>
                      </a:pPr>
                      <a:r>
                        <a:rPr lang="en-GB" sz="800">
                          <a:effectLst/>
                        </a:rPr>
                        <a:t>26.501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0084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[5GMSA] ANBR abbreviation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16.13.0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18687610"/>
                  </a:ext>
                </a:extLst>
              </a:tr>
              <a:tr h="0">
                <a:tc>
                  <a:txBody>
                    <a:bodyPr/>
                    <a:lstStyle/>
                    <a:p>
                      <a:pPr marL="0" marR="0">
                        <a:lnSpc>
                          <a:spcPct val="115000"/>
                        </a:lnSpc>
                        <a:spcBef>
                          <a:spcPts val="0"/>
                        </a:spcBef>
                        <a:spcAft>
                          <a:spcPts val="1000"/>
                        </a:spcAft>
                      </a:pPr>
                      <a:r>
                        <a:rPr lang="en-GB" sz="800">
                          <a:effectLst/>
                        </a:rPr>
                        <a:t>26.501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0085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[5GMSA] ANBR abbreviation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17.8.0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7412909"/>
                  </a:ext>
                </a:extLst>
              </a:tr>
              <a:tr h="0">
                <a:tc>
                  <a:txBody>
                    <a:bodyPr/>
                    <a:lstStyle/>
                    <a:p>
                      <a:pPr marL="0" marR="0">
                        <a:lnSpc>
                          <a:spcPct val="115000"/>
                        </a:lnSpc>
                        <a:spcBef>
                          <a:spcPts val="0"/>
                        </a:spcBef>
                        <a:spcAft>
                          <a:spcPts val="1000"/>
                        </a:spcAft>
                      </a:pPr>
                      <a:r>
                        <a:rPr lang="en-GB" sz="800">
                          <a:effectLst/>
                        </a:rPr>
                        <a:t>26.501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[5GMSA] ANBR abbreviation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0436160"/>
                  </a:ext>
                </a:extLst>
              </a:tr>
            </a:tbl>
          </a:graphicData>
        </a:graphic>
      </p:graphicFrame>
      <p:graphicFrame>
        <p:nvGraphicFramePr>
          <p:cNvPr id="13" name="Table 12">
            <a:extLst>
              <a:ext uri="{FF2B5EF4-FFF2-40B4-BE49-F238E27FC236}">
                <a16:creationId xmlns:a16="http://schemas.microsoft.com/office/drawing/2014/main" id="{97637FC7-B065-FBAB-B5E7-B23EC0AF3C34}"/>
              </a:ext>
            </a:extLst>
          </p:cNvPr>
          <p:cNvGraphicFramePr>
            <a:graphicFrameLocks noGrp="1"/>
          </p:cNvGraphicFramePr>
          <p:nvPr>
            <p:extLst>
              <p:ext uri="{D42A27DB-BD31-4B8C-83A1-F6EECF244321}">
                <p14:modId xmlns:p14="http://schemas.microsoft.com/office/powerpoint/2010/main" val="2784289161"/>
              </p:ext>
            </p:extLst>
          </p:nvPr>
        </p:nvGraphicFramePr>
        <p:xfrm>
          <a:off x="1400175" y="5134917"/>
          <a:ext cx="9391650" cy="13201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4028424407"/>
                    </a:ext>
                  </a:extLst>
                </a:gridCol>
                <a:gridCol w="870939">
                  <a:extLst>
                    <a:ext uri="{9D8B030D-6E8A-4147-A177-3AD203B41FA5}">
                      <a16:colId xmlns:a16="http://schemas.microsoft.com/office/drawing/2014/main" val="1359317216"/>
                    </a:ext>
                  </a:extLst>
                </a:gridCol>
                <a:gridCol w="706869">
                  <a:extLst>
                    <a:ext uri="{9D8B030D-6E8A-4147-A177-3AD203B41FA5}">
                      <a16:colId xmlns:a16="http://schemas.microsoft.com/office/drawing/2014/main" val="1610895997"/>
                    </a:ext>
                  </a:extLst>
                </a:gridCol>
                <a:gridCol w="870939">
                  <a:extLst>
                    <a:ext uri="{9D8B030D-6E8A-4147-A177-3AD203B41FA5}">
                      <a16:colId xmlns:a16="http://schemas.microsoft.com/office/drawing/2014/main" val="1366342631"/>
                    </a:ext>
                  </a:extLst>
                </a:gridCol>
                <a:gridCol w="4163281">
                  <a:extLst>
                    <a:ext uri="{9D8B030D-6E8A-4147-A177-3AD203B41FA5}">
                      <a16:colId xmlns:a16="http://schemas.microsoft.com/office/drawing/2014/main" val="3030831049"/>
                    </a:ext>
                  </a:extLst>
                </a:gridCol>
                <a:gridCol w="706869">
                  <a:extLst>
                    <a:ext uri="{9D8B030D-6E8A-4147-A177-3AD203B41FA5}">
                      <a16:colId xmlns:a16="http://schemas.microsoft.com/office/drawing/2014/main" val="2097640629"/>
                    </a:ext>
                  </a:extLst>
                </a:gridCol>
                <a:gridCol w="870939">
                  <a:extLst>
                    <a:ext uri="{9D8B030D-6E8A-4147-A177-3AD203B41FA5}">
                      <a16:colId xmlns:a16="http://schemas.microsoft.com/office/drawing/2014/main" val="4068100243"/>
                    </a:ext>
                  </a:extLst>
                </a:gridCol>
              </a:tblGrid>
              <a:tr h="0">
                <a:tc>
                  <a:txBody>
                    <a:bodyPr/>
                    <a:lstStyle/>
                    <a:p>
                      <a:pPr marL="0" marR="0">
                        <a:lnSpc>
                          <a:spcPct val="115000"/>
                        </a:lnSpc>
                        <a:spcBef>
                          <a:spcPts val="0"/>
                        </a:spcBef>
                        <a:spcAft>
                          <a:spcPts val="1000"/>
                        </a:spcAft>
                      </a:pPr>
                      <a:r>
                        <a:rPr lang="en-GB" sz="800">
                          <a:effectLst/>
                        </a:rPr>
                        <a:t>26.517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[5MBP3] General Updates and Corrections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17.4.0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77242046"/>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1/2</a:t>
            </a:r>
          </a:p>
        </p:txBody>
      </p:sp>
      <p:graphicFrame>
        <p:nvGraphicFramePr>
          <p:cNvPr id="5" name="Table 4">
            <a:extLst>
              <a:ext uri="{FF2B5EF4-FFF2-40B4-BE49-F238E27FC236}">
                <a16:creationId xmlns:a16="http://schemas.microsoft.com/office/drawing/2014/main" id="{6E7A063F-799B-E7C1-81D2-4030C0141472}"/>
              </a:ext>
            </a:extLst>
          </p:cNvPr>
          <p:cNvGraphicFramePr>
            <a:graphicFrameLocks noGrp="1"/>
          </p:cNvGraphicFramePr>
          <p:nvPr>
            <p:extLst>
              <p:ext uri="{D42A27DB-BD31-4B8C-83A1-F6EECF244321}">
                <p14:modId xmlns:p14="http://schemas.microsoft.com/office/powerpoint/2010/main" val="3075598760"/>
              </p:ext>
            </p:extLst>
          </p:nvPr>
        </p:nvGraphicFramePr>
        <p:xfrm>
          <a:off x="647700" y="1357900"/>
          <a:ext cx="10238474" cy="454242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GB" sz="1100" dirty="0">
                          <a:solidFill>
                            <a:srgbClr val="FF0000"/>
                          </a:solidFill>
                          <a:hlinkClick r:id="rId2"/>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50%</a:t>
                      </a:r>
                    </a:p>
                  </a:txBody>
                  <a:tcPr marL="36001" marR="36001" marT="0"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GB" sz="1100" dirty="0">
                          <a:solidFill>
                            <a:srgbClr val="FF0000"/>
                          </a:solidFill>
                          <a:hlinkClick r:id="rId7"/>
                        </a:rPr>
                        <a:t>SP-230541</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US" sz="1100" dirty="0">
                          <a:hlinkClick r:id="rId8"/>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78%</a:t>
                      </a:r>
                    </a:p>
                  </a:txBody>
                  <a:tcPr marL="36001" marR="36001" marT="0" marB="0" anchor="b"/>
                </a:tc>
                <a:tc>
                  <a:txBody>
                    <a:bodyPr/>
                    <a:lstStyle/>
                    <a:p>
                      <a:pPr algn="l" fontAlgn="b"/>
                      <a:r>
                        <a:rPr lang="en-US" sz="1100" dirty="0">
                          <a:hlinkClick r:id="rId9"/>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65%</a:t>
                      </a:r>
                    </a:p>
                  </a:txBody>
                  <a:tcPr marL="36001" marR="36001" marT="0" marB="0" anchor="b"/>
                </a:tc>
                <a:tc>
                  <a:txBody>
                    <a:bodyPr/>
                    <a:lstStyle/>
                    <a:p>
                      <a:pPr algn="l" fontAlgn="b"/>
                      <a:r>
                        <a:rPr lang="en-US" sz="1100" dirty="0">
                          <a:hlinkClick r:id="rId10"/>
                        </a:rPr>
                        <a:t>SP-220610</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1">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hlinkClick r:id="rId13"/>
                        </a:rPr>
                        <a:t>SP-231709</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2/2</a:t>
            </a:r>
          </a:p>
        </p:txBody>
      </p:sp>
      <p:graphicFrame>
        <p:nvGraphicFramePr>
          <p:cNvPr id="3" name="Table 2">
            <a:extLst>
              <a:ext uri="{FF2B5EF4-FFF2-40B4-BE49-F238E27FC236}">
                <a16:creationId xmlns:a16="http://schemas.microsoft.com/office/drawing/2014/main" id="{FFB44142-44A5-0D91-EC70-1B72526825E8}"/>
              </a:ext>
            </a:extLst>
          </p:cNvPr>
          <p:cNvGraphicFramePr>
            <a:graphicFrameLocks noGrp="1"/>
          </p:cNvGraphicFramePr>
          <p:nvPr>
            <p:extLst>
              <p:ext uri="{D42A27DB-BD31-4B8C-83A1-F6EECF244321}">
                <p14:modId xmlns:p14="http://schemas.microsoft.com/office/powerpoint/2010/main" val="1949321269"/>
              </p:ext>
            </p:extLst>
          </p:nvPr>
        </p:nvGraphicFramePr>
        <p:xfrm>
          <a:off x="647700" y="1357900"/>
          <a:ext cx="10238474" cy="136938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2"/>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860710606"/>
                  </a:ext>
                </a:extLst>
              </a:tr>
              <a:tr h="32073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a:lnSpc>
                          <a:spcPct val="107000"/>
                        </a:lnSpc>
                        <a:spcAft>
                          <a:spcPts val="800"/>
                        </a:spcAft>
                      </a:pPr>
                      <a:r>
                        <a:rPr lang="en-GB" sz="1050" dirty="0">
                          <a:solidFill>
                            <a:schemeClr val="tx1"/>
                          </a:solidFill>
                        </a:rPr>
                        <a:t>40%</a:t>
                      </a:r>
                    </a:p>
                  </a:txBody>
                  <a:tcPr marL="36001" marR="36001" marT="0"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SP-230542</a:t>
                      </a:r>
                      <a:endParaRPr lang="en-US" sz="1100" b="0" u="none"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55%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endParaRPr lang="en-US" sz="1100" dirty="0">
                        <a:effectLst/>
                        <a:latin typeface="Calibri" panose="020F0502020204030204" pitchFamily="34" charset="0"/>
                        <a:ea typeface="PMingLiU" panose="02020500000000000000" pitchFamily="18" charset="-120"/>
                      </a:endParaRPr>
                    </a:p>
                  </a:txBody>
                  <a:tcPr marL="36001" marR="36001" marT="0" marB="0" anchor="b"/>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 1/2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2"/>
              </a:rPr>
              <a:t>SP-240039</a:t>
            </a:r>
            <a:r>
              <a:rPr lang="en-US" sz="1200" dirty="0"/>
              <a:t> </a:t>
            </a:r>
            <a:r>
              <a:rPr lang="en-US" sz="1800" b="0" i="0" u="none" strike="noStrike" dirty="0">
                <a:solidFill>
                  <a:srgbClr val="000000"/>
                </a:solidFill>
                <a:effectLst/>
                <a:latin typeface="Arial" panose="020B0604020202020204" pitchFamily="34" charset="0"/>
              </a:rPr>
              <a:t>CR Pack on 5GMS_Ph2</a:t>
            </a:r>
          </a:p>
          <a:p>
            <a:pPr marL="0">
              <a:lnSpc>
                <a:spcPct val="107000"/>
              </a:lnSpc>
              <a:spcBef>
                <a:spcPts val="0"/>
              </a:spcBef>
              <a:spcAft>
                <a:spcPts val="800"/>
              </a:spcAft>
              <a:defRPr/>
            </a:pPr>
            <a:endParaRPr lang="en-US" sz="1800" dirty="0">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defRPr/>
            </a:pPr>
            <a:endParaRPr lang="en-US" sz="1800" dirty="0">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3"/>
              </a:rPr>
              <a:t>SP-240048</a:t>
            </a:r>
            <a:r>
              <a:rPr lang="en-US" sz="1200" dirty="0"/>
              <a:t> </a:t>
            </a:r>
            <a:r>
              <a:rPr lang="en-US" sz="1800" b="0" i="0" u="none" strike="noStrike" dirty="0">
                <a:solidFill>
                  <a:srgbClr val="000000"/>
                </a:solidFill>
                <a:effectLst/>
                <a:latin typeface="Arial" panose="020B0604020202020204" pitchFamily="34" charset="0"/>
              </a:rPr>
              <a:t>CR Pack on FS_5GSTAR, TEI18</a:t>
            </a:r>
          </a:p>
          <a:p>
            <a:pPr marL="0">
              <a:lnSpc>
                <a:spcPct val="107000"/>
              </a:lnSpc>
              <a:spcBef>
                <a:spcPts val="0"/>
              </a:spcBef>
              <a:spcAft>
                <a:spcPts val="800"/>
              </a:spcAft>
              <a:defRPr/>
            </a:pPr>
            <a:endParaRPr lang="en-US" sz="18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4"/>
              </a:rPr>
              <a:t>SP-240043</a:t>
            </a:r>
            <a:r>
              <a:rPr lang="en-US" sz="1200" dirty="0"/>
              <a:t> </a:t>
            </a:r>
            <a:r>
              <a:rPr lang="en-US" sz="1800" b="0" i="0" u="none" strike="noStrike" dirty="0">
                <a:solidFill>
                  <a:srgbClr val="000000"/>
                </a:solidFill>
                <a:effectLst/>
                <a:latin typeface="Arial" panose="020B0604020202020204" pitchFamily="34" charset="0"/>
              </a:rPr>
              <a:t>CR Pack on </a:t>
            </a:r>
            <a:r>
              <a:rPr lang="en-US" sz="1800" b="0" i="0" u="none" strike="noStrike" dirty="0" err="1">
                <a:solidFill>
                  <a:srgbClr val="000000"/>
                </a:solidFill>
                <a:effectLst/>
                <a:latin typeface="Arial" panose="020B0604020202020204" pitchFamily="34" charset="0"/>
              </a:rPr>
              <a:t>FS_XRTraffic</a:t>
            </a:r>
            <a:endParaRPr lang="en-US" sz="1800" b="0" i="0" u="none" strike="noStrike" dirty="0">
              <a:solidFill>
                <a:srgbClr val="000000"/>
              </a:solidFill>
              <a:effectLst/>
              <a:latin typeface="Arial" panose="020B0604020202020204" pitchFamily="34"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5"/>
              </a:rPr>
              <a:t>SP-240044</a:t>
            </a:r>
            <a:r>
              <a:rPr lang="en-US" sz="1200" dirty="0"/>
              <a:t> </a:t>
            </a:r>
            <a:r>
              <a:rPr lang="en-US" sz="1800" b="0" i="0" u="none" strike="noStrike" dirty="0">
                <a:solidFill>
                  <a:srgbClr val="000000"/>
                </a:solidFill>
                <a:effectLst/>
                <a:latin typeface="Arial" panose="020B0604020202020204" pitchFamily="34" charset="0"/>
              </a:rPr>
              <a:t>CR Pack on GA4RTAR</a:t>
            </a:r>
            <a:endParaRPr lang="en-US" sz="1800" b="0" i="0" u="none" strike="noStrike"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graphicFrame>
        <p:nvGraphicFramePr>
          <p:cNvPr id="7" name="Table 6">
            <a:extLst>
              <a:ext uri="{FF2B5EF4-FFF2-40B4-BE49-F238E27FC236}">
                <a16:creationId xmlns:a16="http://schemas.microsoft.com/office/drawing/2014/main" id="{5057AF71-F7D8-D4B6-7D6A-5469FD808481}"/>
              </a:ext>
            </a:extLst>
          </p:cNvPr>
          <p:cNvGraphicFramePr>
            <a:graphicFrameLocks noGrp="1"/>
          </p:cNvGraphicFramePr>
          <p:nvPr>
            <p:extLst>
              <p:ext uri="{D42A27DB-BD31-4B8C-83A1-F6EECF244321}">
                <p14:modId xmlns:p14="http://schemas.microsoft.com/office/powerpoint/2010/main" val="3640128216"/>
              </p:ext>
            </p:extLst>
          </p:nvPr>
        </p:nvGraphicFramePr>
        <p:xfrm>
          <a:off x="993000" y="2021111"/>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1547772107"/>
                    </a:ext>
                  </a:extLst>
                </a:gridCol>
                <a:gridCol w="870939">
                  <a:extLst>
                    <a:ext uri="{9D8B030D-6E8A-4147-A177-3AD203B41FA5}">
                      <a16:colId xmlns:a16="http://schemas.microsoft.com/office/drawing/2014/main" val="2956786499"/>
                    </a:ext>
                  </a:extLst>
                </a:gridCol>
                <a:gridCol w="706869">
                  <a:extLst>
                    <a:ext uri="{9D8B030D-6E8A-4147-A177-3AD203B41FA5}">
                      <a16:colId xmlns:a16="http://schemas.microsoft.com/office/drawing/2014/main" val="889711095"/>
                    </a:ext>
                  </a:extLst>
                </a:gridCol>
                <a:gridCol w="870939">
                  <a:extLst>
                    <a:ext uri="{9D8B030D-6E8A-4147-A177-3AD203B41FA5}">
                      <a16:colId xmlns:a16="http://schemas.microsoft.com/office/drawing/2014/main" val="443528672"/>
                    </a:ext>
                  </a:extLst>
                </a:gridCol>
                <a:gridCol w="4163281">
                  <a:extLst>
                    <a:ext uri="{9D8B030D-6E8A-4147-A177-3AD203B41FA5}">
                      <a16:colId xmlns:a16="http://schemas.microsoft.com/office/drawing/2014/main" val="687077980"/>
                    </a:ext>
                  </a:extLst>
                </a:gridCol>
                <a:gridCol w="706869">
                  <a:extLst>
                    <a:ext uri="{9D8B030D-6E8A-4147-A177-3AD203B41FA5}">
                      <a16:colId xmlns:a16="http://schemas.microsoft.com/office/drawing/2014/main" val="3539559906"/>
                    </a:ext>
                  </a:extLst>
                </a:gridCol>
                <a:gridCol w="870939">
                  <a:extLst>
                    <a:ext uri="{9D8B030D-6E8A-4147-A177-3AD203B41FA5}">
                      <a16:colId xmlns:a16="http://schemas.microsoft.com/office/drawing/2014/main" val="1514189547"/>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51074927"/>
                  </a:ext>
                </a:extLst>
              </a:tr>
              <a:tr h="0">
                <a:tc>
                  <a:txBody>
                    <a:bodyPr/>
                    <a:lstStyle/>
                    <a:p>
                      <a:pPr marL="0" marR="0">
                        <a:lnSpc>
                          <a:spcPct val="115000"/>
                        </a:lnSpc>
                        <a:spcBef>
                          <a:spcPts val="0"/>
                        </a:spcBef>
                        <a:spcAft>
                          <a:spcPts val="1000"/>
                        </a:spcAft>
                      </a:pPr>
                      <a:r>
                        <a:rPr lang="en-GB" sz="800">
                          <a:effectLst/>
                        </a:rPr>
                        <a:t>26.501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5GMS Functions are general Media Functions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08670021"/>
                  </a:ext>
                </a:extLst>
              </a:tr>
            </a:tbl>
          </a:graphicData>
        </a:graphic>
      </p:graphicFrame>
      <p:graphicFrame>
        <p:nvGraphicFramePr>
          <p:cNvPr id="8" name="Table 7">
            <a:extLst>
              <a:ext uri="{FF2B5EF4-FFF2-40B4-BE49-F238E27FC236}">
                <a16:creationId xmlns:a16="http://schemas.microsoft.com/office/drawing/2014/main" id="{C4D813AF-62E4-B324-6D57-85CB94B521AA}"/>
              </a:ext>
            </a:extLst>
          </p:cNvPr>
          <p:cNvGraphicFramePr>
            <a:graphicFrameLocks noGrp="1"/>
          </p:cNvGraphicFramePr>
          <p:nvPr>
            <p:extLst>
              <p:ext uri="{D42A27DB-BD31-4B8C-83A1-F6EECF244321}">
                <p14:modId xmlns:p14="http://schemas.microsoft.com/office/powerpoint/2010/main" val="3066704549"/>
              </p:ext>
            </p:extLst>
          </p:nvPr>
        </p:nvGraphicFramePr>
        <p:xfrm>
          <a:off x="993000" y="3159823"/>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875219708"/>
                    </a:ext>
                  </a:extLst>
                </a:gridCol>
                <a:gridCol w="870939">
                  <a:extLst>
                    <a:ext uri="{9D8B030D-6E8A-4147-A177-3AD203B41FA5}">
                      <a16:colId xmlns:a16="http://schemas.microsoft.com/office/drawing/2014/main" val="1648531675"/>
                    </a:ext>
                  </a:extLst>
                </a:gridCol>
                <a:gridCol w="706869">
                  <a:extLst>
                    <a:ext uri="{9D8B030D-6E8A-4147-A177-3AD203B41FA5}">
                      <a16:colId xmlns:a16="http://schemas.microsoft.com/office/drawing/2014/main" val="2921275987"/>
                    </a:ext>
                  </a:extLst>
                </a:gridCol>
                <a:gridCol w="870939">
                  <a:extLst>
                    <a:ext uri="{9D8B030D-6E8A-4147-A177-3AD203B41FA5}">
                      <a16:colId xmlns:a16="http://schemas.microsoft.com/office/drawing/2014/main" val="3401188913"/>
                    </a:ext>
                  </a:extLst>
                </a:gridCol>
                <a:gridCol w="4163281">
                  <a:extLst>
                    <a:ext uri="{9D8B030D-6E8A-4147-A177-3AD203B41FA5}">
                      <a16:colId xmlns:a16="http://schemas.microsoft.com/office/drawing/2014/main" val="3203494036"/>
                    </a:ext>
                  </a:extLst>
                </a:gridCol>
                <a:gridCol w="706869">
                  <a:extLst>
                    <a:ext uri="{9D8B030D-6E8A-4147-A177-3AD203B41FA5}">
                      <a16:colId xmlns:a16="http://schemas.microsoft.com/office/drawing/2014/main" val="1727753621"/>
                    </a:ext>
                  </a:extLst>
                </a:gridCol>
                <a:gridCol w="870939">
                  <a:extLst>
                    <a:ext uri="{9D8B030D-6E8A-4147-A177-3AD203B41FA5}">
                      <a16:colId xmlns:a16="http://schemas.microsoft.com/office/drawing/2014/main" val="152197107"/>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29321840"/>
                  </a:ext>
                </a:extLst>
              </a:tr>
              <a:tr h="0">
                <a:tc>
                  <a:txBody>
                    <a:bodyPr/>
                    <a:lstStyle/>
                    <a:p>
                      <a:pPr marL="0" marR="0">
                        <a:lnSpc>
                          <a:spcPct val="115000"/>
                        </a:lnSpc>
                        <a:spcBef>
                          <a:spcPts val="0"/>
                        </a:spcBef>
                        <a:spcAft>
                          <a:spcPts val="1000"/>
                        </a:spcAft>
                      </a:pPr>
                      <a:r>
                        <a:rPr lang="en-GB" sz="800">
                          <a:effectLst/>
                        </a:rPr>
                        <a:t>26.998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[FS_5GSTAR] Implicit Neural Representation format in AR Scenes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22704531"/>
                  </a:ext>
                </a:extLst>
              </a:tr>
            </a:tbl>
          </a:graphicData>
        </a:graphic>
      </p:graphicFrame>
      <p:graphicFrame>
        <p:nvGraphicFramePr>
          <p:cNvPr id="10" name="Table 9">
            <a:extLst>
              <a:ext uri="{FF2B5EF4-FFF2-40B4-BE49-F238E27FC236}">
                <a16:creationId xmlns:a16="http://schemas.microsoft.com/office/drawing/2014/main" id="{01EDF6F0-FB23-7C3C-5153-A16ED0F7047D}"/>
              </a:ext>
            </a:extLst>
          </p:cNvPr>
          <p:cNvGraphicFramePr>
            <a:graphicFrameLocks noGrp="1"/>
          </p:cNvGraphicFramePr>
          <p:nvPr>
            <p:extLst>
              <p:ext uri="{D42A27DB-BD31-4B8C-83A1-F6EECF244321}">
                <p14:modId xmlns:p14="http://schemas.microsoft.com/office/powerpoint/2010/main" val="1563572214"/>
              </p:ext>
            </p:extLst>
          </p:nvPr>
        </p:nvGraphicFramePr>
        <p:xfrm>
          <a:off x="993000" y="4433124"/>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614200652"/>
                    </a:ext>
                  </a:extLst>
                </a:gridCol>
                <a:gridCol w="870939">
                  <a:extLst>
                    <a:ext uri="{9D8B030D-6E8A-4147-A177-3AD203B41FA5}">
                      <a16:colId xmlns:a16="http://schemas.microsoft.com/office/drawing/2014/main" val="3487231870"/>
                    </a:ext>
                  </a:extLst>
                </a:gridCol>
                <a:gridCol w="706869">
                  <a:extLst>
                    <a:ext uri="{9D8B030D-6E8A-4147-A177-3AD203B41FA5}">
                      <a16:colId xmlns:a16="http://schemas.microsoft.com/office/drawing/2014/main" val="610802429"/>
                    </a:ext>
                  </a:extLst>
                </a:gridCol>
                <a:gridCol w="870939">
                  <a:extLst>
                    <a:ext uri="{9D8B030D-6E8A-4147-A177-3AD203B41FA5}">
                      <a16:colId xmlns:a16="http://schemas.microsoft.com/office/drawing/2014/main" val="1563581357"/>
                    </a:ext>
                  </a:extLst>
                </a:gridCol>
                <a:gridCol w="4163281">
                  <a:extLst>
                    <a:ext uri="{9D8B030D-6E8A-4147-A177-3AD203B41FA5}">
                      <a16:colId xmlns:a16="http://schemas.microsoft.com/office/drawing/2014/main" val="871429501"/>
                    </a:ext>
                  </a:extLst>
                </a:gridCol>
                <a:gridCol w="706869">
                  <a:extLst>
                    <a:ext uri="{9D8B030D-6E8A-4147-A177-3AD203B41FA5}">
                      <a16:colId xmlns:a16="http://schemas.microsoft.com/office/drawing/2014/main" val="864908999"/>
                    </a:ext>
                  </a:extLst>
                </a:gridCol>
                <a:gridCol w="870939">
                  <a:extLst>
                    <a:ext uri="{9D8B030D-6E8A-4147-A177-3AD203B41FA5}">
                      <a16:colId xmlns:a16="http://schemas.microsoft.com/office/drawing/2014/main" val="1401559360"/>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52092317"/>
                  </a:ext>
                </a:extLst>
              </a:tr>
              <a:tr h="0">
                <a:tc>
                  <a:txBody>
                    <a:bodyPr/>
                    <a:lstStyle/>
                    <a:p>
                      <a:pPr marL="0" marR="0">
                        <a:lnSpc>
                          <a:spcPct val="115000"/>
                        </a:lnSpc>
                        <a:spcBef>
                          <a:spcPts val="0"/>
                        </a:spcBef>
                        <a:spcAft>
                          <a:spcPts val="1000"/>
                        </a:spcAft>
                      </a:pPr>
                      <a:r>
                        <a:rPr lang="en-GB" sz="800">
                          <a:effectLst/>
                        </a:rPr>
                        <a:t>26.926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[FS_XRTraffic] RTP-based Application Layer FEC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00080860"/>
                  </a:ext>
                </a:extLst>
              </a:tr>
            </a:tbl>
          </a:graphicData>
        </a:graphic>
      </p:graphicFrame>
      <p:graphicFrame>
        <p:nvGraphicFramePr>
          <p:cNvPr id="11" name="Table 10">
            <a:extLst>
              <a:ext uri="{FF2B5EF4-FFF2-40B4-BE49-F238E27FC236}">
                <a16:creationId xmlns:a16="http://schemas.microsoft.com/office/drawing/2014/main" id="{44CFCCAB-0FD1-276B-46CF-F9408C3EE701}"/>
              </a:ext>
            </a:extLst>
          </p:cNvPr>
          <p:cNvGraphicFramePr>
            <a:graphicFrameLocks noGrp="1"/>
          </p:cNvGraphicFramePr>
          <p:nvPr>
            <p:extLst>
              <p:ext uri="{D42A27DB-BD31-4B8C-83A1-F6EECF244321}">
                <p14:modId xmlns:p14="http://schemas.microsoft.com/office/powerpoint/2010/main" val="2055227187"/>
              </p:ext>
            </p:extLst>
          </p:nvPr>
        </p:nvGraphicFramePr>
        <p:xfrm>
          <a:off x="993000" y="5571836"/>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1779775741"/>
                    </a:ext>
                  </a:extLst>
                </a:gridCol>
                <a:gridCol w="870939">
                  <a:extLst>
                    <a:ext uri="{9D8B030D-6E8A-4147-A177-3AD203B41FA5}">
                      <a16:colId xmlns:a16="http://schemas.microsoft.com/office/drawing/2014/main" val="2449777529"/>
                    </a:ext>
                  </a:extLst>
                </a:gridCol>
                <a:gridCol w="706869">
                  <a:extLst>
                    <a:ext uri="{9D8B030D-6E8A-4147-A177-3AD203B41FA5}">
                      <a16:colId xmlns:a16="http://schemas.microsoft.com/office/drawing/2014/main" val="3057938676"/>
                    </a:ext>
                  </a:extLst>
                </a:gridCol>
                <a:gridCol w="870939">
                  <a:extLst>
                    <a:ext uri="{9D8B030D-6E8A-4147-A177-3AD203B41FA5}">
                      <a16:colId xmlns:a16="http://schemas.microsoft.com/office/drawing/2014/main" val="3903720385"/>
                    </a:ext>
                  </a:extLst>
                </a:gridCol>
                <a:gridCol w="4163281">
                  <a:extLst>
                    <a:ext uri="{9D8B030D-6E8A-4147-A177-3AD203B41FA5}">
                      <a16:colId xmlns:a16="http://schemas.microsoft.com/office/drawing/2014/main" val="4230673944"/>
                    </a:ext>
                  </a:extLst>
                </a:gridCol>
                <a:gridCol w="706869">
                  <a:extLst>
                    <a:ext uri="{9D8B030D-6E8A-4147-A177-3AD203B41FA5}">
                      <a16:colId xmlns:a16="http://schemas.microsoft.com/office/drawing/2014/main" val="2934907729"/>
                    </a:ext>
                  </a:extLst>
                </a:gridCol>
                <a:gridCol w="870939">
                  <a:extLst>
                    <a:ext uri="{9D8B030D-6E8A-4147-A177-3AD203B41FA5}">
                      <a16:colId xmlns:a16="http://schemas.microsoft.com/office/drawing/2014/main" val="526701189"/>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2345123"/>
                  </a:ext>
                </a:extLst>
              </a:tr>
              <a:tr h="0">
                <a:tc>
                  <a:txBody>
                    <a:bodyPr/>
                    <a:lstStyle/>
                    <a:p>
                      <a:pPr marL="0" marR="0">
                        <a:lnSpc>
                          <a:spcPct val="115000"/>
                        </a:lnSpc>
                        <a:spcBef>
                          <a:spcPts val="0"/>
                        </a:spcBef>
                        <a:spcAft>
                          <a:spcPts val="1000"/>
                        </a:spcAft>
                      </a:pPr>
                      <a:r>
                        <a:rPr lang="en-GB" sz="800">
                          <a:effectLst/>
                        </a:rPr>
                        <a:t>26.506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RTC Functions are general Media Functions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55690957"/>
                  </a:ext>
                </a:extLst>
              </a:tr>
            </a:tbl>
          </a:graphicData>
        </a:graphic>
      </p:graphicFrame>
    </p:spTree>
    <p:extLst>
      <p:ext uri="{BB962C8B-B14F-4D97-AF65-F5344CB8AC3E}">
        <p14:creationId xmlns:p14="http://schemas.microsoft.com/office/powerpoint/2010/main" val="39066535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 2/2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2"/>
              </a:rPr>
              <a:t>SP-240049</a:t>
            </a:r>
            <a:r>
              <a:rPr lang="en-US" sz="1200" dirty="0"/>
              <a:t> </a:t>
            </a:r>
            <a:r>
              <a:rPr lang="en-US" sz="1800" b="0" i="0" u="none" strike="noStrike" dirty="0">
                <a:solidFill>
                  <a:srgbClr val="000000"/>
                </a:solidFill>
                <a:effectLst/>
                <a:latin typeface="Arial" panose="020B0604020202020204" pitchFamily="34" charset="0"/>
              </a:rPr>
              <a:t>CR Pack on TEI18</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b="1" i="0" u="sng" strike="noStrike" dirty="0">
                <a:solidFill>
                  <a:srgbClr val="0000FF"/>
                </a:solidFill>
                <a:effectLst/>
                <a:latin typeface="Arial" panose="020B0604020202020204" pitchFamily="34" charset="0"/>
                <a:hlinkClick r:id="rId3"/>
              </a:rPr>
              <a:t>SP-240050</a:t>
            </a:r>
            <a:r>
              <a:rPr lang="en-US" sz="1050" dirty="0"/>
              <a:t> </a:t>
            </a:r>
            <a:r>
              <a:rPr lang="en-US" sz="1800" b="0" i="0" u="none" strike="noStrike" dirty="0">
                <a:solidFill>
                  <a:srgbClr val="000000"/>
                </a:solidFill>
                <a:effectLst/>
                <a:latin typeface="Arial" panose="020B0604020202020204" pitchFamily="34" charset="0"/>
              </a:rPr>
              <a:t>CR Pack on TEI18, FS_MS_NS_Ph2</a:t>
            </a:r>
          </a:p>
          <a:p>
            <a:pPr marL="0">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graphicFrame>
        <p:nvGraphicFramePr>
          <p:cNvPr id="3" name="Table 2">
            <a:extLst>
              <a:ext uri="{FF2B5EF4-FFF2-40B4-BE49-F238E27FC236}">
                <a16:creationId xmlns:a16="http://schemas.microsoft.com/office/drawing/2014/main" id="{62051BF4-249E-EA02-F2FF-2F39D9E03F91}"/>
              </a:ext>
            </a:extLst>
          </p:cNvPr>
          <p:cNvGraphicFramePr>
            <a:graphicFrameLocks noGrp="1"/>
          </p:cNvGraphicFramePr>
          <p:nvPr>
            <p:extLst>
              <p:ext uri="{D42A27DB-BD31-4B8C-83A1-F6EECF244321}">
                <p14:modId xmlns:p14="http://schemas.microsoft.com/office/powerpoint/2010/main" val="2873113922"/>
              </p:ext>
            </p:extLst>
          </p:nvPr>
        </p:nvGraphicFramePr>
        <p:xfrm>
          <a:off x="1400175" y="2038346"/>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2721738357"/>
                    </a:ext>
                  </a:extLst>
                </a:gridCol>
                <a:gridCol w="870939">
                  <a:extLst>
                    <a:ext uri="{9D8B030D-6E8A-4147-A177-3AD203B41FA5}">
                      <a16:colId xmlns:a16="http://schemas.microsoft.com/office/drawing/2014/main" val="4186092478"/>
                    </a:ext>
                  </a:extLst>
                </a:gridCol>
                <a:gridCol w="706869">
                  <a:extLst>
                    <a:ext uri="{9D8B030D-6E8A-4147-A177-3AD203B41FA5}">
                      <a16:colId xmlns:a16="http://schemas.microsoft.com/office/drawing/2014/main" val="957579844"/>
                    </a:ext>
                  </a:extLst>
                </a:gridCol>
                <a:gridCol w="870939">
                  <a:extLst>
                    <a:ext uri="{9D8B030D-6E8A-4147-A177-3AD203B41FA5}">
                      <a16:colId xmlns:a16="http://schemas.microsoft.com/office/drawing/2014/main" val="3799394574"/>
                    </a:ext>
                  </a:extLst>
                </a:gridCol>
                <a:gridCol w="4163281">
                  <a:extLst>
                    <a:ext uri="{9D8B030D-6E8A-4147-A177-3AD203B41FA5}">
                      <a16:colId xmlns:a16="http://schemas.microsoft.com/office/drawing/2014/main" val="595168994"/>
                    </a:ext>
                  </a:extLst>
                </a:gridCol>
                <a:gridCol w="706869">
                  <a:extLst>
                    <a:ext uri="{9D8B030D-6E8A-4147-A177-3AD203B41FA5}">
                      <a16:colId xmlns:a16="http://schemas.microsoft.com/office/drawing/2014/main" val="3764865266"/>
                    </a:ext>
                  </a:extLst>
                </a:gridCol>
                <a:gridCol w="870939">
                  <a:extLst>
                    <a:ext uri="{9D8B030D-6E8A-4147-A177-3AD203B41FA5}">
                      <a16:colId xmlns:a16="http://schemas.microsoft.com/office/drawing/2014/main" val="4015254329"/>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37455261"/>
                  </a:ext>
                </a:extLst>
              </a:tr>
              <a:tr h="0">
                <a:tc>
                  <a:txBody>
                    <a:bodyPr/>
                    <a:lstStyle/>
                    <a:p>
                      <a:pPr marL="0" marR="0">
                        <a:lnSpc>
                          <a:spcPct val="115000"/>
                        </a:lnSpc>
                        <a:spcBef>
                          <a:spcPts val="0"/>
                        </a:spcBef>
                        <a:spcAft>
                          <a:spcPts val="1000"/>
                        </a:spcAft>
                      </a:pPr>
                      <a:r>
                        <a:rPr lang="en-GB" sz="800">
                          <a:effectLst/>
                        </a:rPr>
                        <a:t>26.114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0551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Adding 3gpp-req-app attribute to SDP negotiation of IMS data channels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3953831"/>
                  </a:ext>
                </a:extLst>
              </a:tr>
            </a:tbl>
          </a:graphicData>
        </a:graphic>
      </p:graphicFrame>
      <p:graphicFrame>
        <p:nvGraphicFramePr>
          <p:cNvPr id="4" name="Table 3">
            <a:extLst>
              <a:ext uri="{FF2B5EF4-FFF2-40B4-BE49-F238E27FC236}">
                <a16:creationId xmlns:a16="http://schemas.microsoft.com/office/drawing/2014/main" id="{CD0CD1BE-5686-92B7-169E-BDF1E8A2606E}"/>
              </a:ext>
            </a:extLst>
          </p:cNvPr>
          <p:cNvGraphicFramePr>
            <a:graphicFrameLocks noGrp="1"/>
          </p:cNvGraphicFramePr>
          <p:nvPr>
            <p:extLst>
              <p:ext uri="{D42A27DB-BD31-4B8C-83A1-F6EECF244321}">
                <p14:modId xmlns:p14="http://schemas.microsoft.com/office/powerpoint/2010/main" val="314164419"/>
              </p:ext>
            </p:extLst>
          </p:nvPr>
        </p:nvGraphicFramePr>
        <p:xfrm>
          <a:off x="1400175" y="3225707"/>
          <a:ext cx="9391650" cy="269177"/>
        </p:xfrm>
        <a:graphic>
          <a:graphicData uri="http://schemas.openxmlformats.org/drawingml/2006/table">
            <a:tbl>
              <a:tblPr>
                <a:tableStyleId>{5C22544A-7EE6-4342-B048-85BDC9FD1C3A}</a:tableStyleId>
              </a:tblPr>
              <a:tblGrid>
                <a:gridCol w="1201814">
                  <a:extLst>
                    <a:ext uri="{9D8B030D-6E8A-4147-A177-3AD203B41FA5}">
                      <a16:colId xmlns:a16="http://schemas.microsoft.com/office/drawing/2014/main" val="1982062083"/>
                    </a:ext>
                  </a:extLst>
                </a:gridCol>
                <a:gridCol w="870939">
                  <a:extLst>
                    <a:ext uri="{9D8B030D-6E8A-4147-A177-3AD203B41FA5}">
                      <a16:colId xmlns:a16="http://schemas.microsoft.com/office/drawing/2014/main" val="1553013744"/>
                    </a:ext>
                  </a:extLst>
                </a:gridCol>
                <a:gridCol w="706869">
                  <a:extLst>
                    <a:ext uri="{9D8B030D-6E8A-4147-A177-3AD203B41FA5}">
                      <a16:colId xmlns:a16="http://schemas.microsoft.com/office/drawing/2014/main" val="2642037885"/>
                    </a:ext>
                  </a:extLst>
                </a:gridCol>
                <a:gridCol w="870939">
                  <a:extLst>
                    <a:ext uri="{9D8B030D-6E8A-4147-A177-3AD203B41FA5}">
                      <a16:colId xmlns:a16="http://schemas.microsoft.com/office/drawing/2014/main" val="343781593"/>
                    </a:ext>
                  </a:extLst>
                </a:gridCol>
                <a:gridCol w="4163281">
                  <a:extLst>
                    <a:ext uri="{9D8B030D-6E8A-4147-A177-3AD203B41FA5}">
                      <a16:colId xmlns:a16="http://schemas.microsoft.com/office/drawing/2014/main" val="3379931958"/>
                    </a:ext>
                  </a:extLst>
                </a:gridCol>
                <a:gridCol w="706869">
                  <a:extLst>
                    <a:ext uri="{9D8B030D-6E8A-4147-A177-3AD203B41FA5}">
                      <a16:colId xmlns:a16="http://schemas.microsoft.com/office/drawing/2014/main" val="2326951697"/>
                    </a:ext>
                  </a:extLst>
                </a:gridCol>
                <a:gridCol w="870939">
                  <a:extLst>
                    <a:ext uri="{9D8B030D-6E8A-4147-A177-3AD203B41FA5}">
                      <a16:colId xmlns:a16="http://schemas.microsoft.com/office/drawing/2014/main" val="684694055"/>
                    </a:ext>
                  </a:extLst>
                </a:gridCol>
              </a:tblGrid>
              <a:tr h="0">
                <a:tc>
                  <a:txBody>
                    <a:bodyPr/>
                    <a:lstStyle/>
                    <a:p>
                      <a:pPr marL="0" marR="0" algn="ctr">
                        <a:spcBef>
                          <a:spcPts val="0"/>
                        </a:spcBef>
                        <a:spcAft>
                          <a:spcPts val="0"/>
                        </a:spcAft>
                      </a:pPr>
                      <a:r>
                        <a:rPr lang="en-GB" sz="900">
                          <a:effectLst/>
                        </a:rPr>
                        <a:t>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Title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Cat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900">
                          <a:effectLst/>
                        </a:rPr>
                        <a:t>Vsn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16820720"/>
                  </a:ext>
                </a:extLst>
              </a:tr>
              <a:tr h="0">
                <a:tc>
                  <a:txBody>
                    <a:bodyPr/>
                    <a:lstStyle/>
                    <a:p>
                      <a:pPr marL="0" marR="0">
                        <a:lnSpc>
                          <a:spcPct val="115000"/>
                        </a:lnSpc>
                        <a:spcBef>
                          <a:spcPts val="0"/>
                        </a:spcBef>
                        <a:spcAft>
                          <a:spcPts val="1000"/>
                        </a:spcAft>
                      </a:pPr>
                      <a:r>
                        <a:rPr lang="en-GB" sz="800">
                          <a:effectLst/>
                        </a:rPr>
                        <a:t>26.941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0001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Addressing editor notes and missing details in TR 26.941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a:effectLst/>
                        </a:rPr>
                        <a:t>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800" dirty="0">
                          <a:effectLst/>
                        </a:rPr>
                        <a:t>18.0.0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45662378"/>
                  </a:ext>
                </a:extLst>
              </a:tr>
            </a:tbl>
          </a:graphicData>
        </a:graphic>
      </p:graphicFrame>
    </p:spTree>
    <p:extLst>
      <p:ext uri="{BB962C8B-B14F-4D97-AF65-F5344CB8AC3E}">
        <p14:creationId xmlns:p14="http://schemas.microsoft.com/office/powerpoint/2010/main" val="388630870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TS 26.113 updated to version 1.1.0: descriptions on procedures and APIs per each reference point</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No consensus on the normative support of codecs.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Request for extension via Exception sheet for final alignment with 26.510: </a:t>
            </a:r>
            <a:r>
              <a:rPr lang="en-US" sz="1400" b="1" i="0" u="sng" strike="noStrike" dirty="0">
                <a:solidFill>
                  <a:srgbClr val="0000FF"/>
                </a:solidFill>
                <a:effectLst/>
                <a:hlinkClick r:id="rId2"/>
              </a:rPr>
              <a:t>SP-240058</a:t>
            </a:r>
            <a:r>
              <a:rPr lang="en-US" sz="1400" dirty="0"/>
              <a:t> </a:t>
            </a:r>
            <a:r>
              <a:rPr lang="en-US" sz="1400" b="0" i="0" u="none" strike="noStrike" dirty="0">
                <a:solidFill>
                  <a:srgbClr val="000000"/>
                </a:solidFill>
                <a:effectLst/>
              </a:rPr>
              <a:t>Rel-18 Work Item Exception for </a:t>
            </a:r>
            <a:r>
              <a:rPr lang="en-US" sz="1400" b="0" i="0" u="none" strike="noStrike" dirty="0" err="1">
                <a:solidFill>
                  <a:srgbClr val="000000"/>
                </a:solidFill>
                <a:effectLst/>
              </a:rPr>
              <a:t>iRTCW</a:t>
            </a:r>
            <a:r>
              <a:rPr lang="en-US" sz="1400" dirty="0"/>
              <a:t> </a:t>
            </a: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Finalization of dependency with common APIs in TS 26.510</a:t>
            </a:r>
          </a:p>
          <a:p>
            <a:pPr marL="287338" indent="-287338">
              <a:lnSpc>
                <a:spcPct val="93000"/>
              </a:lnSpc>
              <a:spcBef>
                <a:spcPct val="15000"/>
              </a:spcBef>
              <a:spcAft>
                <a:spcPct val="15000"/>
              </a:spcAft>
              <a:buSzPct val="100000"/>
              <a:tabLst>
                <a:tab pos="285750" algn="l"/>
              </a:tabLst>
              <a:defRPr/>
            </a:pPr>
            <a:r>
              <a:rPr lang="en-US" altLang="zh-CN" sz="1400" dirty="0" err="1">
                <a:cs typeface="Arial" pitchFamily="34" charset="0"/>
              </a:rPr>
              <a:t>OpenAPI</a:t>
            </a:r>
            <a:r>
              <a:rPr lang="en-US" altLang="zh-CN" sz="1400" dirty="0">
                <a:cs typeface="Arial" pitchFamily="34" charset="0"/>
              </a:rPr>
              <a:t> definition on RTC-specific APIs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Complete TS 26.113 for SA approval</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Endorse work item summary</a:t>
            </a: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1415469097"/>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GB" sz="1100" dirty="0">
                          <a:solidFill>
                            <a:srgbClr val="FF0000"/>
                          </a:solidFill>
                          <a:hlinkClick r:id="rId3"/>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br>
              <a:rPr lang="en-US" altLang="en-US" sz="3200" dirty="0"/>
            </a:br>
            <a:r>
              <a:rPr lang="en-US" altLang="en-US" sz="3200"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0" indent="0">
              <a:lnSpc>
                <a:spcPct val="93000"/>
              </a:lnSpc>
              <a:spcBef>
                <a:spcPct val="15000"/>
              </a:spcBef>
              <a:spcAft>
                <a:spcPct val="15000"/>
              </a:spcAft>
              <a:buSzPct val="100000"/>
              <a:buNone/>
              <a:tabLst>
                <a:tab pos="285750" algn="l"/>
              </a:tabLst>
              <a:defRPr/>
            </a:pPr>
            <a:endParaRPr lang="en-US" altLang="en-US" sz="12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Agreed the Audio capabilities to be referenced in TS 26.117,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Some improvements provided on the Draft TS, with edits and fixes.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Added the capability exchange features and view pose format improvements to include the trackable pose necessary for anchor of objects in a virtual scene. The available visualization space function has been updated accordingly.</a:t>
            </a:r>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2"/>
              </a:rPr>
              <a:t>SP-240032</a:t>
            </a:r>
            <a:r>
              <a:rPr lang="en-US" sz="1200" dirty="0"/>
              <a:t> </a:t>
            </a:r>
            <a:r>
              <a:rPr lang="en-US" sz="1200" b="0" i="0" u="none" strike="noStrike" dirty="0">
                <a:solidFill>
                  <a:srgbClr val="000000"/>
                </a:solidFill>
                <a:effectLst/>
              </a:rPr>
              <a:t>TS 26.119-200 - Media Capabilities for Augmented Reality, for approval</a:t>
            </a:r>
            <a:endParaRPr lang="en-US" sz="1200" dirty="0"/>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3"/>
              </a:rPr>
              <a:t>SP-240046</a:t>
            </a:r>
            <a:r>
              <a:rPr lang="en-US" sz="1200" dirty="0"/>
              <a:t> </a:t>
            </a:r>
            <a:r>
              <a:rPr lang="en-US" sz="1200" b="0" i="0" u="none" strike="noStrike" dirty="0">
                <a:solidFill>
                  <a:srgbClr val="000000"/>
                </a:solidFill>
                <a:effectLst/>
              </a:rPr>
              <a:t>CR Pack on </a:t>
            </a:r>
            <a:r>
              <a:rPr lang="en-US" sz="1200" b="0" i="0" u="none" strike="noStrike" dirty="0" err="1">
                <a:solidFill>
                  <a:srgbClr val="000000"/>
                </a:solidFill>
                <a:effectLst/>
              </a:rPr>
              <a:t>MeCAR</a:t>
            </a:r>
            <a:r>
              <a:rPr lang="en-US" sz="1200" dirty="0"/>
              <a:t> (TS 26.117)</a:t>
            </a:r>
          </a:p>
          <a:p>
            <a:pPr marL="287338" indent="-287338">
              <a:lnSpc>
                <a:spcPct val="93000"/>
              </a:lnSpc>
              <a:spcBef>
                <a:spcPct val="15000"/>
              </a:spcBef>
              <a:spcAft>
                <a:spcPct val="15000"/>
              </a:spcAft>
              <a:buSzPct val="100000"/>
              <a:tabLst>
                <a:tab pos="285750" algn="l"/>
              </a:tabLst>
              <a:defRPr/>
            </a:pPr>
            <a:endParaRPr kumimoji="0" lang="en-US" sz="1200" b="1" i="0" u="sng" strike="noStrike" kern="0" cap="none" spc="0" normalizeH="0" baseline="0" noProof="0" dirty="0">
              <a:ln>
                <a:noFill/>
              </a:ln>
              <a:solidFill>
                <a:prstClr val="black"/>
              </a:solidFill>
              <a:effectLst/>
              <a:uLnTx/>
              <a:uFillTx/>
              <a:ea typeface="+mn-ea"/>
              <a:cs typeface="Arial" pitchFamily="34" charset="0"/>
            </a:endParaRPr>
          </a:p>
          <a:p>
            <a:pPr marL="0" indent="0">
              <a:lnSpc>
                <a:spcPct val="93000"/>
              </a:lnSpc>
              <a:spcBef>
                <a:spcPct val="15000"/>
              </a:spcBef>
              <a:spcAft>
                <a:spcPct val="15000"/>
              </a:spcAft>
              <a:buSzPct val="100000"/>
              <a:buNone/>
              <a:tabLst>
                <a:tab pos="285750" algn="l"/>
              </a:tabLst>
              <a:defRPr/>
            </a:pPr>
            <a:r>
              <a:rPr kumimoji="0" lang="en-GB" sz="1200" b="1" i="0" u="sng" strike="noStrike" kern="0" cap="none" spc="0" normalizeH="0" baseline="0" noProof="0" dirty="0">
                <a:ln>
                  <a:noFill/>
                </a:ln>
                <a:solidFill>
                  <a:prstClr val="black"/>
                </a:solidFill>
                <a:effectLst/>
                <a:uLnTx/>
                <a:uFillTx/>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n/a</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117068341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4"/>
                        </a:rPr>
                        <a:t>SP-220242</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TS 26.264 updates: Clarification of Terminal Architecture in section; update for Generalized IMS DC Architecture to support AR communication; Spatial description for anchoring; Added AR call flows in normative annex; Added Metadata data channel message; Added Scene Description (mpeg-</a:t>
            </a:r>
            <a:r>
              <a:rPr lang="en-US" altLang="zh-CN" sz="1200" dirty="0" err="1">
                <a:cs typeface="Arial" pitchFamily="34" charset="0"/>
              </a:rPr>
              <a:t>sd</a:t>
            </a:r>
            <a:r>
              <a:rPr lang="en-US" altLang="zh-CN" sz="1200" dirty="0">
                <a:cs typeface="Arial" pitchFamily="34" charset="0"/>
              </a:rPr>
              <a:t>); </a:t>
            </a:r>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2"/>
              </a:rPr>
              <a:t>SP-240024</a:t>
            </a:r>
            <a:r>
              <a:rPr lang="en-US" sz="1200" dirty="0"/>
              <a:t> </a:t>
            </a:r>
            <a:r>
              <a:rPr lang="en-US" sz="1200" b="0" i="0" u="none" strike="noStrike" dirty="0">
                <a:solidFill>
                  <a:srgbClr val="000000"/>
                </a:solidFill>
                <a:effectLst/>
              </a:rPr>
              <a:t>TS 26.264-100 - IMS-based AR Real-Time Communication, for information</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r>
              <a:rPr kumimoji="0" lang="en-GB" sz="1200" b="1" i="0" u="sng" strike="noStrike" kern="0" cap="none" spc="0" normalizeH="0" baseline="0" noProof="0" dirty="0">
                <a:ln>
                  <a:noFill/>
                </a:ln>
                <a:solidFill>
                  <a:prstClr val="black"/>
                </a:solidFill>
                <a:effectLst/>
                <a:uLnTx/>
                <a:uFillTx/>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3"/>
              </a:rPr>
              <a:t>SP-240057</a:t>
            </a:r>
            <a:r>
              <a:rPr lang="en-US" sz="1200" dirty="0"/>
              <a:t> </a:t>
            </a:r>
            <a:r>
              <a:rPr lang="en-US" sz="1200" b="0" i="0" u="none" strike="noStrike" dirty="0">
                <a:solidFill>
                  <a:srgbClr val="000000"/>
                </a:solidFill>
                <a:effectLst/>
              </a:rPr>
              <a:t>Rel-18 Work Item Exception for IBACS</a:t>
            </a:r>
            <a:r>
              <a:rPr lang="en-US" sz="1200" dirty="0"/>
              <a:t> </a:t>
            </a:r>
            <a:r>
              <a:rPr lang="en-US" altLang="zh-CN" sz="1200" dirty="0">
                <a:cs typeface="Arial" pitchFamily="34" charset="0"/>
              </a:rPr>
              <a:t>to complete functionality in 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Definition of AR Media and signaling in alignment with MECAR and IVAS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Completion and alignment with MECAR of missing AR Metadata functionality</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Completion and alignment with 5G_RTP of missing AR Data Transport functionality</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Consistency and alignment check on Release 18 features of other work items (</a:t>
            </a:r>
            <a:r>
              <a:rPr lang="en-US" altLang="zh-CN" sz="1200" dirty="0" err="1">
                <a:cs typeface="Arial" pitchFamily="34" charset="0"/>
              </a:rPr>
              <a:t>MeCAR</a:t>
            </a:r>
            <a:r>
              <a:rPr lang="en-US" altLang="zh-CN" sz="1200" dirty="0">
                <a:cs typeface="Arial" pitchFamily="34" charset="0"/>
              </a:rPr>
              <a:t>, </a:t>
            </a:r>
            <a:r>
              <a:rPr lang="en-US" altLang="zh-CN" sz="1200" dirty="0" err="1">
                <a:cs typeface="Arial" pitchFamily="34" charset="0"/>
              </a:rPr>
              <a:t>iRTCW</a:t>
            </a:r>
            <a:r>
              <a:rPr lang="en-US" altLang="zh-CN" sz="1200" dirty="0">
                <a:cs typeface="Arial" pitchFamily="34" charset="0"/>
              </a:rPr>
              <a:t>, and 5G_RTP)</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TS 26.264 to be presented for approval</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2529818163"/>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50%</a:t>
                      </a:r>
                    </a:p>
                  </a:txBody>
                  <a:tcPr marL="36001" marR="36001" marT="0"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0"/>
            <a:ext cx="11068050" cy="416413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v1.1.0 with the following updates:</a:t>
            </a:r>
          </a:p>
          <a:p>
            <a:pPr marL="800100" lvl="2" eaLnBrk="1" fontAlgn="t" hangingPunct="1">
              <a:spcBef>
                <a:spcPts val="0"/>
              </a:spcBef>
              <a:spcAft>
                <a:spcPts val="0"/>
              </a:spcAft>
            </a:pPr>
            <a:r>
              <a:rPr lang="en-GB" sz="1100" b="0" i="0" u="none" strike="noStrike" kern="1200" dirty="0">
                <a:solidFill>
                  <a:srgbClr val="000000"/>
                </a:solidFill>
                <a:effectLst/>
              </a:rPr>
              <a:t>TS cleanup</a:t>
            </a:r>
            <a:endParaRPr lang="en-US" sz="1100" b="0" i="0" u="none" strike="noStrike" dirty="0">
              <a:effectLst/>
            </a:endParaRPr>
          </a:p>
          <a:p>
            <a:pPr marL="800100" lvl="2" eaLnBrk="1" fontAlgn="t" hangingPunct="1">
              <a:spcBef>
                <a:spcPts val="0"/>
              </a:spcBef>
              <a:spcAft>
                <a:spcPts val="0"/>
              </a:spcAft>
            </a:pPr>
            <a:r>
              <a:rPr lang="en-GB" sz="1100" b="0" i="0" u="none" strike="noStrike" kern="1200" dirty="0">
                <a:solidFill>
                  <a:srgbClr val="000000"/>
                </a:solidFill>
                <a:effectLst/>
              </a:rPr>
              <a:t>Profile identifiers</a:t>
            </a:r>
            <a:endParaRPr lang="en-US" sz="1100" b="0" i="0" u="none" strike="noStrike" dirty="0">
              <a:effectLst/>
            </a:endParaRPr>
          </a:p>
          <a:p>
            <a:pPr marL="800100" lvl="2" eaLnBrk="1" fontAlgn="t" hangingPunct="1">
              <a:spcBef>
                <a:spcPts val="0"/>
              </a:spcBef>
              <a:spcAft>
                <a:spcPts val="0"/>
              </a:spcAft>
            </a:pPr>
            <a:r>
              <a:rPr lang="en-GB" sz="1100" b="0" i="0" u="none" strike="noStrike" kern="1200" dirty="0">
                <a:solidFill>
                  <a:srgbClr val="000000"/>
                </a:solidFill>
                <a:effectLst/>
              </a:rPr>
              <a:t>Pre-requisites for Split Rendering</a:t>
            </a:r>
            <a:endParaRPr lang="en-US" sz="1100" b="0" i="0" u="none" strike="noStrike" dirty="0">
              <a:effectLst/>
            </a:endParaRPr>
          </a:p>
          <a:p>
            <a:pPr marL="800100" lvl="2" eaLnBrk="1" fontAlgn="t" hangingPunct="1">
              <a:spcBef>
                <a:spcPts val="0"/>
              </a:spcBef>
              <a:spcAft>
                <a:spcPts val="0"/>
              </a:spcAft>
            </a:pPr>
            <a:r>
              <a:rPr lang="en-GB" sz="1100" b="0" i="0" u="none" strike="noStrike" kern="1200" dirty="0">
                <a:solidFill>
                  <a:srgbClr val="000000"/>
                </a:solidFill>
                <a:effectLst/>
              </a:rPr>
              <a:t>Device Type</a:t>
            </a:r>
            <a:endParaRPr lang="en-US" sz="1100" b="0" i="0" u="none" strike="noStrike" dirty="0">
              <a:effectLst/>
            </a:endParaRPr>
          </a:p>
          <a:p>
            <a:pPr marL="800100" lvl="2" eaLnBrk="1" fontAlgn="t" hangingPunct="1">
              <a:spcBef>
                <a:spcPts val="0"/>
              </a:spcBef>
              <a:spcAft>
                <a:spcPts val="0"/>
              </a:spcAft>
            </a:pPr>
            <a:r>
              <a:rPr lang="en-GB" sz="1100" b="0" i="0" u="none" strike="noStrike" kern="1200" dirty="0">
                <a:solidFill>
                  <a:srgbClr val="000000"/>
                </a:solidFill>
                <a:effectLst/>
              </a:rPr>
              <a:t>Editorial corrections</a:t>
            </a:r>
            <a:endParaRPr lang="en-US" sz="1100" b="0" i="0" u="none" strike="noStrike" dirty="0">
              <a:effectLst/>
            </a:endParaRPr>
          </a:p>
          <a:p>
            <a:pPr marL="800100" lvl="2" eaLnBrk="1" fontAlgn="t" hangingPunct="1">
              <a:spcBef>
                <a:spcPts val="0"/>
              </a:spcBef>
              <a:spcAft>
                <a:spcPts val="0"/>
              </a:spcAft>
            </a:pPr>
            <a:r>
              <a:rPr lang="en-GB" sz="1100" b="0" i="0" u="none" strike="noStrike" kern="1200" dirty="0" err="1">
                <a:solidFill>
                  <a:srgbClr val="000000"/>
                </a:solidFill>
                <a:effectLst/>
              </a:rPr>
              <a:t>QoE</a:t>
            </a:r>
            <a:r>
              <a:rPr lang="en-GB" sz="1100" b="0" i="0" u="none" strike="noStrike" kern="1200" dirty="0">
                <a:solidFill>
                  <a:srgbClr val="000000"/>
                </a:solidFill>
                <a:effectLst/>
              </a:rPr>
              <a:t> metrics timing information format</a:t>
            </a:r>
          </a:p>
          <a:p>
            <a:pPr marL="0" eaLnBrk="1" fontAlgn="t" hangingPunct="1">
              <a:spcBef>
                <a:spcPts val="0"/>
              </a:spcBef>
              <a:spcAft>
                <a:spcPts val="0"/>
              </a:spcAft>
            </a:pPr>
            <a:r>
              <a:rPr lang="en-US" sz="1400" b="1" i="0" u="sng" strike="noStrike" dirty="0">
                <a:solidFill>
                  <a:srgbClr val="0000FF"/>
                </a:solidFill>
                <a:effectLst/>
                <a:hlinkClick r:id="rId2"/>
              </a:rPr>
              <a:t>SP-240053</a:t>
            </a:r>
            <a:r>
              <a:rPr lang="en-US" sz="1400" dirty="0"/>
              <a:t> </a:t>
            </a:r>
            <a:r>
              <a:rPr lang="en-US" sz="1400" b="0" i="0" u="none" strike="noStrike" dirty="0">
                <a:solidFill>
                  <a:srgbClr val="000000"/>
                </a:solidFill>
                <a:effectLst/>
              </a:rPr>
              <a:t>Rel-18 Work Item Exception for SR_MSE, for approval</a:t>
            </a:r>
            <a:endParaRPr lang="en-US" sz="1400" b="0" i="0" u="none" strike="noStrike" dirty="0">
              <a:effectLst/>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Complete</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Updates to the media capabilities and metadata formats for the pixel streaming profiles based on TS 26.119,</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Updates to the network assistance functionality based on the progress in TS 26.510,</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Finalization of the </a:t>
            </a:r>
            <a:r>
              <a:rPr lang="en-US" altLang="zh-CN" sz="1100" dirty="0" err="1">
                <a:cs typeface="Arial" pitchFamily="34" charset="0"/>
              </a:rPr>
              <a:t>QoE</a:t>
            </a:r>
            <a:r>
              <a:rPr lang="en-US" altLang="zh-CN" sz="1100" dirty="0">
                <a:cs typeface="Arial" pitchFamily="34" charset="0"/>
              </a:rPr>
              <a:t> metrics for split rendering,</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Potential addition of advanced profiles addressing WID objectives,</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Final clean-up of the TS.</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119360259"/>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br>
              <a:rPr lang="en-US" altLang="en-US" sz="3200" dirty="0"/>
            </a:br>
            <a:r>
              <a:rPr lang="en-US" altLang="en-US" sz="3200" dirty="0">
                <a:solidFill>
                  <a:srgbClr val="00B05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R="0" lvl="0">
              <a:spcBef>
                <a:spcPts val="1200"/>
              </a:spcBef>
              <a:spcAft>
                <a:spcPts val="0"/>
              </a:spcAft>
              <a:buFont typeface="Wingdings" panose="05000000000000000000" pitchFamily="2" charset="2"/>
              <a:buChar char="ü"/>
            </a:pPr>
            <a:r>
              <a:rPr lang="en-US" sz="1200" u="none" strike="noStrike" dirty="0">
                <a:effectLst/>
                <a:ea typeface="Arial" panose="020B0604020202020204" pitchFamily="34" charset="0"/>
              </a:rPr>
              <a:t>TS 26.255 updates:</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Editorial updates</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Definition of XR Timestamp in the Pose RTP HE</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Definition of pose RTP HE for 3DoF pose</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Clarifications and Corrections to PDU Set Text</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ABNF syntax for the RTP header extension for PDU Set Marking</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NPDS in the RTP header extension for PDU Set marking</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Updates to RTCP extended report for </a:t>
            </a:r>
            <a:r>
              <a:rPr lang="en-US" sz="1200" u="none" strike="noStrike" dirty="0" err="1">
                <a:effectLst/>
                <a:ea typeface="Arial" panose="020B0604020202020204" pitchFamily="34" charset="0"/>
              </a:rPr>
              <a:t>QoE</a:t>
            </a:r>
            <a:r>
              <a:rPr lang="en-US" sz="1200" u="none" strike="noStrike" dirty="0">
                <a:effectLst/>
                <a:ea typeface="Arial" panose="020B0604020202020204" pitchFamily="34" charset="0"/>
              </a:rPr>
              <a:t> timing information </a:t>
            </a:r>
            <a:endParaRPr lang="en-US" sz="1200" u="none" strike="noStrike" dirty="0">
              <a:effectLst/>
              <a:ea typeface="Times New Roman" panose="02020603050405020304" pitchFamily="18" charset="0"/>
            </a:endParaRPr>
          </a:p>
          <a:p>
            <a:pPr marR="0" lvl="0">
              <a:spcBef>
                <a:spcPts val="0"/>
              </a:spcBef>
              <a:spcAft>
                <a:spcPts val="0"/>
              </a:spcAft>
              <a:buFont typeface="Wingdings" panose="05000000000000000000" pitchFamily="2" charset="2"/>
              <a:buChar char="ü"/>
            </a:pPr>
            <a:r>
              <a:rPr lang="en-US" sz="1200" b="1" i="0" u="sng" strike="noStrike" dirty="0">
                <a:solidFill>
                  <a:srgbClr val="0000FF"/>
                </a:solidFill>
                <a:effectLst/>
                <a:hlinkClick r:id="rId2"/>
              </a:rPr>
              <a:t>SP-240038</a:t>
            </a:r>
            <a:r>
              <a:rPr lang="en-US" sz="1200" dirty="0"/>
              <a:t> </a:t>
            </a:r>
            <a:r>
              <a:rPr lang="en-US" sz="1200" b="0" i="0" u="none" strike="noStrike" dirty="0">
                <a:solidFill>
                  <a:srgbClr val="000000"/>
                </a:solidFill>
                <a:effectLst/>
              </a:rPr>
              <a:t>TS 26.522-100 - 5G Real-time Media Transport Protocol Configurations</a:t>
            </a:r>
            <a:r>
              <a:rPr lang="en-US" sz="1200" dirty="0"/>
              <a:t> </a:t>
            </a:r>
            <a:endParaRPr lang="en-US" sz="1200" u="none" strike="noStrike" dirty="0">
              <a:effectLst/>
              <a:ea typeface="Times New Roman" panose="02020603050405020304" pitchFamily="18" charset="0"/>
            </a:endParaRPr>
          </a:p>
          <a:p>
            <a:pPr lvl="1">
              <a:spcBef>
                <a:spcPts val="0"/>
              </a:spcBef>
              <a:spcAft>
                <a:spcPts val="0"/>
              </a:spcAft>
              <a:buFont typeface="Wingdings" panose="05000000000000000000" pitchFamily="2" charset="2"/>
              <a:buChar char="ü"/>
            </a:pPr>
            <a:r>
              <a:rPr lang="en-US" sz="1200" u="none" strike="noStrike" dirty="0">
                <a:effectLst/>
                <a:ea typeface="Arial" panose="020B0604020202020204" pitchFamily="34" charset="0"/>
              </a:rPr>
              <a:t>Agreed not to request for an extension of the WI, but to do the leftover work in a new 5G_RTP Phase 2 work item.</a:t>
            </a:r>
            <a:endParaRPr lang="en-US" sz="1200" u="none" strike="noStrike"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n/a</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282285132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GB" sz="1100" dirty="0">
                          <a:solidFill>
                            <a:srgbClr val="FF0000"/>
                          </a:solidFill>
                          <a:hlinkClick r:id="rId3"/>
                        </a:rPr>
                        <a:t>SP-230541</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SA4 Planning</a:t>
            </a:r>
          </a:p>
          <a:p>
            <a:pPr>
              <a:lnSpc>
                <a:spcPct val="90000"/>
              </a:lnSpc>
              <a:spcBef>
                <a:spcPts val="1500"/>
              </a:spcBef>
            </a:pPr>
            <a:r>
              <a:rPr lang="fi-FI" altLang="en-US" sz="2000" dirty="0"/>
              <a:t>Release 18 spec promotion</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Input documents on stereo capture, MASA sending frequency response, virtual microphone testing, update of TS 26.260 were reviewed and integrated in the ATIAS-1 </a:t>
            </a:r>
            <a:r>
              <a:rPr lang="en-US" altLang="zh-CN" sz="1400" dirty="0" err="1">
                <a:cs typeface="Arial" pitchFamily="34" charset="0"/>
              </a:rPr>
              <a:t>Pdoc</a:t>
            </a:r>
            <a:r>
              <a:rPr lang="en-US" altLang="zh-CN" sz="1400" dirty="0">
                <a:cs typeface="Arial" pitchFamily="34" charset="0"/>
              </a:rPr>
              <a:t>. A new version of ATIAS-1 </a:t>
            </a:r>
            <a:r>
              <a:rPr lang="en-US" altLang="zh-CN" sz="1400" dirty="0" err="1">
                <a:cs typeface="Arial" pitchFamily="34" charset="0"/>
              </a:rPr>
              <a:t>Pdoc</a:t>
            </a:r>
            <a:r>
              <a:rPr lang="en-US" altLang="zh-CN" sz="1400" dirty="0">
                <a:cs typeface="Arial" pitchFamily="34" charset="0"/>
              </a:rPr>
              <a:t> was reviewed and agreed.</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The drafting of the CR to TS 26.260 was progressed and endorsed.</a:t>
            </a:r>
          </a:p>
          <a:p>
            <a:pPr marL="285750" lvl="0" indent="-285750" fontAlgn="base">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SP-240054</a:t>
            </a:r>
            <a:r>
              <a:rPr lang="en-US" sz="1400" dirty="0"/>
              <a:t> </a:t>
            </a:r>
            <a:r>
              <a:rPr lang="en-US" sz="1400" b="0" i="0" u="none" strike="noStrike" dirty="0">
                <a:solidFill>
                  <a:srgbClr val="000000"/>
                </a:solidFill>
                <a:effectLst/>
              </a:rPr>
              <a:t>Rel-18 Work Item Exception for ATIAS, for approval</a:t>
            </a: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a:t>
            </a:r>
          </a:p>
          <a:p>
            <a:pPr marL="685800" lvl="1">
              <a:lnSpc>
                <a:spcPct val="93000"/>
              </a:lnSpc>
              <a:spcBef>
                <a:spcPct val="15000"/>
              </a:spcBef>
              <a:spcAft>
                <a:spcPct val="15000"/>
              </a:spcAft>
              <a:buSzPct val="100000"/>
              <a:tabLst>
                <a:tab pos="285750" algn="l"/>
              </a:tabLst>
              <a:defRPr/>
            </a:pPr>
            <a:r>
              <a:rPr lang="en-US" altLang="zh-CN" sz="1400" dirty="0">
                <a:cs typeface="Arial" pitchFamily="34" charset="0"/>
              </a:rPr>
              <a:t>Performance Requirements (TS 26.261)</a:t>
            </a:r>
          </a:p>
          <a:p>
            <a:pPr marL="685800" lvl="1">
              <a:lnSpc>
                <a:spcPct val="93000"/>
              </a:lnSpc>
              <a:spcBef>
                <a:spcPct val="15000"/>
              </a:spcBef>
              <a:spcAft>
                <a:spcPct val="15000"/>
              </a:spcAft>
              <a:buSzPct val="100000"/>
              <a:tabLst>
                <a:tab pos="285750" algn="l"/>
              </a:tabLst>
              <a:defRPr/>
            </a:pPr>
            <a:r>
              <a:rPr lang="en-US" altLang="zh-CN" sz="1400" dirty="0">
                <a:cs typeface="Arial" pitchFamily="34" charset="0"/>
              </a:rPr>
              <a:t>Test Methods (CR to TS 26.260)</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887388067"/>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p>
                  </a:txBody>
                  <a:tcPr marL="9525" marR="9525" marT="9525" marB="0" anchor="b"/>
                </a:tc>
                <a:tc>
                  <a:txBody>
                    <a:bodyPr/>
                    <a:lstStyle/>
                    <a:p>
                      <a:pPr algn="r">
                        <a:lnSpc>
                          <a:spcPct val="107000"/>
                        </a:lnSpc>
                        <a:spcAft>
                          <a:spcPts val="800"/>
                        </a:spcAft>
                      </a:pPr>
                      <a:r>
                        <a:rPr lang="en-GB" sz="1050" dirty="0">
                          <a:solidFill>
                            <a:schemeClr val="tx1"/>
                          </a:solidFill>
                        </a:rPr>
                        <a:t>60%</a:t>
                      </a:r>
                    </a:p>
                  </a:txBody>
                  <a:tcPr marL="36001" marR="36001" marT="0" marB="0" anchor="b"/>
                </a:tc>
                <a:tc>
                  <a:txBody>
                    <a:bodyPr/>
                    <a:lstStyle/>
                    <a:p>
                      <a:pPr algn="l" fontAlgn="b"/>
                      <a:r>
                        <a:rPr lang="en-US" sz="1100" dirty="0">
                          <a:hlinkClick r:id="rId3"/>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The overall objective of this work item is to develop a single general-purpose audio codec for immersive 4G and 5G services and applications including the VR use cases envisioned in 3GPP TR 26.918. </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Major progress on Technical Specifications</a:t>
            </a:r>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2"/>
              </a:rPr>
              <a:t>SP-240023</a:t>
            </a:r>
            <a:r>
              <a:rPr lang="en-US" sz="1200" dirty="0"/>
              <a:t> </a:t>
            </a:r>
            <a:r>
              <a:rPr lang="en-US" sz="1200" b="0" i="0" u="none" strike="noStrike" dirty="0">
                <a:solidFill>
                  <a:srgbClr val="000000"/>
                </a:solidFill>
                <a:effectLst/>
              </a:rPr>
              <a:t>TS 26.251-100 - Codec for Immersive Voice and Audio Services - C code (fixed-point)</a:t>
            </a:r>
            <a:r>
              <a:rPr lang="en-US" sz="1200" dirty="0"/>
              <a:t> , for information</a:t>
            </a:r>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3"/>
              </a:rPr>
              <a:t>SP-240026</a:t>
            </a:r>
            <a:r>
              <a:rPr lang="en-US" sz="1200" dirty="0"/>
              <a:t> </a:t>
            </a:r>
            <a:r>
              <a:rPr lang="en-US" sz="1200" b="0" i="0" u="none" strike="noStrike" dirty="0">
                <a:solidFill>
                  <a:srgbClr val="000000"/>
                </a:solidFill>
                <a:effectLst/>
              </a:rPr>
              <a:t>TS 26.254-200 - Codec for Immersive Voice and Audio Services – Rendering, for approval</a:t>
            </a:r>
            <a:endParaRPr lang="en-US" sz="1200" dirty="0"/>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4"/>
              </a:rPr>
              <a:t>SP-240028</a:t>
            </a:r>
            <a:r>
              <a:rPr lang="en-US" sz="1200" dirty="0"/>
              <a:t> </a:t>
            </a:r>
            <a:r>
              <a:rPr lang="en-US" sz="1200" b="0" i="0" u="none" strike="noStrike" dirty="0">
                <a:solidFill>
                  <a:srgbClr val="000000"/>
                </a:solidFill>
                <a:effectLst/>
              </a:rPr>
              <a:t>TS 26.252-200 - Codec for Immersive Voice and Audio Services - Test sequences</a:t>
            </a:r>
            <a:r>
              <a:rPr lang="en-US" sz="1200" dirty="0"/>
              <a:t> </a:t>
            </a:r>
            <a:r>
              <a:rPr lang="en-US" sz="1200" b="0" i="0" u="none" strike="noStrike" dirty="0">
                <a:solidFill>
                  <a:srgbClr val="000000"/>
                </a:solidFill>
                <a:effectLst/>
              </a:rPr>
              <a:t>, for approval</a:t>
            </a:r>
            <a:endParaRPr lang="en-US" sz="1200" dirty="0"/>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5"/>
              </a:rPr>
              <a:t>SP-240030</a:t>
            </a:r>
            <a:r>
              <a:rPr lang="en-US" sz="1200" dirty="0"/>
              <a:t> </a:t>
            </a:r>
            <a:r>
              <a:rPr lang="en-US" sz="1200" b="0" i="0" u="none" strike="noStrike" dirty="0">
                <a:solidFill>
                  <a:srgbClr val="000000"/>
                </a:solidFill>
                <a:effectLst/>
              </a:rPr>
              <a:t>TS 26.253-200 - Codec for Immersive Voice and Audio Services - Detailed Algorithmic Description incl. RTP payload format and SDP parameter definitions</a:t>
            </a:r>
            <a:r>
              <a:rPr lang="en-US" sz="1200" dirty="0"/>
              <a:t> </a:t>
            </a:r>
            <a:r>
              <a:rPr lang="en-US" sz="1200" b="0" i="0" u="none" strike="noStrike" dirty="0">
                <a:solidFill>
                  <a:srgbClr val="000000"/>
                </a:solidFill>
                <a:effectLst/>
              </a:rPr>
              <a:t>, for approval</a:t>
            </a:r>
            <a:endParaRPr lang="en-US" sz="1200" dirty="0"/>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6"/>
              </a:rPr>
              <a:t>SP-240031</a:t>
            </a:r>
            <a:r>
              <a:rPr lang="en-US" sz="1200" dirty="0"/>
              <a:t> </a:t>
            </a:r>
            <a:r>
              <a:rPr lang="en-US" sz="1200" b="0" i="0" u="none" strike="noStrike" dirty="0">
                <a:solidFill>
                  <a:srgbClr val="000000"/>
                </a:solidFill>
                <a:effectLst/>
              </a:rPr>
              <a:t>TS 26.255-200 - Codec for Immersive Voice and Audio Services - Error concealment of lost packets</a:t>
            </a:r>
            <a:r>
              <a:rPr lang="en-US" sz="1200" dirty="0"/>
              <a:t> </a:t>
            </a:r>
            <a:r>
              <a:rPr lang="en-US" sz="1200" b="0" i="0" u="none" strike="noStrike" dirty="0">
                <a:solidFill>
                  <a:srgbClr val="000000"/>
                </a:solidFill>
                <a:effectLst/>
              </a:rPr>
              <a:t>, for approval</a:t>
            </a:r>
            <a:endParaRPr lang="en-US" sz="1200" dirty="0"/>
          </a:p>
          <a:p>
            <a:pPr marL="685800" lvl="1">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7"/>
              </a:rPr>
              <a:t>SP-240034</a:t>
            </a:r>
            <a:r>
              <a:rPr lang="en-US" sz="1200" dirty="0"/>
              <a:t> </a:t>
            </a:r>
            <a:r>
              <a:rPr lang="en-US" sz="1200" b="0" i="0" u="none" strike="noStrike" dirty="0">
                <a:solidFill>
                  <a:srgbClr val="000000"/>
                </a:solidFill>
                <a:effectLst/>
              </a:rPr>
              <a:t>TS 26.256-200 - Codec for Immersive Voice and Audio Services - Jitter Buffer Management</a:t>
            </a:r>
            <a:r>
              <a:rPr lang="en-US" sz="1200" dirty="0"/>
              <a:t> </a:t>
            </a:r>
            <a:r>
              <a:rPr lang="en-US" sz="1200" b="0" i="0" u="none" strike="noStrike" dirty="0">
                <a:solidFill>
                  <a:srgbClr val="000000"/>
                </a:solidFill>
                <a:effectLst/>
              </a:rPr>
              <a:t>, for approval</a:t>
            </a:r>
          </a:p>
          <a:p>
            <a:pPr marL="285750">
              <a:lnSpc>
                <a:spcPct val="93000"/>
              </a:lnSpc>
              <a:spcBef>
                <a:spcPct val="15000"/>
              </a:spcBef>
              <a:spcAft>
                <a:spcPct val="15000"/>
              </a:spcAft>
              <a:buSzPct val="100000"/>
              <a:tabLst>
                <a:tab pos="285750" algn="l"/>
              </a:tabLst>
              <a:defRPr/>
            </a:pPr>
            <a:r>
              <a:rPr lang="en-US" altLang="zh-CN" sz="1200" dirty="0">
                <a:solidFill>
                  <a:srgbClr val="000000"/>
                </a:solidFill>
                <a:cs typeface="Arial" pitchFamily="34" charset="0"/>
              </a:rPr>
              <a:t>CR to 26.244: </a:t>
            </a:r>
            <a:r>
              <a:rPr lang="en-US" sz="1200" b="1" i="0" u="sng" strike="noStrike" dirty="0">
                <a:solidFill>
                  <a:srgbClr val="0000FF"/>
                </a:solidFill>
                <a:effectLst/>
                <a:hlinkClick r:id="rId8"/>
              </a:rPr>
              <a:t>SP-240045</a:t>
            </a:r>
            <a:r>
              <a:rPr lang="en-US" sz="1200" dirty="0"/>
              <a:t> </a:t>
            </a:r>
            <a:r>
              <a:rPr lang="en-US" sz="1200" b="0" i="0" u="none" strike="noStrike" dirty="0">
                <a:solidFill>
                  <a:srgbClr val="000000"/>
                </a:solidFill>
                <a:effectLst/>
              </a:rPr>
              <a:t>CR Pack on </a:t>
            </a:r>
            <a:r>
              <a:rPr lang="en-US" sz="1200" b="0" i="0" u="none" strike="noStrike" dirty="0" err="1">
                <a:solidFill>
                  <a:srgbClr val="000000"/>
                </a:solidFill>
                <a:effectLst/>
              </a:rPr>
              <a:t>IVAS_Codec</a:t>
            </a:r>
            <a:r>
              <a:rPr lang="en-US" sz="1200" dirty="0"/>
              <a:t> </a:t>
            </a:r>
          </a:p>
          <a:p>
            <a:pPr marL="285750">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9"/>
              </a:rPr>
              <a:t>SP-240055</a:t>
            </a:r>
            <a:r>
              <a:rPr lang="en-US" sz="1200" dirty="0"/>
              <a:t> </a:t>
            </a:r>
            <a:r>
              <a:rPr lang="en-US" sz="1200" b="0" i="0" u="none" strike="noStrike" dirty="0">
                <a:solidFill>
                  <a:srgbClr val="000000"/>
                </a:solidFill>
                <a:effectLst/>
              </a:rPr>
              <a:t>Rel-18 Work Item Exception for </a:t>
            </a:r>
            <a:r>
              <a:rPr lang="en-US" sz="1200" b="0" i="0" u="none" strike="noStrike" dirty="0" err="1">
                <a:solidFill>
                  <a:srgbClr val="000000"/>
                </a:solidFill>
                <a:effectLst/>
              </a:rPr>
              <a:t>IVAS_Codec</a:t>
            </a:r>
            <a:endParaRPr lang="en-US" altLang="zh-CN" sz="1200" dirty="0">
              <a:cs typeface="Arial" pitchFamily="34" charset="0"/>
            </a:endParaRP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Several contributions were received to advance the characterization test plan IVAS-8b. </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endParaRPr lang="en-US" altLang="zh-CN" sz="800" dirty="0">
              <a:cs typeface="Arial" pitchFamily="34" charset="0"/>
            </a:endParaRP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Progress on IVAS characterization plan, FX TS 26.251, CRs to TS 26.114, TS 26.117, TS 26.143, TS 26.511</a:t>
            </a:r>
            <a:endParaRPr lang="en-GB" sz="12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159633255"/>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78%</a:t>
                      </a:r>
                    </a:p>
                  </a:txBody>
                  <a:tcPr marL="36001" marR="36001" marT="0"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br>
              <a:rPr lang="en-US" altLang="en-US" sz="3200" dirty="0"/>
            </a:br>
            <a:r>
              <a:rPr lang="en-US" altLang="en-US" sz="3200" dirty="0">
                <a:solidFill>
                  <a:srgbClr val="00B05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Input documents on SWB masks, JBM testing and RTP conformance were reviewed. </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SP-240037</a:t>
            </a:r>
            <a:r>
              <a:rPr lang="en-US" sz="1400" dirty="0"/>
              <a:t> </a:t>
            </a:r>
            <a:r>
              <a:rPr lang="en-US" sz="1400" b="0" i="0" u="none" strike="noStrike" dirty="0">
                <a:solidFill>
                  <a:srgbClr val="000000"/>
                </a:solidFill>
                <a:effectLst/>
              </a:rPr>
              <a:t>TS 26.130-100 - Speech/Audio Codec RTP Payload Format Conformance for UE Testing, for approval</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SP-240042</a:t>
            </a:r>
            <a:r>
              <a:rPr lang="en-US" sz="1400" dirty="0"/>
              <a:t> </a:t>
            </a:r>
            <a:r>
              <a:rPr lang="en-US" sz="1400" b="0" i="0" u="none" strike="noStrike" dirty="0">
                <a:solidFill>
                  <a:srgbClr val="000000"/>
                </a:solidFill>
                <a:effectLst/>
              </a:rPr>
              <a:t>CR Pack on </a:t>
            </a:r>
            <a:r>
              <a:rPr lang="en-US" sz="1400" b="0" i="0" u="none" strike="noStrike" dirty="0" err="1">
                <a:solidFill>
                  <a:srgbClr val="000000"/>
                </a:solidFill>
                <a:effectLst/>
              </a:rPr>
              <a:t>eUET</a:t>
            </a:r>
            <a:r>
              <a:rPr lang="en-US" sz="1400" dirty="0"/>
              <a:t>  </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4167982009"/>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050" dirty="0">
                          <a:solidFill>
                            <a:schemeClr val="tx1"/>
                          </a:solidFill>
                        </a:rPr>
                        <a:t>65%</a:t>
                      </a:r>
                    </a:p>
                  </a:txBody>
                  <a:tcPr marL="36001" marR="36001" marT="0" marB="0" anchor="b"/>
                </a:tc>
                <a:tc>
                  <a:txBody>
                    <a:bodyPr/>
                    <a:lstStyle/>
                    <a:p>
                      <a:pPr algn="l" fontAlgn="b"/>
                      <a:r>
                        <a:rPr lang="en-US" sz="1100" dirty="0">
                          <a:hlinkClick r:id="rId4"/>
                        </a:rPr>
                        <a:t>SP-220610</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 </a:t>
            </a:r>
            <a:r>
              <a:rPr lang="en-US" altLang="en-US" sz="3200" dirty="0">
                <a:solidFill>
                  <a:srgbClr val="00B050"/>
                </a:solidFill>
              </a:rPr>
              <a:t>– 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Changes to TR 26.982 brought up in S4-240186 and online suggestion, as well as some changes from ETSI STF 642 in S4-240349 were agreed. The final version of the TR ready for agreement.</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SP-240029</a:t>
            </a:r>
            <a:r>
              <a:rPr lang="en-US" sz="1400" dirty="0"/>
              <a:t> </a:t>
            </a:r>
            <a:r>
              <a:rPr lang="en-US" sz="1400" b="0" i="0" u="none" strike="noStrike" dirty="0">
                <a:solidFill>
                  <a:srgbClr val="000000"/>
                </a:solidFill>
                <a:effectLst/>
              </a:rPr>
              <a:t>TR 26.982-100 - Implementation guidelines for Multiparty RTT</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endParaRPr lang="en-US" altLang="en-US" sz="14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394404391"/>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hlinkClick r:id="rId3"/>
                        </a:rPr>
                        <a:t>SP-231709</a:t>
                      </a:r>
                      <a:endParaRPr lang="en-US" sz="1100"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70338"/>
            <a:ext cx="11068050" cy="3914577"/>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400" dirty="0" err="1">
                <a:solidFill>
                  <a:srgbClr val="000000"/>
                </a:solidFill>
                <a:effectLst/>
                <a:ea typeface="MS Mincho" panose="02020609040205080304" pitchFamily="49" charset="-128"/>
              </a:rPr>
              <a:t>MeCAR</a:t>
            </a:r>
            <a:r>
              <a:rPr lang="en-US" sz="14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t>Proposals on selection rules, selection deliverables, and selection test plan were reviewed.</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SP-240035</a:t>
            </a:r>
            <a:r>
              <a:rPr lang="en-US" sz="1400" dirty="0"/>
              <a:t> </a:t>
            </a:r>
            <a:r>
              <a:rPr lang="en-US" sz="1400" b="0" i="0" u="none" strike="noStrike" dirty="0">
                <a:solidFill>
                  <a:srgbClr val="000000"/>
                </a:solidFill>
                <a:effectLst/>
              </a:rPr>
              <a:t>TR 26.865-200 - Immersive Audio for Split Rendering Scenarios; Requirements, for approval</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SP-240056</a:t>
            </a:r>
            <a:r>
              <a:rPr lang="en-US" sz="1400" dirty="0"/>
              <a:t> </a:t>
            </a:r>
            <a:r>
              <a:rPr lang="en-US" sz="1400" b="0" i="0" u="none" strike="noStrike" dirty="0">
                <a:solidFill>
                  <a:srgbClr val="000000"/>
                </a:solidFill>
                <a:effectLst/>
              </a:rPr>
              <a:t>Rel-18 Work Item Exception for ISAR, for approval</a:t>
            </a:r>
          </a:p>
          <a:p>
            <a:pPr marL="0" indent="0">
              <a:lnSpc>
                <a:spcPct val="93000"/>
              </a:lnSpc>
              <a:spcBef>
                <a:spcPct val="15000"/>
              </a:spcBef>
              <a:spcAft>
                <a:spcPct val="15000"/>
              </a:spcAft>
              <a:buSzPct val="100000"/>
              <a:buNone/>
              <a:tabLst>
                <a:tab pos="285750" algn="l"/>
              </a:tabLst>
              <a:defRPr/>
            </a:pPr>
            <a:endParaRPr lang="en-US" sz="1400" dirty="0"/>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Present TS on Immersive Audio for Split Rendering Scenarios v.1.0.0 for approval</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Approval of CRs to relevant IVAS TSs to include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Approval of CR to TS 26.119 on Referencing of Immersive Audio for Split Rendering Scenarios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Present TR on ISAR performance characterization v.1.0.0 for approval</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3581312244"/>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4"/>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5G-Advanced media </a:t>
            </a:r>
            <a:r>
              <a:rPr lang="en-US" sz="3200" dirty="0" err="1"/>
              <a:t>PROfiles</a:t>
            </a:r>
            <a:r>
              <a:rPr lang="en-US" sz="3200" dirty="0"/>
              <a:t> for </a:t>
            </a:r>
            <a:r>
              <a:rPr lang="en-US" sz="3200" dirty="0" err="1"/>
              <a:t>MessagIng</a:t>
            </a:r>
            <a:r>
              <a:rPr lang="en-US" sz="3200" dirty="0"/>
              <a:t> </a:t>
            </a:r>
            <a:r>
              <a:rPr lang="en-US" sz="3200" dirty="0" err="1"/>
              <a:t>SErvices</a:t>
            </a:r>
            <a:br>
              <a:rPr lang="en-US" sz="3200" dirty="0"/>
            </a:br>
            <a:r>
              <a:rPr lang="en-US" sz="3200" dirty="0"/>
              <a:t>(PROMISE</a:t>
            </a:r>
            <a:r>
              <a:rPr lang="en-US" dirty="0"/>
              <a:t>) </a:t>
            </a:r>
            <a:r>
              <a:rPr lang="en-US" dirty="0">
                <a:solidFill>
                  <a:srgbClr val="00B050"/>
                </a:solidFill>
              </a:rPr>
              <a:t>– 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19417"/>
            <a:ext cx="11068050" cy="4065497"/>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a typeface="MS Mincho" panose="02020609040205080304" pitchFamily="49" charset="-128"/>
              </a:rPr>
              <a:t>Completed the new TS 26.143 and CRs to MMS and IMS Messaging media specifications</a:t>
            </a:r>
            <a:endParaRPr lang="en-US" sz="14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r>
              <a:rPr lang="nn-NO" sz="1400" b="1" i="0" u="sng" strike="noStrike" dirty="0">
                <a:solidFill>
                  <a:srgbClr val="0000FF"/>
                </a:solidFill>
                <a:effectLst/>
                <a:hlinkClick r:id="rId2"/>
              </a:rPr>
              <a:t>SP-240025</a:t>
            </a:r>
            <a:r>
              <a:rPr lang="nn-NO" sz="1400" dirty="0"/>
              <a:t> </a:t>
            </a:r>
            <a:r>
              <a:rPr lang="nn-NO" sz="1400" b="0" i="0" u="none" strike="noStrike" dirty="0">
                <a:solidFill>
                  <a:srgbClr val="000000"/>
                </a:solidFill>
                <a:effectLst/>
              </a:rPr>
              <a:t>TS 26.143-200 - Messaging Media profiles</a:t>
            </a:r>
            <a:r>
              <a:rPr lang="nn-NO" sz="1400" dirty="0"/>
              <a:t> , for approval</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SP-240047</a:t>
            </a:r>
            <a:r>
              <a:rPr lang="en-US" sz="1400" dirty="0"/>
              <a:t> </a:t>
            </a:r>
            <a:r>
              <a:rPr lang="en-US" sz="1400" b="0" i="0" u="none" strike="noStrike" dirty="0">
                <a:solidFill>
                  <a:srgbClr val="000000"/>
                </a:solidFill>
                <a:effectLst/>
              </a:rPr>
              <a:t>CR Pack on PROMISE (26.140, 26.141), for approval</a:t>
            </a:r>
            <a:endParaRPr lang="en-US" sz="1400" dirty="0"/>
          </a:p>
          <a:p>
            <a:pPr marL="287338" indent="-287338">
              <a:lnSpc>
                <a:spcPct val="93000"/>
              </a:lnSpc>
              <a:spcBef>
                <a:spcPct val="15000"/>
              </a:spcBef>
              <a:spcAft>
                <a:spcPct val="15000"/>
              </a:spcAft>
              <a:buSzPct val="100000"/>
              <a:tabLst>
                <a:tab pos="285750" algn="l"/>
              </a:tabLst>
              <a:defRPr/>
            </a:pPr>
            <a:endParaRPr lang="en-US" sz="1400" dirty="0"/>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Liaise to GSMA NG/GSG for referencing</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New Study Item targeting Rel-19 (FS_MeMe2) to cover remaining objectives</a:t>
            </a:r>
          </a:p>
          <a:p>
            <a:pPr marL="287338" indent="-287338">
              <a:lnSpc>
                <a:spcPct val="93000"/>
              </a:lnSpc>
              <a:spcBef>
                <a:spcPct val="15000"/>
              </a:spcBef>
              <a:spcAft>
                <a:spcPct val="15000"/>
              </a:spcAft>
              <a:buSzPct val="100000"/>
              <a:tabLst>
                <a:tab pos="285750" algn="l"/>
              </a:tabLst>
              <a:defRPr/>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07051219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a:lnSpc>
                          <a:spcPct val="107000"/>
                        </a:lnSpc>
                        <a:spcAft>
                          <a:spcPts val="800"/>
                        </a:spcAft>
                      </a:pPr>
                      <a:r>
                        <a:rPr lang="en-GB" sz="1050" dirty="0">
                          <a:solidFill>
                            <a:schemeClr val="tx1"/>
                          </a:solidFill>
                        </a:rPr>
                        <a:t>40%</a:t>
                      </a:r>
                    </a:p>
                  </a:txBody>
                  <a:tcPr marL="36001" marR="36001" marT="0" marB="0" anchor="b"/>
                </a:tc>
                <a:tc>
                  <a:txBody>
                    <a:bodyPr/>
                    <a:lstStyle/>
                    <a:p>
                      <a:pPr algn="l" fontAlgn="b"/>
                      <a:r>
                        <a:rPr lang="en-US" sz="1100" b="0" i="0" u="none" kern="1200" dirty="0">
                          <a:solidFill>
                            <a:schemeClr val="dk1"/>
                          </a:solidFill>
                          <a:effectLst/>
                          <a:latin typeface="+mn-lt"/>
                          <a:ea typeface="+mn-ea"/>
                          <a:cs typeface="+mn-cs"/>
                          <a:hlinkClick r:id="rId4" action="ppaction://hlinkfile"/>
                        </a:rPr>
                        <a:t>SP-230542</a:t>
                      </a:r>
                      <a:endParaRPr lang="en-US" sz="1100" b="0" u="none" dirty="0"/>
                    </a:p>
                  </a:txBody>
                  <a:tcPr marL="9525" marR="9525" marT="9525" marB="0" anchor="b"/>
                </a:tc>
                <a:tc>
                  <a:txBody>
                    <a:bodyPr/>
                    <a:lstStyle/>
                    <a:p>
                      <a:pPr algn="r">
                        <a:lnSpc>
                          <a:spcPct val="107000"/>
                        </a:lnSpc>
                        <a:spcAft>
                          <a:spcPts val="800"/>
                        </a:spcAft>
                      </a:pPr>
                      <a:r>
                        <a:rPr lang="en-GB" sz="105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27252164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37173"/>
            <a:ext cx="11068050" cy="4047741"/>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2"/>
              </a:rPr>
              <a:t>SP-240040</a:t>
            </a:r>
            <a:r>
              <a:rPr lang="en-US" sz="1200" dirty="0"/>
              <a:t> </a:t>
            </a:r>
            <a:r>
              <a:rPr lang="en-US" sz="1200" b="0" i="0" u="none" strike="noStrike" dirty="0">
                <a:solidFill>
                  <a:srgbClr val="000000"/>
                </a:solidFill>
                <a:effectLst/>
              </a:rPr>
              <a:t>CR Pack on 5GMS_Pro_Ph2, for approval on</a:t>
            </a:r>
          </a:p>
          <a:p>
            <a:pPr marL="687388" lvl="1" indent="-287338">
              <a:lnSpc>
                <a:spcPct val="93000"/>
              </a:lnSpc>
              <a:spcBef>
                <a:spcPct val="15000"/>
              </a:spcBef>
              <a:spcAft>
                <a:spcPct val="15000"/>
              </a:spcAft>
              <a:buSzPct val="100000"/>
              <a:tabLst>
                <a:tab pos="285750" algn="l"/>
              </a:tabLst>
              <a:defRPr/>
            </a:pPr>
            <a:r>
              <a:rPr lang="en-US" sz="1200" dirty="0">
                <a:solidFill>
                  <a:srgbClr val="000000"/>
                </a:solidFill>
              </a:rPr>
              <a:t>TS 26.247: Carriage of media delivery session ID in </a:t>
            </a:r>
            <a:r>
              <a:rPr lang="en-US" sz="1200" dirty="0" err="1">
                <a:solidFill>
                  <a:srgbClr val="000000"/>
                </a:solidFill>
              </a:rPr>
              <a:t>QoE</a:t>
            </a:r>
            <a:r>
              <a:rPr lang="en-US" sz="1200" dirty="0">
                <a:solidFill>
                  <a:srgbClr val="000000"/>
                </a:solidFill>
              </a:rPr>
              <a:t> report</a:t>
            </a:r>
          </a:p>
          <a:p>
            <a:pPr marL="687388" lvl="1" indent="-287338">
              <a:lnSpc>
                <a:spcPct val="93000"/>
              </a:lnSpc>
              <a:spcBef>
                <a:spcPct val="15000"/>
              </a:spcBef>
              <a:spcAft>
                <a:spcPct val="15000"/>
              </a:spcAft>
              <a:buSzPct val="100000"/>
              <a:tabLst>
                <a:tab pos="285750" algn="l"/>
              </a:tabLst>
              <a:defRPr/>
            </a:pPr>
            <a:r>
              <a:rPr lang="en-US" sz="1200" dirty="0">
                <a:solidFill>
                  <a:srgbClr val="000000"/>
                </a:solidFill>
              </a:rPr>
              <a:t>TS 26.512: Default 5GMS AF address</a:t>
            </a:r>
            <a:endParaRPr lang="en-US" sz="1200" dirty="0"/>
          </a:p>
          <a:p>
            <a:pPr marL="287338" indent="-287338">
              <a:lnSpc>
                <a:spcPct val="93000"/>
              </a:lnSpc>
              <a:spcBef>
                <a:spcPct val="15000"/>
              </a:spcBef>
              <a:spcAft>
                <a:spcPct val="15000"/>
              </a:spcAft>
              <a:buSzPct val="100000"/>
              <a:tabLst>
                <a:tab pos="285750" algn="l"/>
              </a:tabLst>
              <a:defRPr/>
            </a:pPr>
            <a:r>
              <a:rPr lang="en-US" sz="1200" b="1" i="0" u="sng" strike="noStrike" dirty="0">
                <a:solidFill>
                  <a:srgbClr val="0000FF"/>
                </a:solidFill>
                <a:effectLst/>
                <a:hlinkClick r:id="rId3"/>
              </a:rPr>
              <a:t>SP-240059</a:t>
            </a:r>
            <a:r>
              <a:rPr lang="en-US" sz="1200" dirty="0"/>
              <a:t> </a:t>
            </a:r>
            <a:r>
              <a:rPr lang="en-US" sz="1200" b="0" i="0" u="none" strike="noStrike" dirty="0">
                <a:solidFill>
                  <a:srgbClr val="000000"/>
                </a:solidFill>
                <a:effectLst/>
              </a:rPr>
              <a:t>Rel-18 Work Item Exception for 5GMS_Pro_Ph2, for approval</a:t>
            </a:r>
          </a:p>
          <a:p>
            <a:pPr marL="0" indent="0">
              <a:lnSpc>
                <a:spcPct val="93000"/>
              </a:lnSpc>
              <a:spcBef>
                <a:spcPct val="15000"/>
              </a:spcBef>
              <a:spcAft>
                <a:spcPct val="15000"/>
              </a:spcAft>
              <a:buSzPct val="100000"/>
              <a:buNone/>
              <a:tabLst>
                <a:tab pos="285750" algn="l"/>
              </a:tabLst>
              <a:defRPr/>
            </a:pPr>
            <a:endParaRPr lang="en-US" sz="1200" dirty="0"/>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Background Data Traffic</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Service URL Handling</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Open API definition</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CRs to TS 26.512 5G Media Streaming Protocols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TS 26.510 v2.0.0 to be sent to SA plenary for approval.</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299973439"/>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-&gt;6/6/2024</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050" dirty="0">
                          <a:solidFill>
                            <a:schemeClr val="tx1"/>
                          </a:solidFill>
                        </a:rPr>
                        <a:t>55%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endParaRPr lang="en-US" sz="1100" dirty="0">
                        <a:effectLst/>
                        <a:latin typeface="Calibri" panose="020F0502020204030204" pitchFamily="34" charset="0"/>
                        <a:ea typeface="PMingLiU" panose="02020500000000000000" pitchFamily="18" charset="-120"/>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 targeting Rel-18</a:t>
            </a:r>
          </a:p>
        </p:txBody>
      </p:sp>
      <p:graphicFrame>
        <p:nvGraphicFramePr>
          <p:cNvPr id="2" name="Table 1">
            <a:extLst>
              <a:ext uri="{FF2B5EF4-FFF2-40B4-BE49-F238E27FC236}">
                <a16:creationId xmlns:a16="http://schemas.microsoft.com/office/drawing/2014/main" id="{82F43803-A1B9-9704-891F-B979B14FAA68}"/>
              </a:ext>
            </a:extLst>
          </p:cNvPr>
          <p:cNvGraphicFramePr>
            <a:graphicFrameLocks noGrp="1"/>
          </p:cNvGraphicFramePr>
          <p:nvPr>
            <p:extLst>
              <p:ext uri="{D42A27DB-BD31-4B8C-83A1-F6EECF244321}">
                <p14:modId xmlns:p14="http://schemas.microsoft.com/office/powerpoint/2010/main" val="998894315"/>
              </p:ext>
            </p:extLst>
          </p:nvPr>
        </p:nvGraphicFramePr>
        <p:xfrm>
          <a:off x="579989" y="1263204"/>
          <a:ext cx="10084901" cy="257066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0097">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353905">
                <a:tc>
                  <a:txBody>
                    <a:bodyPr/>
                    <a:lstStyle/>
                    <a:p>
                      <a:pPr algn="r" fontAlgn="b"/>
                      <a:r>
                        <a:rPr lang="en-US" sz="1100" dirty="0">
                          <a:solidFill>
                            <a:schemeClr val="bg1">
                              <a:lumMod val="50000"/>
                            </a:schemeClr>
                          </a:solidFill>
                        </a:rPr>
                        <a:t>870013</a:t>
                      </a:r>
                    </a:p>
                  </a:txBody>
                  <a:tcPr marL="9525" marR="9525" marT="9525" marB="0" anchor="b"/>
                </a:tc>
                <a:tc>
                  <a:txBody>
                    <a:bodyPr/>
                    <a:lstStyle/>
                    <a:p>
                      <a:pPr algn="l" fontAlgn="b"/>
                      <a:r>
                        <a:rPr lang="en-US" sz="1100" dirty="0">
                          <a:solidFill>
                            <a:schemeClr val="bg1">
                              <a:lumMod val="50000"/>
                            </a:schemeClr>
                          </a:solidFill>
                        </a:rPr>
                        <a:t>Traffic Models and Quality Evaluation Methods for Media and XR Services in 5G Systems </a:t>
                      </a:r>
                    </a:p>
                  </a:txBody>
                  <a:tcPr marL="9525" marR="9525" marT="9525" marB="0" anchor="b"/>
                </a:tc>
                <a:tc>
                  <a:txBody>
                    <a:bodyPr/>
                    <a:lstStyle/>
                    <a:p>
                      <a:pPr algn="l" fontAlgn="b"/>
                      <a:r>
                        <a:rPr lang="en-US" sz="1100" dirty="0" err="1">
                          <a:solidFill>
                            <a:schemeClr val="bg1">
                              <a:lumMod val="50000"/>
                            </a:schemeClr>
                          </a:solidFill>
                        </a:rPr>
                        <a:t>FS_XRTraffic</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9/9/2023</a:t>
                      </a:r>
                    </a:p>
                  </a:txBody>
                  <a:tcPr marL="9525" marR="9525" marT="9525" marB="0" anchor="b"/>
                </a:tc>
                <a:tc>
                  <a:txBody>
                    <a:bodyPr/>
                    <a:lstStyle/>
                    <a:p>
                      <a:pPr algn="r">
                        <a:lnSpc>
                          <a:spcPct val="107000"/>
                        </a:lnSpc>
                        <a:spcAft>
                          <a:spcPts val="800"/>
                        </a:spcAft>
                      </a:pPr>
                      <a:r>
                        <a:rPr lang="en-GB" sz="1100" dirty="0">
                          <a:solidFill>
                            <a:schemeClr val="bg1">
                              <a:lumMod val="50000"/>
                            </a:schemeClr>
                          </a:solidFill>
                        </a:rPr>
                        <a:t>100%</a:t>
                      </a:r>
                    </a:p>
                  </a:txBody>
                  <a:tcPr marL="36001" marR="36001" marT="0"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altLang="en-US" sz="1100" dirty="0">
                          <a:solidFill>
                            <a:schemeClr val="bg1">
                              <a:lumMod val="50000"/>
                            </a:schemeClr>
                          </a:solidFill>
                          <a:cs typeface="Arial" panose="020B0604020202020204" pitchFamily="34" charset="0"/>
                          <a:hlinkClick r:id="rId2">
                            <a:extLst>
                              <a:ext uri="{A12FA001-AC4F-418D-AE19-62706E023703}">
                                <ahyp:hlinkClr xmlns:ahyp="http://schemas.microsoft.com/office/drawing/2018/hyperlinkcolor" val="tx"/>
                              </a:ext>
                            </a:extLst>
                          </a:hlinkClick>
                        </a:rPr>
                        <a:t>SP-210043</a:t>
                      </a:r>
                      <a:endParaRPr lang="en-US" altLang="en-US" sz="1100" dirty="0">
                        <a:solidFill>
                          <a:schemeClr val="bg1">
                            <a:lumMod val="50000"/>
                          </a:schemeClr>
                        </a:solidFill>
                        <a:cs typeface="Arial" panose="020B0604020202020204" pitchFamily="34" charset="0"/>
                      </a:endParaRPr>
                    </a:p>
                  </a:txBody>
                  <a:tcPr marL="9525" marR="9525" marT="9525" marB="0" anchor="b"/>
                </a:tc>
                <a:tc>
                  <a:txBody>
                    <a:bodyPr/>
                    <a:lstStyle/>
                    <a:p>
                      <a:pPr algn="r">
                        <a:lnSpc>
                          <a:spcPct val="107000"/>
                        </a:lnSpc>
                        <a:spcAft>
                          <a:spcPts val="800"/>
                        </a:spcAft>
                      </a:pPr>
                      <a:endParaRPr lang="en-GB" sz="1100" dirty="0">
                        <a:solidFill>
                          <a:schemeClr val="bg1">
                            <a:lumMod val="50000"/>
                          </a:schemeClr>
                        </a:solidFill>
                      </a:endParaRP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379217155"/>
                  </a:ext>
                </a:extLst>
              </a:tr>
              <a:tr h="302993">
                <a:tc>
                  <a:txBody>
                    <a:bodyPr/>
                    <a:lstStyle/>
                    <a:p>
                      <a:pPr algn="r" fontAlgn="b"/>
                      <a:r>
                        <a:rPr lang="en-US" sz="1100" dirty="0">
                          <a:solidFill>
                            <a:schemeClr val="bg1">
                              <a:lumMod val="50000"/>
                            </a:schemeClr>
                          </a:solidFill>
                        </a:rPr>
                        <a:t>960048</a:t>
                      </a:r>
                    </a:p>
                  </a:txBody>
                  <a:tcPr marL="9525" marR="9525" marT="9525" marB="0" anchor="b"/>
                </a:tc>
                <a:tc>
                  <a:txBody>
                    <a:bodyPr/>
                    <a:lstStyle/>
                    <a:p>
                      <a:pPr algn="l" fontAlgn="b"/>
                      <a:r>
                        <a:rPr lang="en-US" sz="1100" dirty="0">
                          <a:solidFill>
                            <a:schemeClr val="bg1">
                              <a:lumMod val="50000"/>
                            </a:schemeClr>
                          </a:solidFill>
                        </a:rPr>
                        <a:t>Study on Media Streaming aspects of Network Slicing Phase 2</a:t>
                      </a:r>
                    </a:p>
                  </a:txBody>
                  <a:tcPr marL="9525" marR="9525" marT="9525" marB="0" anchor="b"/>
                </a:tc>
                <a:tc>
                  <a:txBody>
                    <a:bodyPr/>
                    <a:lstStyle/>
                    <a:p>
                      <a:pPr algn="l" fontAlgn="b"/>
                      <a:r>
                        <a:rPr lang="en-US" sz="1100" dirty="0">
                          <a:solidFill>
                            <a:schemeClr val="bg1">
                              <a:lumMod val="50000"/>
                            </a:schemeClr>
                          </a:solidFill>
                        </a:rPr>
                        <a:t>FS_MS_NS_Ph2</a:t>
                      </a:r>
                    </a:p>
                  </a:txBody>
                  <a:tcPr marL="9525" marR="9525" marT="9525" marB="0" anchor="b"/>
                </a:tc>
                <a:tc>
                  <a:txBody>
                    <a:bodyPr/>
                    <a:lstStyle/>
                    <a:p>
                      <a:pPr algn="r" fontAlgn="b"/>
                      <a:r>
                        <a:rPr lang="en-US" sz="1100" dirty="0">
                          <a:solidFill>
                            <a:schemeClr val="bg1">
                              <a:lumMod val="50000"/>
                            </a:schemeClr>
                          </a:solidFill>
                        </a:rPr>
                        <a:t>12/12/2023</a:t>
                      </a:r>
                    </a:p>
                  </a:txBody>
                  <a:tcPr marL="9525" marR="9525" marT="9525" marB="0" anchor="b"/>
                </a:tc>
                <a:tc>
                  <a:txBody>
                    <a:bodyPr/>
                    <a:lstStyle/>
                    <a:p>
                      <a:pPr algn="r">
                        <a:lnSpc>
                          <a:spcPct val="107000"/>
                        </a:lnSpc>
                        <a:spcAft>
                          <a:spcPts val="800"/>
                        </a:spcAft>
                      </a:pPr>
                      <a:r>
                        <a:rPr lang="en-GB" sz="1100" dirty="0">
                          <a:solidFill>
                            <a:schemeClr val="bg1">
                              <a:lumMod val="50000"/>
                            </a:schemeClr>
                          </a:solidFill>
                        </a:rPr>
                        <a:t>100%</a:t>
                      </a:r>
                    </a:p>
                  </a:txBody>
                  <a:tcPr marL="36001" marR="36001" marT="0" marB="0" anchor="b"/>
                </a:tc>
                <a:tc>
                  <a:txBody>
                    <a:bodyPr/>
                    <a:lstStyle/>
                    <a:p>
                      <a:pPr algn="r" fontAlgn="b"/>
                      <a:r>
                        <a:rPr lang="en-US" sz="1100" dirty="0">
                          <a:solidFill>
                            <a:schemeClr val="bg1">
                              <a:lumMod val="50000"/>
                            </a:schemeClr>
                          </a:solidFill>
                          <a:hlinkClick r:id="rId3">
                            <a:extLst>
                              <a:ext uri="{A12FA001-AC4F-418D-AE19-62706E023703}">
                                <ahyp:hlinkClr xmlns:ahyp="http://schemas.microsoft.com/office/drawing/2018/hyperlinkcolor" val="tx"/>
                              </a:ext>
                            </a:extLst>
                          </a:hlinkClick>
                        </a:rPr>
                        <a:t>SP-220675</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10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1275914416"/>
                  </a:ext>
                </a:extLst>
              </a:tr>
              <a:tr h="272182">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4"/>
                        </a:rPr>
                        <a:t>SP-220239</a:t>
                      </a:r>
                      <a:endParaRPr lang="en-US" sz="1100" dirty="0"/>
                    </a:p>
                  </a:txBody>
                  <a:tcPr marL="9525" marR="9525" marT="9525" marB="0"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4267986977"/>
                  </a:ext>
                </a:extLst>
              </a:tr>
              <a:tr h="272182">
                <a:tc>
                  <a:txBody>
                    <a:bodyPr/>
                    <a:lstStyle/>
                    <a:p>
                      <a:pPr algn="r" fontAlgn="b"/>
                      <a:r>
                        <a:rPr lang="en-US" sz="1100" dirty="0">
                          <a:solidFill>
                            <a:schemeClr val="bg1">
                              <a:lumMod val="50000"/>
                            </a:schemeClr>
                          </a:solidFill>
                        </a:rPr>
                        <a:t>950013</a:t>
                      </a:r>
                    </a:p>
                  </a:txBody>
                  <a:tcPr marL="9525" marR="9525" marT="9525" marB="0" anchor="b"/>
                </a:tc>
                <a:tc>
                  <a:txBody>
                    <a:bodyPr/>
                    <a:lstStyle/>
                    <a:p>
                      <a:pPr algn="l" fontAlgn="b"/>
                      <a:r>
                        <a:rPr lang="en-US" sz="1100" dirty="0">
                          <a:solidFill>
                            <a:schemeClr val="bg1">
                              <a:lumMod val="50000"/>
                            </a:schemeClr>
                          </a:solidFill>
                        </a:rPr>
                        <a:t>Study on Smartly Tethering AR Glasses </a:t>
                      </a:r>
                    </a:p>
                  </a:txBody>
                  <a:tcPr marL="9525" marR="9525" marT="9525" marB="0" anchor="b"/>
                </a:tc>
                <a:tc>
                  <a:txBody>
                    <a:bodyPr/>
                    <a:lstStyle/>
                    <a:p>
                      <a:pPr algn="l" fontAlgn="b"/>
                      <a:r>
                        <a:rPr lang="en-US" sz="1100" dirty="0" err="1">
                          <a:solidFill>
                            <a:schemeClr val="bg1">
                              <a:lumMod val="50000"/>
                            </a:schemeClr>
                          </a:solidFill>
                        </a:rPr>
                        <a:t>FS_SmarTAR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100%</a:t>
                      </a:r>
                    </a:p>
                  </a:txBody>
                  <a:tcPr marL="36001" marR="36001" marT="0" marB="0" anchor="b"/>
                </a:tc>
                <a:tc>
                  <a:txBody>
                    <a:bodyPr/>
                    <a:lstStyle/>
                    <a:p>
                      <a:pPr algn="r"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SP-220240</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10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667307046"/>
                  </a:ext>
                </a:extLst>
              </a:tr>
              <a:tr h="272182">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0" u="none" dirty="0">
                          <a:solidFill>
                            <a:srgbClr val="0000FF"/>
                          </a:solidFill>
                          <a:effectLst/>
                          <a:latin typeface="+mn-lt"/>
                          <a:hlinkClick r:id="rId6"/>
                        </a:rPr>
                        <a:t>SP-220616</a:t>
                      </a:r>
                      <a:endParaRPr lang="en-GB" sz="1100" dirty="0">
                        <a:solidFill>
                          <a:srgbClr val="FF0000"/>
                        </a:solidFill>
                      </a:endParaRPr>
                    </a:p>
                  </a:txBody>
                  <a:tcPr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2165413729"/>
                  </a:ext>
                </a:extLst>
              </a:tr>
              <a:tr h="272182">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12/12/2022</a:t>
                      </a:r>
                    </a:p>
                  </a:txBody>
                  <a:tcPr marL="9525" marR="9525" marT="9525"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100%</a:t>
                      </a:r>
                    </a:p>
                  </a:txBody>
                  <a:tcPr marL="36001" marR="36001" marT="0" marB="0" anchor="b"/>
                </a:tc>
                <a:tc>
                  <a:txBody>
                    <a:bodyPr/>
                    <a:lstStyle/>
                    <a:p>
                      <a:pPr algn="r" fontAlgn="b"/>
                      <a:r>
                        <a:rPr lang="en-US" sz="1100" dirty="0">
                          <a:solidFill>
                            <a:schemeClr val="bg1">
                              <a:lumMod val="50000"/>
                            </a:schemeClr>
                          </a:solidFill>
                          <a:hlinkClick r:id="rId7">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10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076397248"/>
                  </a:ext>
                </a:extLst>
              </a:tr>
              <a:tr h="272182">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12/12/2022</a:t>
                      </a:r>
                    </a:p>
                  </a:txBody>
                  <a:tcPr marL="9525" marR="9525" marT="9525"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100%</a:t>
                      </a:r>
                    </a:p>
                  </a:txBody>
                  <a:tcPr marL="36001" marR="36001" marT="0" marB="0" anchor="b"/>
                </a:tc>
                <a:tc>
                  <a:txBody>
                    <a:bodyPr/>
                    <a:lstStyle/>
                    <a:p>
                      <a:pPr algn="r" fontAlgn="b"/>
                      <a:r>
                        <a:rPr lang="en-US" sz="1100" dirty="0">
                          <a:solidFill>
                            <a:schemeClr val="bg1">
                              <a:lumMod val="50000"/>
                            </a:schemeClr>
                          </a:solidFill>
                          <a:hlinkClick r:id="rId8">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10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945952662"/>
                  </a:ext>
                </a:extLst>
              </a:tr>
              <a:tr h="192762">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b"/>
                      <a:r>
                        <a:rPr lang="en-US" sz="1100" b="0" i="0" u="none" dirty="0">
                          <a:solidFill>
                            <a:srgbClr val="0000FF"/>
                          </a:solidFill>
                          <a:effectLst/>
                          <a:latin typeface="+mn-lt"/>
                          <a:hlinkClick r:id="rId9"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2034304153"/>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0" y="228600"/>
            <a:ext cx="10173810" cy="1143000"/>
          </a:xfrm>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 – </a:t>
            </a:r>
            <a:r>
              <a:rPr lang="en-US" altLang="en-US" sz="3200" dirty="0">
                <a:solidFill>
                  <a:srgbClr val="00B050"/>
                </a:solidFill>
              </a:rPr>
              <a:t>Complete !</a:t>
            </a:r>
            <a:endParaRPr lang="en-US" sz="3200" dirty="0">
              <a:solidFill>
                <a:srgbClr val="00B05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52721"/>
            <a:ext cx="11068050" cy="413219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endParaRPr lang="en-US" altLang="en-US" sz="1400" dirty="0"/>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a:lnSpc>
                <a:spcPct val="93000"/>
              </a:lnSpc>
              <a:spcBef>
                <a:spcPct val="15000"/>
              </a:spcBef>
              <a:spcAft>
                <a:spcPct val="15000"/>
              </a:spcAft>
              <a:buSzPct val="100000"/>
              <a:tabLst>
                <a:tab pos="285750" algn="l"/>
              </a:tabLst>
              <a:defRPr/>
            </a:pPr>
            <a:r>
              <a:rPr lang="en-US" altLang="en-US" sz="1400" dirty="0"/>
              <a:t>This study item is completed with key findings instead of conclusions.</a:t>
            </a:r>
          </a:p>
          <a:p>
            <a:pPr>
              <a:lnSpc>
                <a:spcPct val="93000"/>
              </a:lnSpc>
              <a:spcBef>
                <a:spcPct val="15000"/>
              </a:spcBef>
              <a:spcAft>
                <a:spcPct val="15000"/>
              </a:spcAft>
              <a:buSzPct val="100000"/>
              <a:tabLst>
                <a:tab pos="285750" algn="l"/>
              </a:tabLst>
              <a:defRPr/>
            </a:pPr>
            <a:r>
              <a:rPr lang="en-US" altLang="en-US" sz="1400" dirty="0"/>
              <a:t>RTC SWG agreed the following:</a:t>
            </a:r>
          </a:p>
          <a:p>
            <a:pPr lvl="1">
              <a:lnSpc>
                <a:spcPct val="93000"/>
              </a:lnSpc>
              <a:spcBef>
                <a:spcPct val="15000"/>
              </a:spcBef>
              <a:spcAft>
                <a:spcPct val="15000"/>
              </a:spcAft>
              <a:buSzPct val="100000"/>
              <a:tabLst>
                <a:tab pos="285750" algn="l"/>
              </a:tabLst>
              <a:defRPr/>
            </a:pPr>
            <a:r>
              <a:rPr lang="en-US" altLang="en-US" sz="1400" dirty="0"/>
              <a:t>Sending liaison from SA4 to other relevant groups to get feedback for Key Issues and Solutions in TR 26.930</a:t>
            </a:r>
          </a:p>
          <a:p>
            <a:pPr lvl="1">
              <a:lnSpc>
                <a:spcPct val="93000"/>
              </a:lnSpc>
              <a:spcBef>
                <a:spcPct val="15000"/>
              </a:spcBef>
              <a:spcAft>
                <a:spcPct val="15000"/>
              </a:spcAft>
              <a:buSzPct val="100000"/>
              <a:tabLst>
                <a:tab pos="285750" algn="l"/>
              </a:tabLst>
              <a:defRPr/>
            </a:pPr>
            <a:r>
              <a:rPr lang="en-US" altLang="en-US" sz="1400" dirty="0"/>
              <a:t>Treatment of the key findings of TR 26.930 will be decided in the RTC SWG, based on feedback from other relevant groups </a:t>
            </a:r>
          </a:p>
          <a:p>
            <a:pPr lvl="1">
              <a:lnSpc>
                <a:spcPct val="93000"/>
              </a:lnSpc>
              <a:spcBef>
                <a:spcPct val="15000"/>
              </a:spcBef>
              <a:spcAft>
                <a:spcPct val="15000"/>
              </a:spcAft>
              <a:buSzPct val="100000"/>
              <a:tabLst>
                <a:tab pos="285750" algn="l"/>
              </a:tabLst>
              <a:defRPr/>
            </a:pPr>
            <a:r>
              <a:rPr lang="en-US" altLang="en-US" sz="1400" dirty="0"/>
              <a:t>TR 26.930 may be updated under TEI18</a:t>
            </a:r>
          </a:p>
          <a:p>
            <a:pPr marL="287338" indent="-287338">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SP-240027</a:t>
            </a:r>
            <a:r>
              <a:rPr lang="en-US" sz="1400" dirty="0"/>
              <a:t> </a:t>
            </a:r>
            <a:r>
              <a:rPr lang="en-US" sz="1400" b="0" i="0" u="none" strike="noStrike" dirty="0">
                <a:solidFill>
                  <a:srgbClr val="000000"/>
                </a:solidFill>
                <a:effectLst/>
              </a:rPr>
              <a:t>TR 26.930-100 - Study on the enhancement for Immersive Real-Time communication for WebRTC</a:t>
            </a:r>
            <a:r>
              <a:rPr lang="en-US" sz="1400" dirty="0"/>
              <a:t> </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 </a:t>
            </a:r>
          </a:p>
          <a:p>
            <a:pPr lvl="0" fontAlgn="base">
              <a:lnSpc>
                <a:spcPct val="93000"/>
              </a:lnSpc>
              <a:spcBef>
                <a:spcPct val="15000"/>
              </a:spcBef>
              <a:spcAft>
                <a:spcPct val="15000"/>
              </a:spcAft>
              <a:buSzPct val="100000"/>
              <a:buNone/>
              <a:tabLst>
                <a:tab pos="285750" algn="l"/>
              </a:tabLst>
              <a:defRPr/>
            </a:pPr>
            <a:r>
              <a:rPr lang="en-US" altLang="zh-CN" sz="1400" dirty="0">
                <a:cs typeface="Arial" pitchFamily="34" charset="0"/>
              </a:rPr>
              <a:t>n/a</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200220607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3"/>
                        </a:rPr>
                        <a:t>SP-220239</a:t>
                      </a:r>
                      <a:endParaRPr lang="en-US" sz="1100" dirty="0"/>
                    </a:p>
                  </a:txBody>
                  <a:tcPr marL="9525" marR="9525" marT="9525" marB="0"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 </a:t>
            </a:r>
            <a:r>
              <a:rPr lang="en-US" altLang="en-US" sz="3200" dirty="0">
                <a:solidFill>
                  <a:srgbClr val="00B050"/>
                </a:solidFill>
              </a:rPr>
              <a:t>– 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96971"/>
            <a:ext cx="11068050" cy="388794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Draft TR first refined with some updates on the one-way delay and Roundtrip time for XR metrics, some definition of the accuracy level description.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Evaluation aspects of the metrics were reviewed and documented into the TR,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Conclusions discussed by identifying the metrics that would or may deserve being specified particularly as part of the </a:t>
            </a:r>
            <a:r>
              <a:rPr lang="en-US" altLang="zh-CN" sz="1400" dirty="0" err="1">
                <a:cs typeface="Arial" pitchFamily="34" charset="0"/>
              </a:rPr>
              <a:t>MeCAR</a:t>
            </a:r>
            <a:r>
              <a:rPr lang="en-US" altLang="zh-CN" sz="1400" dirty="0">
                <a:cs typeface="Arial" pitchFamily="34" charset="0"/>
              </a:rPr>
              <a:t> (26.119) specification.</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Study completed at this meeting.</a:t>
            </a:r>
          </a:p>
          <a:p>
            <a:pPr lvl="0" fontAlgn="base">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2"/>
              </a:rPr>
              <a:t>SP-240036</a:t>
            </a:r>
            <a:r>
              <a:rPr lang="en-US" sz="1400" dirty="0"/>
              <a:t> </a:t>
            </a:r>
            <a:r>
              <a:rPr lang="en-US" sz="1400" b="0" i="0" u="none" strike="noStrike" dirty="0">
                <a:solidFill>
                  <a:srgbClr val="000000"/>
                </a:solidFill>
                <a:effectLst/>
              </a:rPr>
              <a:t>TR 26.812-200 - </a:t>
            </a:r>
            <a:r>
              <a:rPr lang="en-US" sz="1400" b="0" i="0" u="none" strike="noStrike" dirty="0" err="1">
                <a:solidFill>
                  <a:srgbClr val="000000"/>
                </a:solidFill>
                <a:effectLst/>
              </a:rPr>
              <a:t>QoE</a:t>
            </a:r>
            <a:r>
              <a:rPr lang="en-US" sz="1400" b="0" i="0" u="none" strike="noStrike" dirty="0">
                <a:solidFill>
                  <a:srgbClr val="000000"/>
                </a:solidFill>
                <a:effectLst/>
              </a:rPr>
              <a:t> metrics for AR/MR services, for approval</a:t>
            </a: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n/a</a:t>
            </a: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03150721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814459">
                  <a:extLst>
                    <a:ext uri="{9D8B030D-6E8A-4147-A177-3AD203B41FA5}">
                      <a16:colId xmlns:a16="http://schemas.microsoft.com/office/drawing/2014/main" val="1766003584"/>
                    </a:ext>
                  </a:extLst>
                </a:gridCol>
                <a:gridCol w="471669">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0" u="none" dirty="0">
                          <a:solidFill>
                            <a:srgbClr val="0000FF"/>
                          </a:solidFill>
                          <a:effectLst/>
                          <a:latin typeface="+mn-lt"/>
                          <a:hlinkClick r:id="rId4"/>
                        </a:rPr>
                        <a:t>SP-220616</a:t>
                      </a:r>
                      <a:endParaRPr lang="en-GB" sz="1100" dirty="0">
                        <a:solidFill>
                          <a:srgbClr val="FF0000"/>
                        </a:solidFill>
                      </a:endParaRPr>
                    </a:p>
                  </a:txBody>
                  <a:tcPr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France SAS,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a:t>
            </a:r>
          </a:p>
          <a:p>
            <a:pPr lvl="2">
              <a:lnSpc>
                <a:spcPct val="90000"/>
              </a:lnSpc>
              <a:spcBef>
                <a:spcPts val="200"/>
              </a:spcBef>
              <a:tabLst>
                <a:tab pos="2152650" algn="l"/>
                <a:tab pos="5118100" algn="l"/>
              </a:tabLst>
              <a:defRPr/>
            </a:pPr>
            <a:r>
              <a:rPr lang="en-GB" sz="1600" dirty="0"/>
              <a:t>Jaeyeon Song (Samsung Electronics Co., Ltd, TTA)</a:t>
            </a:r>
          </a:p>
          <a:p>
            <a:pPr lvl="1">
              <a:lnSpc>
                <a:spcPct val="90000"/>
              </a:lnSpc>
              <a:spcBef>
                <a:spcPts val="400"/>
              </a:spcBef>
              <a:tabLst>
                <a:tab pos="2152650" algn="l"/>
                <a:tab pos="5118100" algn="l"/>
              </a:tabLst>
              <a:defRPr/>
            </a:pPr>
            <a:r>
              <a:rPr lang="fi-FI" sz="1800" kern="0" dirty="0"/>
              <a:t>Secretary: </a:t>
            </a:r>
            <a:r>
              <a:rPr lang="en-US" sz="1800" dirty="0">
                <a:effectLst/>
                <a:latin typeface="Calibri" panose="020F0502020204030204" pitchFamily="34" charset="0"/>
              </a:rPr>
              <a:t>Antoine Burckard (MCC) </a:t>
            </a:r>
            <a:endParaRPr lang="fi-FI" sz="1800" kern="0" dirty="0"/>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36555714"/>
              </p:ext>
            </p:extLst>
          </p:nvPr>
        </p:nvGraphicFramePr>
        <p:xfrm>
          <a:off x="994300" y="3980337"/>
          <a:ext cx="9108490" cy="2038246"/>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p>
                    <a:p>
                      <a:pPr marL="0" marR="0" lvl="1" indent="0" algn="l" defTabSz="914400" rtl="0" eaLnBrk="1" fontAlgn="auto" latinLnBrk="0" hangingPunct="1">
                        <a:lnSpc>
                          <a:spcPct val="90000"/>
                        </a:lnSpc>
                        <a:spcBef>
                          <a:spcPts val="0"/>
                        </a:spcBef>
                        <a:spcAft>
                          <a:spcPts val="0"/>
                        </a:spcAft>
                        <a:buClrTx/>
                        <a:buSzTx/>
                        <a:buFontTx/>
                        <a:buNone/>
                        <a:tabLst/>
                        <a:defRPr/>
                      </a:pPr>
                      <a:endParaRPr lang="en-GB" sz="1200" b="0" dirty="0">
                        <a:solidFill>
                          <a:srgbClr val="FF0000"/>
                        </a:solidFill>
                        <a:latin typeface="+mn-lt"/>
                        <a:cs typeface="Arial" panose="020B0604020202020204" pitchFamily="34" charset="0"/>
                      </a:endParaRP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rgbClr val="FF0000"/>
                          </a:solidFill>
                          <a:latin typeface="+mn-lt"/>
                          <a:cs typeface="Arial" panose="020B0604020202020204" pitchFamily="34" charset="0"/>
                        </a:rPr>
                        <a:t>New! Imre Varga will step down after SA4#127bis. Replacement co-chair under consideration.</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647701" y="196850"/>
            <a:ext cx="9073348" cy="1143000"/>
          </a:xfrm>
        </p:spPr>
        <p:txBody>
          <a:bodyPr/>
          <a:lstStyle/>
          <a:p>
            <a:r>
              <a:rPr lang="en-US" altLang="en-US" dirty="0"/>
              <a:t>Feasibility Study on new HEVC profiles and operating points (</a:t>
            </a:r>
            <a:r>
              <a:rPr lang="en-US" sz="3200" dirty="0" err="1"/>
              <a:t>FS_HEVC_Profiles</a:t>
            </a:r>
            <a:r>
              <a:rPr lang="en-US" altLang="en-US" dirty="0"/>
              <a:t>) </a:t>
            </a:r>
            <a:r>
              <a:rPr lang="en-US" altLang="en-US" dirty="0">
                <a:solidFill>
                  <a:srgbClr val="00B050"/>
                </a:solidFill>
              </a:rPr>
              <a:t>– Complete !</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5418335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b"/>
                      <a:r>
                        <a:rPr lang="en-US" sz="1100" b="0" i="0" u="none" dirty="0">
                          <a:solidFill>
                            <a:srgbClr val="0000FF"/>
                          </a:solidFill>
                          <a:effectLst/>
                          <a:latin typeface="+mn-lt"/>
                          <a:hlinkClick r:id="rId2"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00B05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498971"/>
            <a:ext cx="11068050" cy="340677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 identify and evaluate the opportunities for improving HEVC-based services.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on the Multiview profile with updates on Low Delay MV-HEVC and evaluation aspects as well as frame packing considerations.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Documented into the TR some 4:4:4 details and discussed the conclusions.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Completion of the study</a:t>
            </a:r>
          </a:p>
          <a:p>
            <a:pPr lvl="0" fontAlgn="base">
              <a:lnSpc>
                <a:spcPct val="93000"/>
              </a:lnSpc>
              <a:spcBef>
                <a:spcPct val="15000"/>
              </a:spcBef>
              <a:spcAft>
                <a:spcPct val="15000"/>
              </a:spcAft>
              <a:buSzPct val="100000"/>
              <a:tabLst>
                <a:tab pos="285750" algn="l"/>
              </a:tabLst>
              <a:defRPr/>
            </a:pPr>
            <a:r>
              <a:rPr lang="en-US" sz="1400" b="1" i="0" u="sng" strike="noStrike" dirty="0">
                <a:solidFill>
                  <a:srgbClr val="0000FF"/>
                </a:solidFill>
                <a:effectLst/>
                <a:hlinkClick r:id="rId3"/>
              </a:rPr>
              <a:t>SP-240033</a:t>
            </a:r>
            <a:r>
              <a:rPr lang="en-US" sz="1400" dirty="0"/>
              <a:t> </a:t>
            </a:r>
            <a:r>
              <a:rPr lang="en-US" sz="1400" b="0" i="0" u="none" strike="noStrike" dirty="0">
                <a:solidFill>
                  <a:srgbClr val="000000"/>
                </a:solidFill>
                <a:effectLst/>
              </a:rPr>
              <a:t>TR 26.966-200 - Evaluation of new HEVC coding tools, for approval</a:t>
            </a:r>
            <a:endParaRPr lang="en-US" altLang="zh-CN" sz="1400" dirty="0">
              <a:cs typeface="Arial" pitchFamily="34" charset="0"/>
            </a:endParaRP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n/a</a:t>
            </a:r>
            <a:endParaRPr lang="en-US" altLang="zh-CN" sz="1400" dirty="0">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endPar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09070819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 targeting Rel-19</a:t>
            </a:r>
          </a:p>
        </p:txBody>
      </p:sp>
      <p:graphicFrame>
        <p:nvGraphicFramePr>
          <p:cNvPr id="2" name="Table 1">
            <a:extLst>
              <a:ext uri="{FF2B5EF4-FFF2-40B4-BE49-F238E27FC236}">
                <a16:creationId xmlns:a16="http://schemas.microsoft.com/office/drawing/2014/main" id="{82F43803-A1B9-9704-891F-B979B14FAA68}"/>
              </a:ext>
            </a:extLst>
          </p:cNvPr>
          <p:cNvGraphicFramePr>
            <a:graphicFrameLocks noGrp="1"/>
          </p:cNvGraphicFramePr>
          <p:nvPr/>
        </p:nvGraphicFramePr>
        <p:xfrm>
          <a:off x="579989" y="1263204"/>
          <a:ext cx="10084901" cy="165043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-&gt;9/9/2024</a:t>
                      </a:r>
                    </a:p>
                  </a:txBody>
                  <a:tcPr marL="9525" marR="9525" marT="9525" marB="0" anchor="b"/>
                </a:tc>
                <a:tc>
                  <a:txBody>
                    <a:bodyPr/>
                    <a:lstStyle/>
                    <a:p>
                      <a:pPr algn="r">
                        <a:lnSpc>
                          <a:spcPct val="107000"/>
                        </a:lnSpc>
                        <a:spcAft>
                          <a:spcPts val="800"/>
                        </a:spcAft>
                      </a:pPr>
                      <a:r>
                        <a:rPr lang="en-GB" sz="1100" dirty="0">
                          <a:solidFill>
                            <a:schemeClr val="tx1"/>
                          </a:solidFill>
                        </a:rPr>
                        <a:t>50%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b"/>
                      <a:r>
                        <a:rPr lang="en-US" sz="1100" dirty="0">
                          <a:hlinkClick r:id="rId3"/>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p>
                      <a:pPr algn="r" fontAlgn="b"/>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4"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-&gt;12/12/2024</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5"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TR 26.927 on functional aspects of the SA1 use cases, updated with refinements on the mapping of the functional architecture to 5GMS, </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Some descriptions on intermediate data and optimization techniques and compression tools of models as well as progressive model delivery improvements are also documented into the TR.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Reviewed a candidate framework for federated learning called Spark for Federated learning that is planned to be evaluated</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On the evaluation aspects, the TR 26.847 now includes a scenario template and the evaluation testbed architectures and anchors for split inference </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The workplan expects a completion by the end of this year / beginning of next year.</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Gap analysis on reference points and APIs with latest 5G generic media delivery architecture</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Refining text on AI data components, traffic characteristics and </a:t>
            </a:r>
            <a:r>
              <a:rPr lang="en-US" altLang="zh-CN" sz="1200" dirty="0" err="1">
                <a:cs typeface="Arial" pitchFamily="34" charset="0"/>
              </a:rPr>
              <a:t>KPis</a:t>
            </a:r>
            <a:endParaRPr lang="en-US" altLang="zh-CN" sz="12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Reflecting operator input</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AI/ML evaluation</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Agree on TR 26.927 v1.0.0 and TR 26.847 v1.0.0 to be sent to SA plenary for information</a:t>
            </a: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361280185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-&gt;9/9/2024</a:t>
                      </a:r>
                    </a:p>
                  </a:txBody>
                  <a:tcPr marL="9525" marR="9525" marT="9525" marB="0" anchor="b"/>
                </a:tc>
                <a:tc>
                  <a:txBody>
                    <a:bodyPr/>
                    <a:lstStyle/>
                    <a:p>
                      <a:pPr algn="r">
                        <a:lnSpc>
                          <a:spcPct val="107000"/>
                        </a:lnSpc>
                        <a:spcAft>
                          <a:spcPts val="800"/>
                        </a:spcAft>
                      </a:pPr>
                      <a:r>
                        <a:rPr lang="en-GB" sz="1100" dirty="0">
                          <a:solidFill>
                            <a:schemeClr val="tx1"/>
                          </a:solidFill>
                        </a:rPr>
                        <a:t>50%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Input documents on parametric and non-parametric capture, stereo AEC, microphone array processing, example of spatial audio capture, and text updates to TR 26.933 were reviewed and integrated after editing into the update of TR 26.933.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was progressed to v0.4.0 and agreed as basis for further work.</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400" b="0" i="0" u="none" strike="noStrike" kern="0" cap="none" spc="0" normalizeH="0" baseline="0" noProof="0" dirty="0" err="1">
                <a:ln>
                  <a:noFill/>
                </a:ln>
                <a:solidFill>
                  <a:prstClr val="black"/>
                </a:solidFill>
                <a:effectLst/>
                <a:uLnTx/>
                <a:uFillTx/>
                <a:ea typeface="宋体" panose="02010600030101010101" pitchFamily="2" charset="-122"/>
                <a:cs typeface="Arial" pitchFamily="34" charset="0"/>
              </a:rPr>
              <a:t>etc</a:t>
            </a: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Characterization of the audio capture performance;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Agree on Draft TR 26.933 v1.0.0 to be sent to SA plenary for information</a:t>
            </a: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84435226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12936710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p>
                      <a:pPr algn="r" fontAlgn="b"/>
                      <a:r>
                        <a:rPr lang="en-US" sz="1100" dirty="0">
                          <a:solidFill>
                            <a:srgbClr val="FF0000"/>
                          </a:solidFill>
                        </a:rPr>
                        <a:t>-&gt; 3/3/2025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Reviewed some expert viewing tests conducted. Discussed to what extend they are accurate and what type of conclusions could be derived. </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This is a complex topic, and it was decided to wait for the ongoing similar activity happening in JVET to complete before continuing on our side. </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LS to JVET proposed as well as for requesting information on the availability of their almost complete TR. </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Also reviewed an interesting tool for simulating FGS parameters. </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On the future of the study, offline discussions happened on whether to continue the study, turn it into a sleep mode, keep track of the work done eventually in an internal TR. Rapporteur suggested the sleep mode as the proposed way forward. This was agreed by SA4.</a:t>
            </a:r>
          </a:p>
          <a:p>
            <a:pPr lvl="0" fontAlgn="base">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Monitor status and new developments of the ISO/IEC JTC1 SC29 JVET Film Grain Synthesis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AhG</a:t>
            </a: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Communicate with DVB CM about their FGS study mission status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buNone/>
            </a:pPr>
            <a:endParaRPr lang="fr-FR" sz="1200" dirty="0"/>
          </a:p>
        </p:txBody>
      </p:sp>
    </p:spTree>
    <p:extLst>
      <p:ext uri="{BB962C8B-B14F-4D97-AF65-F5344CB8AC3E}">
        <p14:creationId xmlns:p14="http://schemas.microsoft.com/office/powerpoint/2010/main" val="362382812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52847559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903776">
                  <a:extLst>
                    <a:ext uri="{9D8B030D-6E8A-4147-A177-3AD203B41FA5}">
                      <a16:colId xmlns:a16="http://schemas.microsoft.com/office/drawing/2014/main" val="1647222598"/>
                    </a:ext>
                  </a:extLst>
                </a:gridCol>
                <a:gridCol w="455048">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p>
                      <a:pPr algn="r" fontAlgn="b"/>
                      <a:r>
                        <a:rPr lang="en-US" sz="1100" dirty="0">
                          <a:solidFill>
                            <a:srgbClr val="FF0000"/>
                          </a:solidFill>
                        </a:rPr>
                        <a:t>-&gt;12/12/2024</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Reviewed functional architecture refinements, facial and body animation formats.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Discussed the relevance of 2D representation format and implicit neural representation and agreed to document them into the PD.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progressed some call flows for further considerations.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Both the PD and TR 26.813 were updated to reflect the progress made during the week.</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Identify interoperability requirements,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existing Avatar solutions and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Refine reference architecture and workflows,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Identify potential candidates for the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Communicate with relevant 3GPP and external groups on relevant aspect, e.g. SA3 on authentication and MPEG on representation formats for Avatars</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18793036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2576294162"/>
              </p:ext>
            </p:extLst>
          </p:nvPr>
        </p:nvGraphicFramePr>
        <p:xfrm>
          <a:off x="624377" y="1609483"/>
          <a:ext cx="10084901" cy="255192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SP-240061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 in 5G services</a:t>
                      </a:r>
                    </a:p>
                  </a:txBody>
                  <a:tcPr marL="9525" marR="9525" marT="9525" marB="0" anchor="b"/>
                </a:tc>
                <a:tc>
                  <a:txBody>
                    <a:bodyPr/>
                    <a:lstStyle/>
                    <a:p>
                      <a:pPr algn="l" fontAlgn="b"/>
                      <a:r>
                        <a:rPr lang="en-US" sz="1100" dirty="0" err="1">
                          <a:solidFill>
                            <a:schemeClr val="tx1"/>
                          </a:solidFill>
                        </a:rPr>
                        <a:t>FS_MediaGREEN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SP-240062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Media Messaging Phase 2</a:t>
                      </a:r>
                    </a:p>
                  </a:txBody>
                  <a:tcPr marL="9525" marR="9525" marT="9525" marB="0" anchor="b"/>
                </a:tc>
                <a:tc>
                  <a:txBody>
                    <a:bodyPr/>
                    <a:lstStyle/>
                    <a:p>
                      <a:pPr algn="l" fontAlgn="b"/>
                      <a:r>
                        <a:rPr lang="en-US" sz="1100" dirty="0">
                          <a:solidFill>
                            <a:schemeClr val="tx1"/>
                          </a:solidFill>
                        </a:rPr>
                        <a:t>FS_MeMe2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SP-240063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52108719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SP-240064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1715716313"/>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SP-240065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808978576"/>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SP-240066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821212363"/>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9"/>
                        </a:rPr>
                        <a:t>SP-240067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1821472994"/>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8360366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342900" marR="0" lvl="0" indent="-342900" algn="just">
              <a:buFont typeface="+mj-lt"/>
              <a:buAutoNum type="arabicPeriod"/>
            </a:pPr>
            <a:r>
              <a:rPr lang="en-US" sz="1200" dirty="0">
                <a:effectLst/>
                <a:ea typeface="Times New Roman" panose="02020603050405020304" pitchFamily="18" charset="0"/>
              </a:rPr>
              <a:t>Harmonize and include </a:t>
            </a:r>
            <a:r>
              <a:rPr lang="en-GB" sz="1200" dirty="0">
                <a:effectLst/>
                <a:ea typeface="Times New Roman" panose="02020603050405020304" pitchFamily="18" charset="0"/>
              </a:rPr>
              <a:t>as needed </a:t>
            </a:r>
            <a:r>
              <a:rPr lang="en-US" sz="1200" dirty="0">
                <a:effectLst/>
                <a:ea typeface="Times New Roman" panose="02020603050405020304" pitchFamily="18" charset="0"/>
              </a:rPr>
              <a:t>all the SA4 video operating points, such as Video profiles Operation Points, Video Operation Points, video encode and decode capabilities etc., which are currently scattered in various SA4 specifications (e.g. </a:t>
            </a:r>
            <a:r>
              <a:rPr lang="en-GB" sz="1200" dirty="0">
                <a:effectLst/>
                <a:ea typeface="Times New Roman" panose="02020603050405020304" pitchFamily="18" charset="0"/>
              </a:rPr>
              <a:t>TS 26.116, TS 26.118, TS 26.119, TS 26.143, and TS 26.511), into a new specification that will be home to all such video operating points and upgrade HEVC-based levels based on industry practices.</a:t>
            </a:r>
            <a:endParaRPr lang="en-US" sz="1200" dirty="0">
              <a:effectLst/>
              <a:ea typeface="Times New Roman" panose="02020603050405020304" pitchFamily="18" charset="0"/>
            </a:endParaRPr>
          </a:p>
          <a:p>
            <a:pPr marL="342900" marR="0" lvl="0" indent="-342900" algn="just">
              <a:buFont typeface="+mj-lt"/>
              <a:buAutoNum type="arabicPeriod"/>
            </a:pPr>
            <a:r>
              <a:rPr lang="en-GB" sz="1200" dirty="0">
                <a:effectLst/>
                <a:ea typeface="Times New Roman" panose="02020603050405020304" pitchFamily="18" charset="0"/>
              </a:rPr>
              <a:t>Define the MV-HEVC capability in this new specification.</a:t>
            </a:r>
            <a:endParaRPr lang="en-US" sz="1200" dirty="0">
              <a:effectLst/>
              <a:ea typeface="Times New Roman" panose="02020603050405020304" pitchFamily="18" charset="0"/>
            </a:endParaRPr>
          </a:p>
          <a:p>
            <a:pPr marL="342900" marR="0" lvl="0" indent="-342900" algn="just">
              <a:buFont typeface="+mj-lt"/>
              <a:buAutoNum type="arabicPeriod"/>
            </a:pPr>
            <a:r>
              <a:rPr lang="en-US" sz="1200" dirty="0">
                <a:effectLst/>
                <a:ea typeface="Times New Roman" panose="02020603050405020304" pitchFamily="18" charset="0"/>
              </a:rPr>
              <a:t>Then add and harmonize stereoscopic MV-HEVC (potentially with auxiliary information, e.g. alpha channels) encode/decode operating points, capabilities, streaming (e.g. CMAF, DASH) and transport aspects for:</a:t>
            </a:r>
          </a:p>
          <a:p>
            <a:pPr marL="742950" marR="0" lvl="1" indent="-285750">
              <a:buFont typeface="+mj-lt"/>
              <a:buAutoNum type="alphaLcPeriod"/>
            </a:pPr>
            <a:r>
              <a:rPr lang="en-US" sz="1200" dirty="0">
                <a:effectLst/>
                <a:ea typeface="Times New Roman" panose="02020603050405020304" pitchFamily="18" charset="0"/>
              </a:rPr>
              <a:t>5G-media streaming profiles, codecs, and formats (TS 26.511)</a:t>
            </a:r>
          </a:p>
          <a:p>
            <a:pPr marL="742950" marR="0" lvl="1" indent="-285750" algn="just">
              <a:buFont typeface="+mj-lt"/>
              <a:buAutoNum type="alphaLcPeriod"/>
            </a:pPr>
            <a:r>
              <a:rPr lang="en-US" sz="1200" dirty="0">
                <a:effectLst/>
                <a:ea typeface="Times New Roman" panose="02020603050405020304" pitchFamily="18" charset="0"/>
              </a:rPr>
              <a:t>Media capabilities for AR devices (TS 26.119)</a:t>
            </a:r>
          </a:p>
          <a:p>
            <a:pPr marL="742950" marR="0" lvl="1" indent="-285750" algn="just">
              <a:buFont typeface="+mj-lt"/>
              <a:buAutoNum type="alphaLcPeriod"/>
            </a:pPr>
            <a:r>
              <a:rPr lang="en-US" sz="1200" dirty="0">
                <a:effectLst/>
                <a:ea typeface="Times New Roman" panose="02020603050405020304" pitchFamily="18" charset="0"/>
              </a:rPr>
              <a:t>Video messaging media profiles (TS 26.143)</a:t>
            </a:r>
          </a:p>
          <a:p>
            <a:pPr marL="342900" marR="0" lvl="0" indent="-342900" algn="just">
              <a:buFont typeface="+mj-lt"/>
              <a:buAutoNum type="arabicPeriod"/>
            </a:pPr>
            <a:r>
              <a:rPr lang="en-US" sz="1200" dirty="0">
                <a:effectLst/>
                <a:ea typeface="Times New Roman" panose="02020603050405020304" pitchFamily="18" charset="0"/>
              </a:rPr>
              <a:t>Perform the above work in coordination with related SDOs and industrial fora such as MPEG, DASH-IF, CTA-WAVE, and IETF, and by referencing the related specifications, e.g. the Common Media Application Format (CMAF) and the ISO base media file format (ISOBMFF), among others.</a:t>
            </a:r>
          </a:p>
          <a:p>
            <a:pPr marL="687388" lvl="1" indent="-287338">
              <a:lnSpc>
                <a:spcPct val="93000"/>
              </a:lnSpc>
              <a:spcBef>
                <a:spcPct val="15000"/>
              </a:spcBef>
              <a:spcAft>
                <a:spcPct val="15000"/>
              </a:spcAft>
              <a:buSzPct val="100000"/>
              <a:tabLst>
                <a:tab pos="285750" algn="l"/>
              </a:tabLst>
              <a:defRPr/>
            </a:pPr>
            <a:endParaRPr lang="en-US" sz="10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43925723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2569599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GB" sz="1200" i="0" dirty="0">
                <a:solidFill>
                  <a:srgbClr val="000000"/>
                </a:solidFill>
                <a:effectLst/>
                <a:ea typeface="SimSun" panose="02010600030101010101" pitchFamily="2" charset="-122"/>
              </a:rPr>
              <a:t>The Work has the following objectives: </a:t>
            </a:r>
            <a:endParaRPr lang="en-US" sz="1200" i="1" dirty="0">
              <a:solidFill>
                <a:srgbClr val="000000"/>
              </a:solidFill>
              <a:effectLst/>
              <a:ea typeface="SimSun" panose="02010600030101010101" pitchFamily="2" charset="-122"/>
            </a:endParaRPr>
          </a:p>
          <a:p>
            <a:pPr marL="342900" marR="0" lvl="0" indent="-342900" hangingPunct="0">
              <a:buFont typeface="+mj-lt"/>
              <a:buAutoNum type="arabicPeriod"/>
            </a:pPr>
            <a:r>
              <a:rPr lang="en-US" sz="1200" dirty="0">
                <a:effectLst/>
                <a:ea typeface="SimSun" panose="02010600030101010101" pitchFamily="2" charset="-122"/>
              </a:rPr>
              <a:t>Identify functional entities for IMS-based split rendering and introduce a mapping to the IMS architecture (reuse of architectures in TS 26.264 and the IMS architecture in TS 23.228).  </a:t>
            </a:r>
          </a:p>
          <a:p>
            <a:pPr marL="342900" marR="0" lvl="0" indent="-342900" hangingPunct="0">
              <a:buFont typeface="+mj-lt"/>
              <a:buAutoNum type="arabicPeriod"/>
            </a:pPr>
            <a:r>
              <a:rPr lang="en-US" sz="1200" dirty="0">
                <a:effectLst/>
                <a:ea typeface="SimSun" panose="02010600030101010101" pitchFamily="2" charset="-122"/>
              </a:rPr>
              <a:t>Identify interfaces and define network APIs for delivering media from 3GPP and non-3GPP services for split rendering of XR services. </a:t>
            </a:r>
          </a:p>
          <a:p>
            <a:pPr marL="342900" marR="0" lvl="0" indent="-342900" hangingPunct="0">
              <a:buFont typeface="+mj-lt"/>
              <a:buAutoNum type="arabicPeriod"/>
            </a:pPr>
            <a:r>
              <a:rPr lang="en-US" sz="1200" dirty="0">
                <a:effectLst/>
                <a:ea typeface="SimSun" panose="02010600030101010101" pitchFamily="2" charset="-122"/>
              </a:rPr>
              <a:t>Define protocols, procedures, and codecs for delivery of split-rendered media and metadata for support of split rendered content including uplink (e.g., pose), and downlink (e.g., rendered pose) as part of a new specification. </a:t>
            </a:r>
          </a:p>
          <a:p>
            <a:pPr marL="0" marR="0" lvl="0" indent="0" hangingPunct="0">
              <a:buNone/>
            </a:pPr>
            <a:r>
              <a:rPr lang="en-US" sz="1200" dirty="0">
                <a:effectLst/>
                <a:ea typeface="SimSun" panose="02010600030101010101" pitchFamily="2" charset="-122"/>
              </a:rPr>
              <a:t>Note1: For objectives 3, some of the work is done for AR services as part of Rel-18 WI IBACS, therefore, where possible, references to TS26.114, TS 26.264, TS 26.119, TS 26.522 and TS 26.565 will be added for metadata and codec capabilities. The procedures covered in TS 26.264 can be appropriately migrated to the new specification or referenced.    </a:t>
            </a:r>
          </a:p>
          <a:p>
            <a:pPr marL="342900" marR="0" lvl="0" indent="-342900" hangingPunct="0">
              <a:buFont typeface="+mj-lt"/>
              <a:buAutoNum type="arabicPeriod"/>
            </a:pPr>
            <a:r>
              <a:rPr lang="en-US" sz="1200" dirty="0">
                <a:effectLst/>
                <a:ea typeface="SimSun" panose="02010600030101010101" pitchFamily="2" charset="-122"/>
              </a:rPr>
              <a:t>Define procedures for adaptation of split rendering between the split rendering client and split rendering server (e.g., depending on the type of device, battery level, content type, actions).</a:t>
            </a:r>
          </a:p>
          <a:p>
            <a:pPr marL="342900" marR="0" lvl="0" indent="-342900" hangingPunct="0">
              <a:buFont typeface="+mj-lt"/>
              <a:buAutoNum type="arabicPeriod"/>
            </a:pPr>
            <a:r>
              <a:rPr lang="en-US" sz="1200" dirty="0">
                <a:effectLst/>
                <a:ea typeface="SimSun" panose="02010600030101010101" pitchFamily="2" charset="-122"/>
              </a:rPr>
              <a:t>Identify and define network exposure functions (e.g., congestion exposure) </a:t>
            </a:r>
            <a:r>
              <a:rPr lang="en-GB" sz="1200" dirty="0">
                <a:effectLst/>
                <a:ea typeface="SimSun" panose="02010600030101010101" pitchFamily="2" charset="-122"/>
              </a:rPr>
              <a:t>and network estimation (e.g., through </a:t>
            </a:r>
            <a:r>
              <a:rPr lang="en-GB" sz="1200" dirty="0" err="1">
                <a:effectLst/>
                <a:ea typeface="SimSun" panose="02010600030101010101" pitchFamily="2" charset="-122"/>
              </a:rPr>
              <a:t>QoE</a:t>
            </a:r>
            <a:r>
              <a:rPr lang="en-GB" sz="1200" dirty="0">
                <a:effectLst/>
                <a:ea typeface="SimSun" panose="02010600030101010101" pitchFamily="2" charset="-122"/>
              </a:rPr>
              <a:t> metrics) to facilitate the split rendering process. </a:t>
            </a:r>
            <a:endParaRPr lang="en-US" sz="1200" dirty="0">
              <a:effectLst/>
              <a:ea typeface="SimSun" panose="02010600030101010101" pitchFamily="2" charset="-122"/>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07436902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Media </a:t>
            </a:r>
            <a:r>
              <a:rPr lang="en-US" dirty="0" err="1"/>
              <a:t>enerGy</a:t>
            </a:r>
            <a:r>
              <a:rPr lang="en-US" dirty="0"/>
              <a:t> consumption </a:t>
            </a:r>
            <a:r>
              <a:rPr lang="en-US" dirty="0" err="1"/>
              <a:t>exposuRE</a:t>
            </a:r>
            <a:r>
              <a:rPr lang="en-US" dirty="0"/>
              <a:t> and </a:t>
            </a:r>
            <a:r>
              <a:rPr lang="en-US" dirty="0" err="1"/>
              <a:t>EvaluatioN</a:t>
            </a:r>
            <a:r>
              <a:rPr lang="en-US" dirty="0"/>
              <a:t> framework in 5G services </a:t>
            </a:r>
            <a:r>
              <a:rPr lang="en-US" altLang="en-US" dirty="0"/>
              <a:t>(</a:t>
            </a:r>
            <a:r>
              <a:rPr lang="en-US" dirty="0" err="1"/>
              <a:t>FS_MediaGREEN</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31519105"/>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 in 5G services</a:t>
                      </a:r>
                    </a:p>
                  </a:txBody>
                  <a:tcPr marL="9525" marR="9525" marT="9525" marB="0" anchor="b"/>
                </a:tc>
                <a:tc>
                  <a:txBody>
                    <a:bodyPr/>
                    <a:lstStyle/>
                    <a:p>
                      <a:pPr algn="l" fontAlgn="b"/>
                      <a:r>
                        <a:rPr lang="en-US" sz="1100" dirty="0" err="1">
                          <a:solidFill>
                            <a:schemeClr val="tx1"/>
                          </a:solidFill>
                        </a:rPr>
                        <a:t>FS_MediaGREEN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r>
              <a:rPr lang="en-US" sz="1200" dirty="0">
                <a:effectLst/>
                <a:ea typeface="Times New Roman" panose="02020603050405020304" pitchFamily="18" charset="0"/>
              </a:rPr>
              <a:t>The study aims to identify sustainable media metrics, architectural impacts (APIs), functional extensions required for SA4 service enablers and evaluate the feasibility of an evaluation framework to facilitate efficient energy use and energy saving for media services. </a:t>
            </a:r>
          </a:p>
          <a:p>
            <a:pPr marL="0" marR="0">
              <a:spcBef>
                <a:spcPts val="0"/>
              </a:spcBef>
              <a:spcAft>
                <a:spcPts val="900"/>
              </a:spcAft>
            </a:pPr>
            <a:r>
              <a:rPr lang="en-US" sz="1200" dirty="0">
                <a:effectLst/>
                <a:ea typeface="Times New Roman" panose="02020603050405020304" pitchFamily="18" charset="0"/>
              </a:rPr>
              <a:t>The main objectives of this study include:</a:t>
            </a:r>
          </a:p>
          <a:p>
            <a:pPr marL="342900" marR="0" lvl="0" indent="-342900">
              <a:spcBef>
                <a:spcPts val="0"/>
              </a:spcBef>
              <a:spcAft>
                <a:spcPts val="900"/>
              </a:spcAft>
              <a:buFont typeface="Symbol" panose="05050102010706020507" pitchFamily="18" charset="2"/>
              <a:buChar char=""/>
            </a:pPr>
            <a:r>
              <a:rPr lang="en-US" sz="1200" dirty="0">
                <a:effectLst/>
                <a:ea typeface="Times New Roman" panose="02020603050405020304" pitchFamily="18" charset="0"/>
              </a:rPr>
              <a:t>Refine relevant SA1 use cases (5.5, 5.8, 5.9, 5.10 and 5.14) in TR 22.882 in the SA4 context. </a:t>
            </a:r>
          </a:p>
          <a:p>
            <a:pPr marL="342900" marR="0" lvl="0" indent="-342900">
              <a:spcBef>
                <a:spcPts val="0"/>
              </a:spcBef>
              <a:spcAft>
                <a:spcPts val="0"/>
              </a:spcAft>
              <a:buFont typeface="Symbol" panose="05050102010706020507" pitchFamily="18" charset="2"/>
              <a:buChar char=""/>
            </a:pPr>
            <a:r>
              <a:rPr lang="en-US" sz="1200" dirty="0">
                <a:effectLst/>
                <a:ea typeface="Times New Roman" panose="02020603050405020304" pitchFamily="18" charset="0"/>
              </a:rPr>
              <a:t>Document existing APIs, metrics and mechanisms </a:t>
            </a:r>
            <a:r>
              <a:rPr lang="en-GB" sz="1200" dirty="0">
                <a:effectLst/>
                <a:ea typeface="Times New Roman" panose="02020603050405020304" pitchFamily="18" charset="0"/>
              </a:rPr>
              <a:t>inside or outside 3GPP </a:t>
            </a:r>
            <a:r>
              <a:rPr lang="en-US" sz="1200" dirty="0">
                <a:effectLst/>
                <a:ea typeface="Times New Roman" panose="02020603050405020304" pitchFamily="18" charset="0"/>
              </a:rPr>
              <a:t>that could be used for energy measurement, reporting and exposure of media services. This includes whether and what information is exposed, how it is exposed, and at what granularity (</a:t>
            </a:r>
            <a:r>
              <a:rPr lang="en-US" sz="1200" dirty="0" err="1">
                <a:effectLst/>
                <a:ea typeface="Times New Roman" panose="02020603050405020304" pitchFamily="18" charset="0"/>
              </a:rPr>
              <a:t>QoE</a:t>
            </a:r>
            <a:r>
              <a:rPr lang="en-US" sz="1200" dirty="0">
                <a:effectLst/>
                <a:ea typeface="Times New Roman" panose="02020603050405020304" pitchFamily="18" charset="0"/>
              </a:rPr>
              <a:t> measurement and reporting, QoS measurement and reporting, audience measurement and reporting, event exposure, CMCD reporting, etc.).</a:t>
            </a:r>
          </a:p>
          <a:p>
            <a:pPr marL="342900" marR="0" lvl="0" indent="-342900">
              <a:spcBef>
                <a:spcPts val="0"/>
              </a:spcBef>
              <a:spcAft>
                <a:spcPts val="0"/>
              </a:spcAft>
              <a:buFont typeface="Symbol" panose="05050102010706020507" pitchFamily="18" charset="2"/>
              <a:buChar char=""/>
            </a:pPr>
            <a:r>
              <a:rPr lang="en-US" sz="1200" dirty="0">
                <a:effectLst/>
                <a:ea typeface="Times New Roman" panose="02020603050405020304" pitchFamily="18" charset="0"/>
              </a:rPr>
              <a:t>Study the feasibility of having implementation-independent metrics and a framework to evaluate the energy usage/savings of multimedia standards features and proposals.</a:t>
            </a:r>
          </a:p>
          <a:p>
            <a:pPr marL="0" marR="0">
              <a:spcBef>
                <a:spcPts val="0"/>
              </a:spcBef>
              <a:spcAft>
                <a:spcPts val="0"/>
              </a:spcAft>
            </a:pPr>
            <a:r>
              <a:rPr lang="en-US" sz="1200" dirty="0">
                <a:effectLst/>
                <a:ea typeface="Times New Roman" panose="02020603050405020304" pitchFamily="18" charset="0"/>
              </a:rPr>
              <a:t> </a:t>
            </a:r>
          </a:p>
          <a:p>
            <a:pPr marL="0" marR="0">
              <a:spcBef>
                <a:spcPts val="0"/>
              </a:spcBef>
              <a:spcAft>
                <a:spcPts val="0"/>
              </a:spcAft>
            </a:pPr>
            <a:r>
              <a:rPr lang="en-US" sz="1200" dirty="0">
                <a:effectLst/>
                <a:ea typeface="Malgun Gothic" panose="020B0503020000020004" pitchFamily="34" charset="-127"/>
              </a:rPr>
              <a:t>NOTE 1: The study will consider the work done by SA WG2 and WG5 </a:t>
            </a:r>
            <a:r>
              <a:rPr lang="en-GB" sz="1200" dirty="0">
                <a:effectLst/>
                <a:ea typeface="Times New Roman" panose="02020603050405020304" pitchFamily="18" charset="0"/>
              </a:rPr>
              <a:t>regarding energy consumption measurement, information collection and energy saving, and reuse it as much as possible</a:t>
            </a:r>
            <a:r>
              <a:rPr lang="en-US" sz="1200" dirty="0">
                <a:effectLst/>
                <a:ea typeface="Malgun Gothic" panose="020B0503020000020004" pitchFamily="34" charset="-127"/>
              </a:rPr>
              <a:t>.</a:t>
            </a:r>
            <a:endParaRPr lang="en-US" sz="1200" dirty="0">
              <a:effectLst/>
              <a:ea typeface="Times New Roman" panose="02020603050405020304" pitchFamily="18" charset="0"/>
            </a:endParaRPr>
          </a:p>
          <a:p>
            <a:pPr marL="0" marR="0">
              <a:spcBef>
                <a:spcPts val="0"/>
              </a:spcBef>
              <a:spcAft>
                <a:spcPts val="0"/>
              </a:spcAft>
            </a:pPr>
            <a:r>
              <a:rPr lang="en-US" sz="1200" dirty="0">
                <a:effectLst/>
                <a:ea typeface="Malgun Gothic" panose="020B0503020000020004" pitchFamily="34" charset="-127"/>
              </a:rPr>
              <a:t>NOTE 2: </a:t>
            </a:r>
            <a:r>
              <a:rPr lang="en-GB" sz="1200" dirty="0">
                <a:effectLst/>
                <a:ea typeface="Times New Roman" panose="02020603050405020304" pitchFamily="18" charset="0"/>
              </a:rPr>
              <a:t>Exchanges with other 3GPP WGs, CTA WAVE and DVB may be needed, e.g. via formal Liaison Statements.</a:t>
            </a:r>
            <a:endParaRPr lang="en-US" sz="12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1000" dirty="0">
              <a:solidFill>
                <a:srgbClr val="000000"/>
              </a:solidFill>
              <a:effectLst/>
              <a:ea typeface="MS Mincho" panose="02020609040205080304" pitchFamily="49" charset="-128"/>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1148831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SA#102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11 January, 18 January, 22 February, 7 March</a:t>
            </a:r>
          </a:p>
          <a:p>
            <a:pPr lvl="1">
              <a:lnSpc>
                <a:spcPct val="90000"/>
              </a:lnSpc>
              <a:spcBef>
                <a:spcPts val="200"/>
              </a:spcBef>
              <a:tabLst>
                <a:tab pos="1787525" algn="l"/>
                <a:tab pos="3671888" algn="l"/>
              </a:tabLst>
              <a:defRPr/>
            </a:pPr>
            <a:r>
              <a:rPr lang="en-US" sz="2000" dirty="0"/>
              <a:t>Audio SWG: 15 December (</a:t>
            </a:r>
            <a:r>
              <a:rPr lang="en-US" sz="2000" dirty="0" err="1"/>
              <a:t>IVAS_Codec</a:t>
            </a:r>
            <a:r>
              <a:rPr lang="en-US" sz="2000" dirty="0"/>
              <a:t>), 18 December (ISAR), 12 January (</a:t>
            </a:r>
            <a:r>
              <a:rPr lang="en-US" sz="2000" dirty="0" err="1"/>
              <a:t>FS_DaCED</a:t>
            </a:r>
            <a:r>
              <a:rPr lang="en-US" sz="2000" dirty="0"/>
              <a:t>, </a:t>
            </a:r>
            <a:r>
              <a:rPr lang="en-US" sz="2000" dirty="0" err="1"/>
              <a:t>eUET</a:t>
            </a:r>
            <a:r>
              <a:rPr lang="en-US" sz="2000" dirty="0"/>
              <a:t>), 15 January (</a:t>
            </a:r>
            <a:r>
              <a:rPr lang="en-US" sz="2000" dirty="0" err="1"/>
              <a:t>IVAS_Codec</a:t>
            </a:r>
            <a:r>
              <a:rPr lang="en-US" sz="2000" dirty="0"/>
              <a:t>, ISAR), 26 February (IVAS), 1 March (ISAR), 4 March (</a:t>
            </a:r>
            <a:r>
              <a:rPr lang="en-US" sz="2000" dirty="0" err="1"/>
              <a:t>eUET</a:t>
            </a:r>
            <a:r>
              <a:rPr lang="en-US" sz="2000" dirty="0"/>
              <a:t>, RTP), 8 March (</a:t>
            </a:r>
            <a:r>
              <a:rPr lang="en-US" sz="2000" dirty="0" err="1"/>
              <a:t>FS_DaCED</a:t>
            </a:r>
            <a:r>
              <a:rPr lang="en-US" sz="2000" dirty="0"/>
              <a:t>), 11 March (IVAS) </a:t>
            </a:r>
            <a:endParaRPr lang="en-US" sz="1600" dirty="0"/>
          </a:p>
          <a:p>
            <a:pPr lvl="1">
              <a:lnSpc>
                <a:spcPct val="90000"/>
              </a:lnSpc>
              <a:spcBef>
                <a:spcPts val="200"/>
              </a:spcBef>
              <a:tabLst>
                <a:tab pos="1787525" algn="l"/>
                <a:tab pos="3671888" algn="l"/>
              </a:tabLst>
              <a:defRPr/>
            </a:pPr>
            <a:r>
              <a:rPr lang="en-US" sz="2000" dirty="0"/>
              <a:t>RTC SWG (all A.I.s): 10 January, 21 February, 6 March</a:t>
            </a:r>
          </a:p>
          <a:p>
            <a:pPr lvl="1">
              <a:lnSpc>
                <a:spcPct val="90000"/>
              </a:lnSpc>
              <a:spcBef>
                <a:spcPts val="200"/>
              </a:spcBef>
              <a:tabLst>
                <a:tab pos="1787525" algn="l"/>
                <a:tab pos="3671888" algn="l"/>
              </a:tabLst>
              <a:defRPr/>
            </a:pPr>
            <a:r>
              <a:rPr lang="en-US" sz="2000" dirty="0"/>
              <a:t>Video SWG (all A.I.s): 19 December, 16 January, 12 March</a:t>
            </a:r>
            <a:endParaRPr lang="en-US" sz="2000" u="sng" dirty="0">
              <a:solidFill>
                <a:srgbClr val="FF0000"/>
              </a:solidFill>
            </a:endParaRPr>
          </a:p>
          <a:p>
            <a:pPr>
              <a:defRPr/>
            </a:pPr>
            <a:r>
              <a:rPr lang="fi-FI" sz="2400" dirty="0"/>
              <a:t>SA4 plenary meetings</a:t>
            </a:r>
            <a:endParaRPr lang="fr-FR" dirty="0"/>
          </a:p>
        </p:txBody>
      </p:sp>
      <p:graphicFrame>
        <p:nvGraphicFramePr>
          <p:cNvPr id="3" name="Table 2">
            <a:extLst>
              <a:ext uri="{FF2B5EF4-FFF2-40B4-BE49-F238E27FC236}">
                <a16:creationId xmlns:a16="http://schemas.microsoft.com/office/drawing/2014/main" id="{9DEA9EF1-1369-FD8C-3AA4-46C66D669829}"/>
              </a:ext>
            </a:extLst>
          </p:cNvPr>
          <p:cNvGraphicFramePr>
            <a:graphicFrameLocks noGrp="1"/>
          </p:cNvGraphicFramePr>
          <p:nvPr>
            <p:extLst>
              <p:ext uri="{D42A27DB-BD31-4B8C-83A1-F6EECF244321}">
                <p14:modId xmlns:p14="http://schemas.microsoft.com/office/powerpoint/2010/main" val="230247938"/>
              </p:ext>
            </p:extLst>
          </p:nvPr>
        </p:nvGraphicFramePr>
        <p:xfrm>
          <a:off x="1537964" y="4598640"/>
          <a:ext cx="8459123" cy="923382"/>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Media Messaging Phase 2</a:t>
            </a:r>
            <a:br>
              <a:rPr lang="en-US" dirty="0"/>
            </a:br>
            <a:r>
              <a:rPr lang="en-US" dirty="0"/>
              <a:t> </a:t>
            </a:r>
            <a:r>
              <a:rPr lang="en-US" altLang="en-US" dirty="0"/>
              <a:t>(</a:t>
            </a:r>
            <a:r>
              <a:rPr lang="en-US" dirty="0"/>
              <a:t>FS_MeMe2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39871184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Media Messaging Phase 2</a:t>
                      </a:r>
                    </a:p>
                  </a:txBody>
                  <a:tcPr marL="9525" marR="9525" marT="9525" marB="0" anchor="b"/>
                </a:tc>
                <a:tc>
                  <a:txBody>
                    <a:bodyPr/>
                    <a:lstStyle/>
                    <a:p>
                      <a:pPr algn="l" fontAlgn="b"/>
                      <a:r>
                        <a:rPr lang="en-US" sz="1100" dirty="0">
                          <a:solidFill>
                            <a:schemeClr val="tx1"/>
                          </a:solidFill>
                        </a:rPr>
                        <a:t>FS_MeMe2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The objective of this study is in the context of the above potential improvements and extensions, referred to as key topics. Specifically, for each of the above key topics, the following objectives are identified:</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1.	Document the key topics</a:t>
            </a:r>
          </a:p>
          <a:p>
            <a:pPr marL="400050" lvl="1" indent="0">
              <a:lnSpc>
                <a:spcPct val="93000"/>
              </a:lnSpc>
              <a:spcBef>
                <a:spcPct val="15000"/>
              </a:spcBef>
              <a:spcAft>
                <a:spcPct val="15000"/>
              </a:spcAft>
              <a:buSzPct val="100000"/>
              <a:buNone/>
              <a:tabLst>
                <a:tab pos="285750" algn="l"/>
              </a:tabLst>
              <a:defRPr/>
            </a:pPr>
            <a:r>
              <a:rPr lang="en-US" sz="1000" dirty="0">
                <a:solidFill>
                  <a:srgbClr val="000000"/>
                </a:solidFill>
                <a:effectLst/>
                <a:ea typeface="MS Mincho" panose="02020609040205080304" pitchFamily="49" charset="-128"/>
              </a:rPr>
              <a:t>A) 	Integration of TS 26.143 Capabilities and Profiles into IETF MIMI</a:t>
            </a:r>
          </a:p>
          <a:p>
            <a:pPr marL="400050" lvl="1" indent="0">
              <a:lnSpc>
                <a:spcPct val="93000"/>
              </a:lnSpc>
              <a:spcBef>
                <a:spcPct val="15000"/>
              </a:spcBef>
              <a:spcAft>
                <a:spcPct val="15000"/>
              </a:spcAft>
              <a:buSzPct val="100000"/>
              <a:buNone/>
              <a:tabLst>
                <a:tab pos="285750" algn="l"/>
              </a:tabLst>
              <a:defRPr/>
            </a:pPr>
            <a:r>
              <a:rPr lang="en-US" sz="1000" dirty="0">
                <a:solidFill>
                  <a:srgbClr val="000000"/>
                </a:solidFill>
                <a:effectLst/>
                <a:ea typeface="MS Mincho" panose="02020609040205080304" pitchFamily="49" charset="-128"/>
              </a:rPr>
              <a:t>B) 	Support of advanced file format</a:t>
            </a:r>
          </a:p>
          <a:p>
            <a:pPr marL="400050" lvl="1" indent="0">
              <a:lnSpc>
                <a:spcPct val="93000"/>
              </a:lnSpc>
              <a:spcBef>
                <a:spcPct val="15000"/>
              </a:spcBef>
              <a:spcAft>
                <a:spcPct val="15000"/>
              </a:spcAft>
              <a:buSzPct val="100000"/>
              <a:buNone/>
              <a:tabLst>
                <a:tab pos="285750" algn="l"/>
              </a:tabLst>
              <a:defRPr/>
            </a:pPr>
            <a:r>
              <a:rPr lang="en-US" sz="1000" dirty="0">
                <a:solidFill>
                  <a:srgbClr val="000000"/>
                </a:solidFill>
                <a:effectLst/>
                <a:ea typeface="MS Mincho" panose="02020609040205080304" pitchFamily="49" charset="-128"/>
              </a:rPr>
              <a:t>C) 	Support of external body content and late binding</a:t>
            </a:r>
          </a:p>
          <a:p>
            <a:pPr marL="400050" lvl="1" indent="0">
              <a:lnSpc>
                <a:spcPct val="93000"/>
              </a:lnSpc>
              <a:spcBef>
                <a:spcPct val="15000"/>
              </a:spcBef>
              <a:spcAft>
                <a:spcPct val="15000"/>
              </a:spcAft>
              <a:buSzPct val="100000"/>
              <a:buNone/>
              <a:tabLst>
                <a:tab pos="285750" algn="l"/>
              </a:tabLst>
              <a:defRPr/>
            </a:pPr>
            <a:r>
              <a:rPr lang="en-US" sz="1000" dirty="0">
                <a:solidFill>
                  <a:srgbClr val="000000"/>
                </a:solidFill>
                <a:effectLst/>
                <a:ea typeface="MS Mincho" panose="02020609040205080304" pitchFamily="49" charset="-128"/>
              </a:rPr>
              <a:t>D) 	DRM and encrypted content</a:t>
            </a:r>
          </a:p>
          <a:p>
            <a:pPr marL="400050" lvl="1" indent="0">
              <a:lnSpc>
                <a:spcPct val="93000"/>
              </a:lnSpc>
              <a:spcBef>
                <a:spcPct val="15000"/>
              </a:spcBef>
              <a:spcAft>
                <a:spcPct val="15000"/>
              </a:spcAft>
              <a:buSzPct val="100000"/>
              <a:buNone/>
              <a:tabLst>
                <a:tab pos="285750" algn="l"/>
              </a:tabLst>
              <a:defRPr/>
            </a:pPr>
            <a:r>
              <a:rPr lang="en-US" sz="1000" dirty="0">
                <a:solidFill>
                  <a:srgbClr val="000000"/>
                </a:solidFill>
                <a:effectLst/>
                <a:ea typeface="MS Mincho" panose="02020609040205080304" pitchFamily="49" charset="-128"/>
              </a:rPr>
              <a:t>E) 	Additional media experiences</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in more detail, in particular how they relate to the system and data models in TS 26.143 and collect additional industry requirements according to F) Additional industry requirements as above.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2.	Study the integration of TS 26.143 capabilities and profiles into IETF MIMI content formats based on the issue A above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3.	Collaborate with MPEG to study the needs and functionalities for an advanced file format to be added to TS 26.143 based on bullet B above taking into account the key topics identified in objective 1. </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4.	Study the suitability to enhance the specification of the MMBP Generator and MMBP Player in TS 26.143 by using the Media Service Enabler principles according to bullet point G) Media Service Enabler.</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5.	Coordinate work with external organizations such as ISO/IEC JTC29 WG3 (MPEG Systems), 5G-MAG, GSMA and IETF, as needed.</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6.	Identify gaps and recommend potential normative work to enhance interoperability in Messaging Services.</a:t>
            </a: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spTree>
    <p:extLst>
      <p:ext uri="{BB962C8B-B14F-4D97-AF65-F5344CB8AC3E}">
        <p14:creationId xmlns:p14="http://schemas.microsoft.com/office/powerpoint/2010/main" val="357090799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a:t>
            </a:r>
            <a:br>
              <a:rPr lang="en-US" dirty="0"/>
            </a:br>
            <a:r>
              <a:rPr lang="en-US" dirty="0"/>
              <a:t> </a:t>
            </a:r>
            <a:r>
              <a:rPr lang="en-US" altLang="en-US" dirty="0"/>
              <a:t>(</a:t>
            </a:r>
            <a:r>
              <a:rPr lang="en-US" dirty="0"/>
              <a:t>FS_AMD</a:t>
            </a:r>
            <a:r>
              <a:rPr lang="en-US" altLang="en-US" dirty="0"/>
              <a:t>) 1/2</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marR="0">
              <a:lnSpc>
                <a:spcPct val="107000"/>
              </a:lnSpc>
              <a:spcBef>
                <a:spcPts val="0"/>
              </a:spcBef>
              <a:spcAft>
                <a:spcPts val="800"/>
              </a:spcAft>
              <a:buFont typeface="Arial" panose="020B0604020202020204" pitchFamily="34" charset="0"/>
              <a:buChar char="•"/>
            </a:pPr>
            <a:r>
              <a:rPr lang="en-GB" sz="900" dirty="0">
                <a:effectLst/>
                <a:ea typeface="Malgun Gothic" panose="020B0503020000020004" pitchFamily="34" charset="-127"/>
                <a:cs typeface="Times New Roman" panose="02020603050405020304" pitchFamily="18" charset="0"/>
              </a:rPr>
              <a:t>The objective of this study is in the context of the above potential improvements and extensions, referred to as key topics. Specifically, the following objectives are identified:</a:t>
            </a:r>
            <a:endParaRPr lang="en-US" sz="900" dirty="0">
              <a:effectLst/>
              <a:ea typeface="Malgun Gothic" panose="020B0503020000020004" pitchFamily="34" charset="-127"/>
              <a:cs typeface="Arial" panose="020B0604020202020204" pitchFamily="34" charset="0"/>
            </a:endParaRP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1.	Document the following additional Key Issues in more detail, in particular how they relate to the 3GPP Media Delivery architecture and/or the MBS User Service architecture:</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a)	Common Client Metadata.</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b)	Common Server-and Network-Assisted Streaming.</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c)	Multi-CDN and Multi-Access Media Delivery.</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d)	Modem Usage Optimized Media Streaming.</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e)	DRM and Conditional Access.</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f) 	In-session Unicast Repair for MBS Object Distribution.</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g) 	MBS User Service and Delivery Protocols for </a:t>
            </a:r>
            <a:r>
              <a:rPr lang="en-US" sz="900" dirty="0" err="1">
                <a:effectLst/>
                <a:ea typeface="Times New Roman" panose="02020603050405020304" pitchFamily="18" charset="0"/>
              </a:rPr>
              <a:t>eMBMS</a:t>
            </a:r>
            <a:r>
              <a:rPr lang="en-US" sz="900" dirty="0">
                <a:effectLst/>
                <a:ea typeface="Times New Roman" panose="02020603050405020304" pitchFamily="18" charset="0"/>
              </a:rPr>
              <a:t>.</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h)	Selected MBMS Functionalities not supported in MBS.</a:t>
            </a:r>
          </a:p>
          <a:p>
            <a:pPr marL="645795" marR="0" indent="-285750">
              <a:spcBef>
                <a:spcPts val="0"/>
              </a:spcBef>
              <a:spcAft>
                <a:spcPts val="900"/>
              </a:spcAft>
              <a:buFont typeface="Arial" panose="020B0604020202020204" pitchFamily="34" charset="0"/>
              <a:buChar char="•"/>
            </a:pPr>
            <a:r>
              <a:rPr lang="en-US" sz="900" dirty="0" err="1">
                <a:effectLst/>
                <a:ea typeface="Times New Roman" panose="02020603050405020304" pitchFamily="18" charset="0"/>
              </a:rPr>
              <a:t>i</a:t>
            </a:r>
            <a:r>
              <a:rPr lang="en-US" sz="900" dirty="0">
                <a:effectLst/>
                <a:ea typeface="Times New Roman" panose="02020603050405020304" pitchFamily="18" charset="0"/>
              </a:rPr>
              <a:t>) 	DASH/HLS Interoperability.</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j) 	Further harmonization of RTC and Streaming for Advanced Medial Delivery.</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k)	Issues identified by Market Representation Partners.</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l)	Improved QoS support.</a:t>
            </a:r>
          </a:p>
          <a:p>
            <a:pPr marL="645795" marR="0" indent="-285750">
              <a:spcBef>
                <a:spcPts val="0"/>
              </a:spcBef>
              <a:spcAft>
                <a:spcPts val="900"/>
              </a:spcAft>
              <a:buFont typeface="Arial" panose="020B0604020202020204" pitchFamily="34" charset="0"/>
              <a:buChar char="•"/>
            </a:pPr>
            <a:r>
              <a:rPr lang="en-US" sz="900" dirty="0">
                <a:effectLst/>
                <a:ea typeface="Times New Roman" panose="02020603050405020304" pitchFamily="18" charset="0"/>
              </a:rPr>
              <a:t>m) Impacts and opportunities of QUIC for segmented content delivery</a:t>
            </a:r>
            <a:endParaRPr lang="fr-FR" sz="1200" dirty="0"/>
          </a:p>
        </p:txBody>
      </p:sp>
    </p:spTree>
    <p:extLst>
      <p:ext uri="{BB962C8B-B14F-4D97-AF65-F5344CB8AC3E}">
        <p14:creationId xmlns:p14="http://schemas.microsoft.com/office/powerpoint/2010/main" val="204653132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a:t>
            </a:r>
            <a:br>
              <a:rPr lang="en-US" dirty="0"/>
            </a:br>
            <a:r>
              <a:rPr lang="en-US" dirty="0"/>
              <a:t> </a:t>
            </a:r>
            <a:r>
              <a:rPr lang="en-US" altLang="en-US" dirty="0"/>
              <a:t>(</a:t>
            </a:r>
            <a:r>
              <a:rPr lang="en-US" dirty="0"/>
              <a:t>FS_AMD</a:t>
            </a:r>
            <a:r>
              <a:rPr lang="en-US" altLang="en-US" dirty="0"/>
              <a:t>) 2/2</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51224478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 (Cont.)</a:t>
            </a:r>
            <a:endParaRPr lang="en-US" sz="900" dirty="0">
              <a:effectLst/>
              <a:ea typeface="Times New Roman" panose="02020603050405020304" pitchFamily="18" charset="0"/>
            </a:endParaRP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2.	Study collaboration scenarios between the Application Service Provider and the 5G System and for each of the key topics.</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3.	Based on existing architectures, develop one or more deployment architectures that address the key topics and the collaboration models.</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4.	Map the key topics to basic functions and develop high-level call flows.</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5.	Identify the issues that need to be solved.</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6.	Provide candidate solutions including call flows, protocols and APIs for each of the identified issues.</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7.	Coordinate work with other 3GPP groups e.g. SA2, SA3, SA5, SA6 and others as needed.</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8.	Coordinate work with external organizations such as DASH-IF, CTA WAVE, ISO/IEC JTC29 WG3 (MPEG Systems), 5G-MAG, DVB or IETF, as needed.</a:t>
            </a:r>
          </a:p>
          <a:p>
            <a:pPr marL="466090" marR="0" indent="-285750">
              <a:spcBef>
                <a:spcPts val="0"/>
              </a:spcBef>
              <a:spcAft>
                <a:spcPts val="900"/>
              </a:spcAft>
              <a:buFont typeface="Arial" panose="020B0604020202020204" pitchFamily="34" charset="0"/>
              <a:buChar char="•"/>
            </a:pPr>
            <a:r>
              <a:rPr lang="en-US" sz="900" dirty="0">
                <a:effectLst/>
                <a:ea typeface="Malgun Gothic" panose="020B0503020000020004" pitchFamily="34" charset="-127"/>
              </a:rPr>
              <a:t>9.	Identify gaps and recommend potential normative work for stage-2 and stage-3, including which existing specifications would be impacted and/or if any new specifications would preferably be developed.</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US" sz="600" dirty="0">
              <a:solidFill>
                <a:srgbClr val="000000"/>
              </a:solidFill>
              <a:effectLst/>
              <a:ea typeface="MS Mincho" panose="02020609040205080304" pitchFamily="49" charset="-128"/>
            </a:endParaRPr>
          </a:p>
          <a:p>
            <a:pPr marL="287338" indent="-287338">
              <a:buNone/>
            </a:pPr>
            <a:endParaRPr lang="fr-FR" sz="1200" dirty="0"/>
          </a:p>
        </p:txBody>
      </p:sp>
    </p:spTree>
    <p:extLst>
      <p:ext uri="{BB962C8B-B14F-4D97-AF65-F5344CB8AC3E}">
        <p14:creationId xmlns:p14="http://schemas.microsoft.com/office/powerpoint/2010/main" val="10208547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5G Real-time Transport Protocol Configurations, </a:t>
            </a:r>
            <a:br>
              <a:rPr lang="en-US" dirty="0"/>
            </a:br>
            <a:r>
              <a:rPr lang="en-US" dirty="0"/>
              <a:t>Phase 2 </a:t>
            </a:r>
            <a:r>
              <a:rPr lang="en-US" altLang="en-US" dirty="0"/>
              <a:t>(</a:t>
            </a:r>
            <a:r>
              <a:rPr lang="en-US" dirty="0"/>
              <a:t>FS_5G_RTP_Ph2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26379342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SP-240065</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marR="0" hangingPunct="0">
              <a:spcBef>
                <a:spcPts val="0"/>
              </a:spcBef>
              <a:spcAft>
                <a:spcPts val="900"/>
              </a:spcAft>
            </a:pPr>
            <a:r>
              <a:rPr lang="en-US" sz="1100" dirty="0">
                <a:effectLst/>
                <a:ea typeface="SimSun" panose="02010600030101010101" pitchFamily="2" charset="-122"/>
              </a:rPr>
              <a:t>The study item aims to:</a:t>
            </a:r>
          </a:p>
          <a:p>
            <a:pPr marL="342900" marR="0" lvl="0" indent="-342900" fontAlgn="auto" hangingPunct="1">
              <a:spcBef>
                <a:spcPts val="0"/>
              </a:spcBef>
              <a:spcAft>
                <a:spcPts val="0"/>
              </a:spcAft>
              <a:buFont typeface="+mj-lt"/>
              <a:buAutoNum type="alphaUcPeriod"/>
            </a:pPr>
            <a:r>
              <a:rPr lang="en-US" sz="1100" dirty="0">
                <a:effectLst/>
                <a:ea typeface="SimSun" panose="02010600030101010101" pitchFamily="2" charset="-122"/>
              </a:rPr>
              <a:t>Document the following Key Issues in more detail, and in particular how they relate to RTP and RTCP for WebRTC and IMS-based XR services:</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Inaccuracy of the PDU Set Size (</a:t>
            </a:r>
            <a:r>
              <a:rPr lang="en-US" sz="1100" dirty="0" err="1">
                <a:effectLst/>
                <a:ea typeface="SimSun" panose="02010600030101010101" pitchFamily="2" charset="-122"/>
              </a:rPr>
              <a:t>PSSize</a:t>
            </a:r>
            <a:r>
              <a:rPr lang="en-US" sz="1100" dirty="0">
                <a:effectLst/>
                <a:ea typeface="SimSun" panose="02010600030101010101" pitchFamily="2" charset="-122"/>
              </a:rPr>
              <a:t>) information</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Issues around "lonely” PDU, as identified by SA2. </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Enhancements for application-layer FEC support (e.g., for split rendering)</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Application-layer FEC awareness for PDU Set handling</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RTP transport of XR metadata</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PDU Set marking for XR streams with RTP end-to-end encryption.</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RTCP messages to better support XR services in 5G. </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RTP retransmission for supporting XR services in 5G.</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Feasibility of RTP multiplexing options for transport of XR media streams.</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Document use cases and intended deployment scenarios of enhancements for RTP header extension for PDU Set marking.</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Enhancements of RTP header extension for PDU Set marking .</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End of Data Burst Marking.</a:t>
            </a:r>
          </a:p>
          <a:p>
            <a:pPr marL="742950" marR="0" lvl="1" indent="-285750" fontAlgn="auto" hangingPunct="1">
              <a:spcBef>
                <a:spcPts val="0"/>
              </a:spcBef>
              <a:spcAft>
                <a:spcPts val="0"/>
              </a:spcAft>
              <a:buFont typeface="+mj-lt"/>
              <a:buAutoNum type="arabicPeriod"/>
            </a:pPr>
            <a:r>
              <a:rPr lang="en-US" sz="1100" dirty="0">
                <a:effectLst/>
                <a:ea typeface="SimSun" panose="02010600030101010101" pitchFamily="2" charset="-122"/>
              </a:rPr>
              <a:t>Consider any new key issues coming from SA2 that would fall under SA4’s scope.</a:t>
            </a:r>
          </a:p>
          <a:p>
            <a:pPr marL="342900" marR="0" lvl="0" indent="-342900" fontAlgn="auto" hangingPunct="1">
              <a:spcBef>
                <a:spcPts val="0"/>
              </a:spcBef>
              <a:spcAft>
                <a:spcPts val="0"/>
              </a:spcAft>
              <a:buFont typeface="+mj-lt"/>
              <a:buAutoNum type="alphaUcPeriod"/>
            </a:pPr>
            <a:r>
              <a:rPr lang="en-US" sz="1100" dirty="0">
                <a:effectLst/>
                <a:ea typeface="SimSun" panose="02010600030101010101" pitchFamily="2" charset="-122"/>
              </a:rPr>
              <a:t>Identify gaps that require solutions for each of the key issues.  </a:t>
            </a:r>
          </a:p>
          <a:p>
            <a:pPr marL="342900" marR="0" lvl="0" indent="-342900" fontAlgn="auto" hangingPunct="1">
              <a:spcBef>
                <a:spcPts val="0"/>
              </a:spcBef>
              <a:spcAft>
                <a:spcPts val="0"/>
              </a:spcAft>
              <a:buFont typeface="+mj-lt"/>
              <a:buAutoNum type="alphaUcPeriod"/>
            </a:pPr>
            <a:r>
              <a:rPr lang="en-US" sz="1100" dirty="0">
                <a:effectLst/>
                <a:ea typeface="SimSun" panose="02010600030101010101" pitchFamily="2" charset="-122"/>
              </a:rPr>
              <a:t>Discuss candidate solutions and identify suitable ones for key issues requiring solutions.</a:t>
            </a:r>
          </a:p>
          <a:p>
            <a:pPr marL="342900" marR="0" lvl="0" indent="-342900" fontAlgn="auto" hangingPunct="1">
              <a:spcBef>
                <a:spcPts val="0"/>
              </a:spcBef>
              <a:spcAft>
                <a:spcPts val="0"/>
              </a:spcAft>
              <a:buFont typeface="+mj-lt"/>
              <a:buAutoNum type="alphaUcPeriod"/>
            </a:pPr>
            <a:r>
              <a:rPr lang="en-US" sz="1100" dirty="0">
                <a:effectLst/>
                <a:ea typeface="SimSun" panose="02010600030101010101" pitchFamily="2" charset="-122"/>
              </a:rPr>
              <a:t>Coordinate work with other 3GPP working groups and external organizations as needed.</a:t>
            </a:r>
          </a:p>
          <a:p>
            <a:pPr marL="342900" marR="0" lvl="0" indent="-342900" fontAlgn="auto" hangingPunct="1">
              <a:spcBef>
                <a:spcPts val="0"/>
              </a:spcBef>
              <a:spcAft>
                <a:spcPts val="0"/>
              </a:spcAft>
              <a:buFont typeface="+mj-lt"/>
              <a:buAutoNum type="alphaUcPeriod"/>
            </a:pPr>
            <a:r>
              <a:rPr lang="en-US" sz="1100" dirty="0">
                <a:effectLst/>
                <a:ea typeface="SimSun" panose="02010600030101010101" pitchFamily="2" charset="-122"/>
              </a:rPr>
              <a:t>Identify gaps and recommend potential normative work (or additional study), including which existing specifications would be impacted and/or if any new specifications would preferably be developed. </a:t>
            </a:r>
          </a:p>
        </p:txBody>
      </p:sp>
    </p:spTree>
    <p:extLst>
      <p:ext uri="{BB962C8B-B14F-4D97-AF65-F5344CB8AC3E}">
        <p14:creationId xmlns:p14="http://schemas.microsoft.com/office/powerpoint/2010/main" val="60635775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63764338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SP-240066</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marR="0">
              <a:lnSpc>
                <a:spcPct val="150000"/>
              </a:lnSpc>
              <a:spcBef>
                <a:spcPts val="0"/>
              </a:spcBef>
              <a:spcAft>
                <a:spcPts val="0"/>
              </a:spcAft>
            </a:pPr>
            <a:r>
              <a:rPr lang="en-US" sz="1100" dirty="0">
                <a:effectLst/>
                <a:ea typeface="Times New Roman" panose="02020603050405020304" pitchFamily="18" charset="0"/>
              </a:rPr>
              <a:t>The study item has the following objectives:</a:t>
            </a:r>
          </a:p>
          <a:p>
            <a:pPr marL="342900" marR="0" lvl="0" indent="-342900">
              <a:spcBef>
                <a:spcPts val="0"/>
              </a:spcBef>
              <a:spcAft>
                <a:spcPts val="900"/>
              </a:spcAft>
              <a:buFont typeface="+mj-lt"/>
              <a:buAutoNum type="arabicPeriod"/>
            </a:pPr>
            <a:r>
              <a:rPr lang="en-US" sz="1100" dirty="0">
                <a:effectLst/>
                <a:ea typeface="Times New Roman" panose="02020603050405020304" pitchFamily="18" charset="0"/>
              </a:rPr>
              <a:t>Identify and document beyond 2D formats, that are market-relevant</a:t>
            </a:r>
            <a:r>
              <a:rPr lang="en-GB" sz="1100" dirty="0">
                <a:effectLst/>
                <a:ea typeface="Times New Roman" panose="02020603050405020304" pitchFamily="18" charset="0"/>
              </a:rPr>
              <a:t> within the next years</a:t>
            </a:r>
            <a:r>
              <a:rPr lang="en-US" sz="1100" dirty="0">
                <a:effectLst/>
                <a:ea typeface="Times New Roman" panose="02020603050405020304" pitchFamily="18" charset="0"/>
              </a:rPr>
              <a:t>, generated from established and emerging capturing systems </a:t>
            </a:r>
            <a:r>
              <a:rPr lang="en-GB" sz="1100" dirty="0">
                <a:effectLst/>
                <a:ea typeface="Times New Roman" panose="02020603050405020304" pitchFamily="18" charset="0"/>
              </a:rPr>
              <a:t>(including cameras for spatial video capturing)</a:t>
            </a:r>
            <a:r>
              <a:rPr lang="en-US" sz="1100" dirty="0">
                <a:effectLst/>
                <a:ea typeface="Times New Roman" panose="02020603050405020304" pitchFamily="18" charset="0"/>
              </a:rPr>
              <a:t>, contribution, and usable on display technologies</a:t>
            </a:r>
            <a:r>
              <a:rPr lang="en-GB" sz="1100" dirty="0">
                <a:effectLst/>
                <a:ea typeface="Times New Roman" panose="02020603050405020304" pitchFamily="18" charset="0"/>
              </a:rPr>
              <a:t> (smartphones, VR HMDs, AR glasses, autostereoscopic and </a:t>
            </a:r>
            <a:r>
              <a:rPr lang="en-GB" sz="1100" dirty="0" err="1">
                <a:effectLst/>
                <a:ea typeface="Times New Roman" panose="02020603050405020304" pitchFamily="18" charset="0"/>
              </a:rPr>
              <a:t>multiscopic</a:t>
            </a:r>
            <a:r>
              <a:rPr lang="en-GB" sz="1100" dirty="0">
                <a:effectLst/>
                <a:ea typeface="Times New Roman" panose="02020603050405020304" pitchFamily="18" charset="0"/>
              </a:rPr>
              <a:t> displays)</a:t>
            </a:r>
            <a:r>
              <a:rPr lang="en-US" sz="1100" dirty="0">
                <a:effectLst/>
                <a:ea typeface="Times New Roman" panose="02020603050405020304" pitchFamily="18" charset="0"/>
              </a:rPr>
              <a:t>. </a:t>
            </a:r>
          </a:p>
          <a:p>
            <a:pPr marL="342900" marR="0" lvl="0" indent="-342900">
              <a:spcBef>
                <a:spcPts val="0"/>
              </a:spcBef>
              <a:spcAft>
                <a:spcPts val="900"/>
              </a:spcAft>
              <a:buFont typeface="+mj-lt"/>
              <a:buAutoNum type="arabicPeriod"/>
            </a:pPr>
            <a:r>
              <a:rPr lang="en-US" sz="1100" dirty="0">
                <a:effectLst/>
                <a:ea typeface="Times New Roman" panose="02020603050405020304" pitchFamily="18" charset="0"/>
              </a:rPr>
              <a:t>Establish and document a set of beyond 2D video end-to-end reference scenarios, including real-time communication, streaming services, split rendering, and messaging and corresponding workflows (capturing, encoding, packaging, delivery, decoding, rendering, including general constraints on latency, as well as complexity) to support 3GPP network related delivery and devices leveraging the generation or display technologies. This includes identifying and defining relevant beyond 2D formats in the context of above workflows, and representation technologies to support delivery of these formats within 3GPP networks. </a:t>
            </a:r>
          </a:p>
          <a:p>
            <a:pPr marL="342900" marR="0" lvl="0" indent="-342900">
              <a:spcBef>
                <a:spcPts val="0"/>
              </a:spcBef>
              <a:spcAft>
                <a:spcPts val="900"/>
              </a:spcAft>
              <a:buFont typeface="+mj-lt"/>
              <a:buAutoNum type="arabicPeriod"/>
            </a:pPr>
            <a:r>
              <a:rPr lang="en-US" sz="1100" dirty="0">
                <a:effectLst/>
                <a:ea typeface="Times New Roman" panose="02020603050405020304" pitchFamily="18" charset="0"/>
              </a:rPr>
              <a:t>Prioritize the scenarios and the associated formats based on market relevance for further evaluation.</a:t>
            </a:r>
          </a:p>
          <a:p>
            <a:pPr marL="342900" marR="0" lvl="0" indent="-342900">
              <a:spcBef>
                <a:spcPts val="0"/>
              </a:spcBef>
              <a:spcAft>
                <a:spcPts val="900"/>
              </a:spcAft>
              <a:buFont typeface="+mj-lt"/>
              <a:buAutoNum type="arabicPeriod"/>
            </a:pPr>
            <a:r>
              <a:rPr lang="en-US" sz="1100" dirty="0">
                <a:effectLst/>
                <a:ea typeface="Times New Roman" panose="02020603050405020304" pitchFamily="18" charset="0"/>
              </a:rPr>
              <a:t>Define concrete evaluation framework per scenario (test conditions, KPIs, Metrics, test sequences, agreed reference signals) based on the above prioritized reference scenarios, and evaluate the feasibility and performance of existing 3GPP codecs as well as potentially new codecs to support the scenarios.</a:t>
            </a:r>
          </a:p>
          <a:p>
            <a:pPr marL="342900" marR="0" lvl="0" indent="-342900">
              <a:spcBef>
                <a:spcPts val="0"/>
              </a:spcBef>
              <a:spcAft>
                <a:spcPts val="900"/>
              </a:spcAft>
              <a:buFont typeface="+mj-lt"/>
              <a:buAutoNum type="arabicPeriod" startAt="5"/>
            </a:pPr>
            <a:r>
              <a:rPr lang="en-GB" sz="1100" dirty="0">
                <a:effectLst/>
                <a:ea typeface="Times New Roman" panose="02020603050405020304" pitchFamily="18" charset="0"/>
              </a:rPr>
              <a:t>Based on the findings in steps 1, 2, and 4 document (</a:t>
            </a:r>
            <a:r>
              <a:rPr lang="en-GB" sz="1100" dirty="0" err="1">
                <a:effectLst/>
                <a:ea typeface="Times New Roman" panose="02020603050405020304" pitchFamily="18" charset="0"/>
              </a:rPr>
              <a:t>i</a:t>
            </a:r>
            <a:r>
              <a:rPr lang="en-GB" sz="1100" dirty="0">
                <a:effectLst/>
                <a:ea typeface="Times New Roman" panose="02020603050405020304" pitchFamily="18" charset="0"/>
              </a:rPr>
              <a:t>) interoperability requirements, (ii) traffic characteristics and (iii) potential QoS optimizations or requirements, to support the above workflows and evaluate the feasibility of new formats with different services, considering the implementation constraints and performance indicators such as encoding, decoding, and rendering complexity, bandwidth utilization, and interoperability considerations.</a:t>
            </a:r>
            <a:endParaRPr lang="en-US" sz="1100" dirty="0">
              <a:ea typeface="Times New Roman" panose="02020603050405020304" pitchFamily="18" charset="0"/>
            </a:endParaRPr>
          </a:p>
          <a:p>
            <a:pPr marL="342900" marR="0" lvl="0" indent="-342900">
              <a:spcBef>
                <a:spcPts val="0"/>
              </a:spcBef>
              <a:spcAft>
                <a:spcPts val="900"/>
              </a:spcAft>
              <a:buFont typeface="+mj-lt"/>
              <a:buAutoNum type="arabicPeriod" startAt="5"/>
            </a:pPr>
            <a:r>
              <a:rPr lang="en-GB" sz="1100" dirty="0">
                <a:effectLst/>
                <a:ea typeface="Times New Roman" panose="02020603050405020304" pitchFamily="18" charset="0"/>
              </a:rPr>
              <a:t>Based on the findings in steps 1, 2, 4 and 5, identify potential gaps or deficiencies of existing 3GPP codecs, and</a:t>
            </a:r>
            <a:r>
              <a:rPr lang="en-GB" sz="1100" dirty="0">
                <a:effectLst/>
                <a:ea typeface="SimSun" panose="02010600030101010101" pitchFamily="2" charset="-122"/>
              </a:rPr>
              <a:t> </a:t>
            </a:r>
            <a:r>
              <a:rPr lang="en-GB" sz="1100" dirty="0">
                <a:effectLst/>
                <a:ea typeface="Times New Roman" panose="02020603050405020304" pitchFamily="18" charset="0"/>
              </a:rPr>
              <a:t>offer recommendations to potentially extend 3GPP video specifications and capabilities.</a:t>
            </a:r>
            <a:endParaRPr lang="en-US" sz="1100" dirty="0">
              <a:ea typeface="Times New Roman" panose="02020603050405020304" pitchFamily="18" charset="0"/>
            </a:endParaRPr>
          </a:p>
          <a:p>
            <a:pPr marL="342900" marR="0" lvl="0" indent="-342900">
              <a:spcBef>
                <a:spcPts val="0"/>
              </a:spcBef>
              <a:spcAft>
                <a:spcPts val="900"/>
              </a:spcAft>
              <a:buFont typeface="+mj-lt"/>
              <a:buAutoNum type="arabicPeriod" startAt="5"/>
            </a:pPr>
            <a:r>
              <a:rPr lang="en-GB" sz="1100" dirty="0">
                <a:effectLst/>
                <a:ea typeface="Times New Roman" panose="02020603050405020304" pitchFamily="18" charset="0"/>
              </a:rPr>
              <a:t>Identify potential areas for normative work as the next phase and communicate with other 3GPP WGs regarding</a:t>
            </a:r>
            <a:r>
              <a:rPr lang="en-US" sz="1100" dirty="0">
                <a:effectLst/>
                <a:ea typeface="SimSun" panose="02010600030101010101" pitchFamily="2" charset="-122"/>
              </a:rPr>
              <a:t> r</a:t>
            </a:r>
            <a:r>
              <a:rPr lang="en-GB" sz="1100" dirty="0" err="1">
                <a:effectLst/>
                <a:ea typeface="Times New Roman" panose="02020603050405020304" pitchFamily="18" charset="0"/>
              </a:rPr>
              <a:t>elevant</a:t>
            </a:r>
            <a:r>
              <a:rPr lang="en-GB" sz="1100" dirty="0">
                <a:effectLst/>
                <a:ea typeface="Times New Roman" panose="02020603050405020304" pitchFamily="18" charset="0"/>
              </a:rPr>
              <a:t> aspects related to the study to the extent needed.</a:t>
            </a: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44227058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67547221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marR="0" indent="0">
              <a:spcBef>
                <a:spcPts val="0"/>
              </a:spcBef>
              <a:spcAft>
                <a:spcPts val="0"/>
              </a:spcAft>
              <a:buNone/>
            </a:pPr>
            <a:r>
              <a:rPr lang="en-GB" sz="11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endParaRPr lang="en-US" sz="1100" dirty="0">
              <a:effectLst/>
              <a:ea typeface="Times New Roman" panose="02020603050405020304" pitchFamily="18" charset="0"/>
            </a:endParaRPr>
          </a:p>
          <a:p>
            <a:pPr marL="0" marR="0" indent="0">
              <a:spcBef>
                <a:spcPts val="0"/>
              </a:spcBef>
              <a:spcAft>
                <a:spcPts val="0"/>
              </a:spcAft>
              <a:buNone/>
            </a:pPr>
            <a:r>
              <a:rPr lang="en-GB" sz="1100" dirty="0">
                <a:effectLst/>
                <a:ea typeface="Times New Roman" panose="02020603050405020304" pitchFamily="18" charset="0"/>
              </a:rPr>
              <a:t> </a:t>
            </a:r>
            <a:endParaRPr lang="en-US" sz="1100" dirty="0">
              <a:effectLst/>
              <a:ea typeface="Times New Roman" panose="02020603050405020304" pitchFamily="18" charset="0"/>
            </a:endParaRPr>
          </a:p>
          <a:p>
            <a:pPr marL="0" marR="0" indent="0">
              <a:spcBef>
                <a:spcPts val="0"/>
              </a:spcBef>
              <a:spcAft>
                <a:spcPts val="0"/>
              </a:spcAft>
              <a:buNone/>
            </a:pPr>
            <a:r>
              <a:rPr lang="en-GB" sz="1100" dirty="0">
                <a:effectLst/>
                <a:ea typeface="Times New Roman" panose="02020603050405020304" pitchFamily="18" charset="0"/>
              </a:rPr>
              <a:t>More specifically, the following objectives should be achieved with this work item:</a:t>
            </a:r>
          </a:p>
          <a:p>
            <a:pPr marL="628650" lvl="1" indent="-228600">
              <a:spcBef>
                <a:spcPts val="0"/>
              </a:spcBef>
              <a:spcAft>
                <a:spcPts val="0"/>
              </a:spcAft>
              <a:buFont typeface="+mj-lt"/>
              <a:buAutoNum type="arabicPeriod"/>
            </a:pPr>
            <a:endParaRPr lang="en-GB" sz="1100" dirty="0">
              <a:ea typeface="Times New Roman" panose="02020603050405020304" pitchFamily="18" charset="0"/>
            </a:endParaRPr>
          </a:p>
          <a:p>
            <a:pPr marL="628650" lvl="1" indent="-228600">
              <a:spcBef>
                <a:spcPts val="0"/>
              </a:spcBef>
              <a:spcAft>
                <a:spcPts val="0"/>
              </a:spcAft>
              <a:buFont typeface="+mj-lt"/>
              <a:buAutoNum type="arabicPeriod"/>
            </a:pPr>
            <a:r>
              <a:rPr lang="en-US" sz="1100" dirty="0">
                <a:effectLst/>
                <a:ea typeface="Times New Roman" panose="02020603050405020304" pitchFamily="18" charset="0"/>
              </a:rPr>
              <a:t>Identify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 </a:t>
            </a:r>
          </a:p>
          <a:p>
            <a:pPr marL="628650" lvl="1" indent="-228600">
              <a:spcBef>
                <a:spcPts val="0"/>
              </a:spcBef>
              <a:spcAft>
                <a:spcPts val="0"/>
              </a:spcAft>
              <a:buFont typeface="+mj-lt"/>
              <a:buAutoNum type="arabicPeriod"/>
            </a:pPr>
            <a:r>
              <a:rPr lang="en-US" sz="1100" dirty="0">
                <a:effectLst/>
                <a:ea typeface="Times New Roman" panose="02020603050405020304" pitchFamily="18" charset="0"/>
              </a:rPr>
              <a:t>Identify potential gaps in the 3GPP and W3C specifications to enable and simplify the use of the codecs in TS 26.114 and TS 26.117 in </a:t>
            </a:r>
            <a:r>
              <a:rPr lang="en-US" sz="1100" dirty="0" err="1">
                <a:effectLst/>
                <a:ea typeface="Times New Roman" panose="02020603050405020304" pitchFamily="18" charset="0"/>
              </a:rPr>
              <a:t>WebCodecs</a:t>
            </a:r>
            <a:r>
              <a:rPr lang="en-US" sz="1100" dirty="0">
                <a:effectLst/>
                <a:ea typeface="Times New Roman" panose="02020603050405020304" pitchFamily="18" charset="0"/>
              </a:rPr>
              <a:t> and WebRTC</a:t>
            </a:r>
          </a:p>
          <a:p>
            <a:pPr marL="628650" lvl="1" indent="-228600">
              <a:spcBef>
                <a:spcPts val="0"/>
              </a:spcBef>
              <a:spcAft>
                <a:spcPts val="0"/>
              </a:spcAft>
              <a:buFont typeface="+mj-lt"/>
              <a:buAutoNum type="arabicPeriod"/>
            </a:pPr>
            <a:r>
              <a:rPr lang="en-US" sz="1100" dirty="0">
                <a:effectLst/>
                <a:ea typeface="Times New Roman" panose="02020603050405020304" pitchFamily="18" charset="0"/>
              </a:rPr>
              <a:t>Identify common APIs for the relevant codecs defined in TS 26.114 and TS 26.117 and other common pre- and postprocessing blocks, including capture front end and renderer, that are useable to expose the identified interfaces.</a:t>
            </a:r>
          </a:p>
          <a:p>
            <a:pPr marL="628650" lvl="1" indent="-228600">
              <a:spcBef>
                <a:spcPts val="0"/>
              </a:spcBef>
              <a:spcAft>
                <a:spcPts val="0"/>
              </a:spcAft>
              <a:buFont typeface="+mj-lt"/>
              <a:buAutoNum type="arabicPeriod"/>
            </a:pPr>
            <a:r>
              <a:rPr lang="en-US" sz="1100" dirty="0">
                <a:effectLst/>
                <a:ea typeface="Times New Roman" panose="02020603050405020304" pitchFamily="18" charset="0"/>
              </a:rPr>
              <a:t>Provide recommendations for interfaces and adapters to WebRTC and </a:t>
            </a:r>
            <a:r>
              <a:rPr lang="en-US" sz="1100" dirty="0" err="1">
                <a:effectLst/>
                <a:ea typeface="Times New Roman" panose="02020603050405020304" pitchFamily="18" charset="0"/>
              </a:rPr>
              <a:t>WebCodec</a:t>
            </a:r>
            <a:r>
              <a:rPr lang="en-US" sz="1100" dirty="0">
                <a:effectLst/>
                <a:ea typeface="Times New Roman" panose="02020603050405020304" pitchFamily="18" charset="0"/>
              </a:rPr>
              <a:t>.</a:t>
            </a:r>
          </a:p>
          <a:p>
            <a:pPr marL="628650" lvl="1" indent="-228600">
              <a:spcBef>
                <a:spcPts val="0"/>
              </a:spcBef>
              <a:spcAft>
                <a:spcPts val="0"/>
              </a:spcAft>
              <a:buFont typeface="+mj-lt"/>
              <a:buAutoNum type="arabicPeriod"/>
            </a:pPr>
            <a:r>
              <a:rPr lang="en-US" sz="1100" dirty="0">
                <a:effectLst/>
                <a:ea typeface="Times New Roman" panose="02020603050405020304" pitchFamily="18" charset="0"/>
              </a:rPr>
              <a:t>Provide recommendations for potential normative work in 3GPP and/or other organizations, for example W3C and IETF.</a:t>
            </a:r>
          </a:p>
          <a:p>
            <a:pPr marL="0" marR="0" indent="0">
              <a:spcBef>
                <a:spcPts val="0"/>
              </a:spcBef>
              <a:spcAft>
                <a:spcPts val="0"/>
              </a:spcAft>
              <a:buNone/>
            </a:pPr>
            <a:endParaRPr lang="en-US" sz="1100" dirty="0">
              <a:effectLst/>
              <a:ea typeface="Times New Roman" panose="02020603050405020304" pitchFamily="18" charset="0"/>
            </a:endParaRPr>
          </a:p>
          <a:p>
            <a:pPr marL="0" marR="0" indent="0">
              <a:spcBef>
                <a:spcPts val="0"/>
              </a:spcBef>
              <a:spcAft>
                <a:spcPts val="0"/>
              </a:spcAft>
              <a:buNone/>
            </a:pPr>
            <a:r>
              <a:rPr lang="en-GB" sz="1100" dirty="0">
                <a:effectLst/>
                <a:ea typeface="Times New Roman" panose="02020603050405020304" pitchFamily="18" charset="0"/>
              </a:rPr>
              <a:t>The results of this study item should be communicated to other SDOs, including W3C and IETF.</a:t>
            </a: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Release 18 spec promotion</a:t>
            </a:r>
            <a:endParaRPr lang="en-US" altLang="en-US" dirty="0"/>
          </a:p>
        </p:txBody>
      </p:sp>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0" marR="0" indent="0">
              <a:spcBef>
                <a:spcPts val="0"/>
              </a:spcBef>
              <a:spcAft>
                <a:spcPts val="0"/>
              </a:spcAft>
              <a:buNone/>
            </a:pPr>
            <a:r>
              <a:rPr lang="en-GB" sz="1600" dirty="0">
                <a:effectLst/>
                <a:ea typeface="Times New Roman" panose="02020603050405020304" pitchFamily="18" charset="0"/>
              </a:rPr>
              <a:t> </a:t>
            </a:r>
            <a:endParaRPr lang="en-US" sz="1600" dirty="0">
              <a:effectLst/>
              <a:ea typeface="Times New Roman" panose="02020603050405020304" pitchFamily="18" charset="0"/>
            </a:endParaRPr>
          </a:p>
          <a:p>
            <a:pPr marL="0" marR="0" indent="0">
              <a:spcBef>
                <a:spcPts val="0"/>
              </a:spcBef>
              <a:spcAft>
                <a:spcPts val="0"/>
              </a:spcAft>
              <a:buNone/>
            </a:pPr>
            <a:r>
              <a:rPr lang="en-US" sz="1600" dirty="0">
                <a:effectLst/>
                <a:ea typeface="Times New Roman" panose="02020603050405020304" pitchFamily="18" charset="0"/>
              </a:rPr>
              <a:t>SA4 agreement</a:t>
            </a:r>
          </a:p>
          <a:p>
            <a:pPr marL="0" marR="0" indent="0">
              <a:spcBef>
                <a:spcPts val="0"/>
              </a:spcBef>
              <a:spcAft>
                <a:spcPts val="0"/>
              </a:spcAft>
              <a:buNone/>
            </a:pPr>
            <a:r>
              <a:rPr lang="en-US" sz="1600" dirty="0">
                <a:effectLst/>
                <a:ea typeface="Times New Roman" panose="02020603050405020304" pitchFamily="18" charset="0"/>
              </a:rPr>
              <a:t>-	SA4 recommends to TSG SA to promote all Rel-17 SA4 TS 26.xxx and all Rel-17 “3GPP external” TRs 26.9xx to Rel-18.</a:t>
            </a:r>
          </a:p>
          <a:p>
            <a:pPr marL="0" marR="0" indent="0">
              <a:spcBef>
                <a:spcPts val="0"/>
              </a:spcBef>
              <a:spcAft>
                <a:spcPts val="0"/>
              </a:spcAft>
              <a:buNone/>
            </a:pPr>
            <a:r>
              <a:rPr lang="en-US" sz="1600" dirty="0">
                <a:effectLst/>
                <a:ea typeface="Times New Roman" panose="02020603050405020304" pitchFamily="18" charset="0"/>
              </a:rPr>
              <a:t>-	SA4 requests TSG SA to promote “3GPP internal” TRs 26.802, 26.804 and 26.857 for the purpose of Rel-19 Study Items.</a:t>
            </a:r>
          </a:p>
          <a:p>
            <a:pPr marL="0" marR="0" indent="0">
              <a:spcBef>
                <a:spcPts val="0"/>
              </a:spcBef>
              <a:spcAft>
                <a:spcPts val="0"/>
              </a:spcAft>
              <a:buNone/>
            </a:pPr>
            <a:endParaRPr lang="en-US" sz="16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600" dirty="0">
              <a:effectLst/>
              <a:ea typeface="SimSun" panose="02010600030101010101" pitchFamily="2" charset="-122"/>
            </a:endParaRPr>
          </a:p>
        </p:txBody>
      </p:sp>
    </p:spTree>
    <p:extLst>
      <p:ext uri="{BB962C8B-B14F-4D97-AF65-F5344CB8AC3E}">
        <p14:creationId xmlns:p14="http://schemas.microsoft.com/office/powerpoint/2010/main" val="21241665"/>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a:t>
            </a:r>
          </a:p>
        </p:txBody>
      </p:sp>
      <p:pic>
        <p:nvPicPr>
          <p:cNvPr id="6" name="Picture 5">
            <a:extLst>
              <a:ext uri="{FF2B5EF4-FFF2-40B4-BE49-F238E27FC236}">
                <a16:creationId xmlns:a16="http://schemas.microsoft.com/office/drawing/2014/main" id="{37AB1A1D-8258-A219-077F-7163B31308B4}"/>
              </a:ext>
            </a:extLst>
          </p:cNvPr>
          <p:cNvPicPr>
            <a:picLocks noChangeAspect="1"/>
          </p:cNvPicPr>
          <p:nvPr/>
        </p:nvPicPr>
        <p:blipFill>
          <a:blip r:embed="rId2"/>
          <a:stretch>
            <a:fillRect/>
          </a:stretch>
        </p:blipFill>
        <p:spPr>
          <a:xfrm>
            <a:off x="1047565" y="1371600"/>
            <a:ext cx="10360241" cy="4979997"/>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488829517"/>
              </p:ext>
            </p:extLst>
          </p:nvPr>
        </p:nvGraphicFramePr>
        <p:xfrm>
          <a:off x="2114551" y="2928939"/>
          <a:ext cx="8281987" cy="662111"/>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Draft draft-ietf-mimi-content-01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26.143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err="1">
                          <a:ln>
                            <a:noFill/>
                          </a:ln>
                          <a:solidFill>
                            <a:srgbClr val="0000FF"/>
                          </a:solidFill>
                          <a:effectLst/>
                          <a:latin typeface="Arial" panose="020B0604020202020204" pitchFamily="34" charset="0"/>
                          <a:cs typeface="Arial" panose="020B0604020202020204" pitchFamily="34" charset="0"/>
                        </a:rPr>
                        <a:t>pCR</a:t>
                      </a: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in S4aI230183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Frédéric Gabin</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PROMISE (Rel-18)</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To be further studied in Rel-19 as part of Meme2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SA#102 to SA4:</a:t>
            </a:r>
          </a:p>
          <a:p>
            <a:pPr lvl="1">
              <a:lnSpc>
                <a:spcPct val="90000"/>
              </a:lnSpc>
              <a:spcBef>
                <a:spcPts val="900"/>
              </a:spcBef>
            </a:pPr>
            <a:r>
              <a:rPr lang="en-US" altLang="fr-FR" sz="1800" dirty="0">
                <a:cs typeface="Arial" panose="020B0604020202020204" pitchFamily="34" charset="0"/>
              </a:rPr>
              <a:t>N/A</a:t>
            </a:r>
          </a:p>
          <a:p>
            <a:pPr eaLnBrk="1" hangingPunct="1">
              <a:lnSpc>
                <a:spcPct val="90000"/>
              </a:lnSpc>
              <a:spcBef>
                <a:spcPts val="3000"/>
              </a:spcBef>
            </a:pPr>
            <a:r>
              <a:rPr lang="en-GB" altLang="en-US" dirty="0"/>
              <a:t> Action items from SA4 to SA#103:</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2 new WIDs and 6 new Studies</a:t>
            </a:r>
          </a:p>
          <a:p>
            <a:pPr lvl="1">
              <a:lnSpc>
                <a:spcPct val="90000"/>
              </a:lnSpc>
              <a:spcBef>
                <a:spcPts val="300"/>
              </a:spcBef>
            </a:pPr>
            <a:r>
              <a:rPr lang="en-US" altLang="en-US" sz="1800" dirty="0"/>
              <a:t>Approve all agreed SA4 TRs and TSs presented for approval</a:t>
            </a:r>
          </a:p>
          <a:p>
            <a:pPr lvl="1">
              <a:lnSpc>
                <a:spcPct val="90000"/>
              </a:lnSpc>
              <a:spcBef>
                <a:spcPts val="300"/>
              </a:spcBef>
            </a:pPr>
            <a:r>
              <a:rPr lang="en-US" altLang="zh-CN" sz="1800" dirty="0">
                <a:cs typeface="Arial" pitchFamily="34" charset="0"/>
              </a:rPr>
              <a:t>Approve all Exception requests</a:t>
            </a:r>
          </a:p>
          <a:p>
            <a:pPr lvl="1">
              <a:lnSpc>
                <a:spcPct val="90000"/>
              </a:lnSpc>
              <a:spcBef>
                <a:spcPts val="300"/>
              </a:spcBef>
            </a:pPr>
            <a:r>
              <a:rPr lang="en-US" altLang="zh-CN" sz="1800" dirty="0">
                <a:cs typeface="Arial" pitchFamily="34" charset="0"/>
              </a:rPr>
              <a:t>Promote all Rel-17 SA4 TS 26.xxx and all Rel-17 “3GPP external” TRs 26.9xx to Rel-18.</a:t>
            </a:r>
          </a:p>
          <a:p>
            <a:pPr lvl="1">
              <a:lnSpc>
                <a:spcPct val="90000"/>
              </a:lnSpc>
              <a:spcBef>
                <a:spcPts val="300"/>
              </a:spcBef>
            </a:pPr>
            <a:r>
              <a:rPr lang="en-US" altLang="zh-CN" sz="1800" dirty="0">
                <a:cs typeface="Arial" pitchFamily="34" charset="0"/>
              </a:rPr>
              <a:t>Promote “3GPP internal” TRs 26.802, 26.804 and 26.857 for the purpose of Rel-19 Study Items.</a:t>
            </a:r>
          </a:p>
          <a:p>
            <a:pPr lvl="1">
              <a:lnSpc>
                <a:spcPct val="90000"/>
              </a:lnSpc>
              <a:spcBef>
                <a:spcPts val="300"/>
              </a:spcBef>
            </a:pPr>
            <a:endParaRPr lang="en-US" altLang="zh-CN" sz="1800" dirty="0">
              <a:cs typeface="Arial" pitchFamily="34" charset="0"/>
            </a:endParaRP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28 March, 7 May</a:t>
            </a:r>
          </a:p>
          <a:p>
            <a:pPr lvl="1">
              <a:lnSpc>
                <a:spcPct val="90000"/>
              </a:lnSpc>
              <a:spcBef>
                <a:spcPts val="200"/>
              </a:spcBef>
              <a:tabLst>
                <a:tab pos="1787525" algn="l"/>
                <a:tab pos="3671888" algn="l"/>
              </a:tabLst>
              <a:defRPr/>
            </a:pPr>
            <a:r>
              <a:rPr lang="en-US" sz="2000" dirty="0"/>
              <a:t>Audio SWG: 18 March (ISAR), 25 March (IVAS)</a:t>
            </a:r>
            <a:endParaRPr lang="en-US" sz="1600" dirty="0"/>
          </a:p>
          <a:p>
            <a:pPr lvl="1">
              <a:lnSpc>
                <a:spcPct val="90000"/>
              </a:lnSpc>
              <a:spcBef>
                <a:spcPts val="200"/>
              </a:spcBef>
              <a:tabLst>
                <a:tab pos="1787525" algn="l"/>
                <a:tab pos="3671888" algn="l"/>
              </a:tabLst>
              <a:defRPr/>
            </a:pPr>
            <a:r>
              <a:rPr lang="en-US" sz="2000" dirty="0"/>
              <a:t>RTC SWG (all A.I.s): 27 March</a:t>
            </a:r>
          </a:p>
          <a:p>
            <a:pPr lvl="1">
              <a:lnSpc>
                <a:spcPct val="90000"/>
              </a:lnSpc>
              <a:spcBef>
                <a:spcPts val="200"/>
              </a:spcBef>
              <a:tabLst>
                <a:tab pos="1787525" algn="l"/>
                <a:tab pos="3671888" algn="l"/>
              </a:tabLst>
              <a:defRPr/>
            </a:pPr>
            <a:r>
              <a:rPr lang="en-US" sz="2000" dirty="0"/>
              <a:t>Video SWG (all A.I.s): 26 March</a:t>
            </a:r>
            <a:endParaRPr lang="en-US" sz="2000" u="sng" dirty="0">
              <a:solidFill>
                <a:srgbClr val="FF0000"/>
              </a:solidFill>
            </a:endParaRPr>
          </a:p>
          <a:p>
            <a:pPr>
              <a:spcBef>
                <a:spcPts val="2800"/>
              </a:spcBef>
              <a:defRPr/>
            </a:pPr>
            <a:r>
              <a:rPr lang="en-GB" altLang="en-US" sz="2400" dirty="0"/>
              <a:t>SA4 plenary meetings in next quarter</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3" name="Table 2">
            <a:extLst>
              <a:ext uri="{FF2B5EF4-FFF2-40B4-BE49-F238E27FC236}">
                <a16:creationId xmlns:a16="http://schemas.microsoft.com/office/drawing/2014/main" id="{1093B96C-1293-4646-C51A-B11C9C8CD76F}"/>
              </a:ext>
            </a:extLst>
          </p:cNvPr>
          <p:cNvGraphicFramePr>
            <a:graphicFrameLocks noGrp="1"/>
          </p:cNvGraphicFramePr>
          <p:nvPr>
            <p:extLst>
              <p:ext uri="{D42A27DB-BD31-4B8C-83A1-F6EECF244321}">
                <p14:modId xmlns:p14="http://schemas.microsoft.com/office/powerpoint/2010/main" val="2997236489"/>
              </p:ext>
            </p:extLst>
          </p:nvPr>
        </p:nvGraphicFramePr>
        <p:xfrm>
          <a:off x="1777662" y="3869532"/>
          <a:ext cx="8459123" cy="1483127"/>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793297862"/>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842346829"/>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Subsequent SA4 plenary meetings in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1847270403"/>
              </p:ext>
            </p:extLst>
          </p:nvPr>
        </p:nvGraphicFramePr>
        <p:xfrm>
          <a:off x="2111398" y="1767719"/>
          <a:ext cx="7559675" cy="203531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(2025): 3 F2F and 2 e-meetings</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086E8A8A-C723-608F-C30A-D24F73B2ABF6}"/>
              </a:ext>
            </a:extLst>
          </p:cNvPr>
          <p:cNvGraphicFramePr>
            <a:graphicFrameLocks noGrp="1"/>
          </p:cNvGraphicFramePr>
          <p:nvPr>
            <p:extLst>
              <p:ext uri="{D42A27DB-BD31-4B8C-83A1-F6EECF244321}">
                <p14:modId xmlns:p14="http://schemas.microsoft.com/office/powerpoint/2010/main" val="4236790452"/>
              </p:ext>
            </p:extLst>
          </p:nvPr>
        </p:nvGraphicFramePr>
        <p:xfrm>
          <a:off x="2000423" y="1727439"/>
          <a:ext cx="7559675" cy="43526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7-11 Apr. 2025</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MPEG#150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1:the number of F2F participants at SA4#127 (88)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per meeting at SA4#127 is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4" name="Picture 3">
            <a:extLst>
              <a:ext uri="{FF2B5EF4-FFF2-40B4-BE49-F238E27FC236}">
                <a16:creationId xmlns:a16="http://schemas.microsoft.com/office/drawing/2014/main" id="{70FAA14C-2B7B-1C74-CBD1-EBF4D5E9E76E}"/>
              </a:ext>
            </a:extLst>
          </p:cNvPr>
          <p:cNvPicPr>
            <a:picLocks noChangeAspect="1"/>
          </p:cNvPicPr>
          <p:nvPr/>
        </p:nvPicPr>
        <p:blipFill>
          <a:blip r:embed="rId2"/>
          <a:stretch>
            <a:fillRect/>
          </a:stretch>
        </p:blipFill>
        <p:spPr>
          <a:xfrm>
            <a:off x="737152" y="3332329"/>
            <a:ext cx="5358848" cy="2767824"/>
          </a:xfrm>
          <a:prstGeom prst="rect">
            <a:avLst/>
          </a:prstGeom>
        </p:spPr>
      </p:pic>
      <p:pic>
        <p:nvPicPr>
          <p:cNvPr id="5" name="Picture 4">
            <a:extLst>
              <a:ext uri="{FF2B5EF4-FFF2-40B4-BE49-F238E27FC236}">
                <a16:creationId xmlns:a16="http://schemas.microsoft.com/office/drawing/2014/main" id="{8B6E3E52-E12E-7409-2FF1-12740AA0D1B4}"/>
              </a:ext>
            </a:extLst>
          </p:cNvPr>
          <p:cNvPicPr>
            <a:picLocks noChangeAspect="1"/>
          </p:cNvPicPr>
          <p:nvPr/>
        </p:nvPicPr>
        <p:blipFill>
          <a:blip r:embed="rId3"/>
          <a:stretch>
            <a:fillRect/>
          </a:stretch>
        </p:blipFill>
        <p:spPr>
          <a:xfrm>
            <a:off x="6239933" y="3332329"/>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8587"/>
            <a:ext cx="11184467" cy="5166328"/>
          </a:xfrm>
        </p:spPr>
        <p:txBody>
          <a:bodyPr/>
          <a:lstStyle/>
          <a:p>
            <a:r>
              <a:rPr lang="en-US" sz="1400" dirty="0"/>
              <a:t>No CRs prior to Rel-16.</a:t>
            </a:r>
          </a:p>
          <a:p>
            <a:r>
              <a:rPr lang="en-US" sz="1400" dirty="0"/>
              <a:t>Rel-16 corrections on 5G Media streaming Architecture and Stage 3.</a:t>
            </a:r>
          </a:p>
          <a:p>
            <a:r>
              <a:rPr lang="en-US" sz="1400" dirty="0"/>
              <a:t>Rel-17 corrections on</a:t>
            </a:r>
            <a:r>
              <a:rPr lang="en-US" sz="1400" dirty="0">
                <a:solidFill>
                  <a:srgbClr val="000000"/>
                </a:solidFill>
              </a:rPr>
              <a:t> 5G Multicast-Broadcast Protocols and </a:t>
            </a:r>
            <a:r>
              <a:rPr lang="en-US" sz="1400" dirty="0"/>
              <a:t>5G Media streaming Stage 3</a:t>
            </a:r>
          </a:p>
          <a:p>
            <a:r>
              <a:rPr lang="en-US" sz="1400" dirty="0"/>
              <a:t>Progress on all Rel-18 items (highlights):</a:t>
            </a:r>
          </a:p>
          <a:p>
            <a:pPr lvl="1"/>
            <a:r>
              <a:rPr lang="en-US" sz="1400" dirty="0"/>
              <a:t>Corrections on 5GMS_Ph2; FS_5GSTAR, TEI18; </a:t>
            </a:r>
            <a:r>
              <a:rPr lang="en-US" sz="1400" dirty="0" err="1"/>
              <a:t>FS_XRTraffic</a:t>
            </a:r>
            <a:r>
              <a:rPr lang="en-US" sz="1400" dirty="0"/>
              <a:t>; GA4RTAR</a:t>
            </a:r>
          </a:p>
          <a:p>
            <a:pPr lvl="1"/>
            <a:r>
              <a:rPr lang="en-US" sz="1400" dirty="0"/>
              <a:t>Media Capabilities for Augmented Reality (</a:t>
            </a:r>
            <a:r>
              <a:rPr lang="en-US" sz="1400" dirty="0" err="1"/>
              <a:t>MeCAR</a:t>
            </a:r>
            <a:r>
              <a:rPr lang="en-US" sz="1400" dirty="0"/>
              <a:t>) completed</a:t>
            </a:r>
          </a:p>
          <a:p>
            <a:pPr lvl="1"/>
            <a:r>
              <a:rPr lang="en-US" sz="1400" dirty="0"/>
              <a:t>Real-time Transport Protocol Configurations (5G_RTP) completed</a:t>
            </a:r>
          </a:p>
          <a:p>
            <a:pPr lvl="1"/>
            <a:r>
              <a:rPr lang="en-US" sz="1400" dirty="0"/>
              <a:t>UE Testing Phase 2 (</a:t>
            </a:r>
            <a:r>
              <a:rPr lang="en-US" sz="1400" dirty="0" err="1"/>
              <a:t>eUET</a:t>
            </a:r>
            <a:r>
              <a:rPr lang="en-US" sz="1400" dirty="0"/>
              <a:t>) completed</a:t>
            </a:r>
          </a:p>
          <a:p>
            <a:pPr lvl="1"/>
            <a:r>
              <a:rPr lang="en-US" sz="1400" dirty="0"/>
              <a:t>Enhanced Multiparty RTT (MP_RTT) completed</a:t>
            </a:r>
          </a:p>
          <a:p>
            <a:pPr lvl="1"/>
            <a:r>
              <a:rPr lang="en-US" sz="1400" dirty="0"/>
              <a:t>5G-Advanced media profiles for messaging services (PROMISE) completed</a:t>
            </a:r>
          </a:p>
          <a:p>
            <a:pPr lvl="1"/>
            <a:r>
              <a:rPr lang="en-US" sz="1400" dirty="0"/>
              <a:t>Significant progress but several exception requests for approval for Rel-18 work on </a:t>
            </a:r>
            <a:r>
              <a:rPr lang="en-US" sz="1400" dirty="0" err="1"/>
              <a:t>iRTCW</a:t>
            </a:r>
            <a:r>
              <a:rPr lang="en-US" sz="1400" dirty="0"/>
              <a:t>, IBACS, SR_MSE, ATIAS, </a:t>
            </a:r>
            <a:r>
              <a:rPr lang="en-US" sz="1400" dirty="0" err="1"/>
              <a:t>IVAS_Codec</a:t>
            </a:r>
            <a:r>
              <a:rPr lang="en-US" sz="1400" dirty="0"/>
              <a:t>, ISAR, 5GMS_Pro_Ph2 </a:t>
            </a:r>
          </a:p>
          <a:p>
            <a:pPr lvl="1"/>
            <a:r>
              <a:rPr lang="en-US" sz="1400" dirty="0"/>
              <a:t>Study on immersive Real-time Communication for WebRTC Phase 2 (</a:t>
            </a:r>
            <a:r>
              <a:rPr lang="en-US" sz="1400" dirty="0" err="1"/>
              <a:t>FS_eiRTCW</a:t>
            </a:r>
            <a:r>
              <a:rPr lang="en-US" sz="1400" dirty="0"/>
              <a:t>) completed</a:t>
            </a:r>
          </a:p>
          <a:p>
            <a:pPr lvl="1"/>
            <a:r>
              <a:rPr lang="en-US" sz="1400" dirty="0"/>
              <a:t>Study on AR and MR </a:t>
            </a:r>
            <a:r>
              <a:rPr lang="en-US" sz="1400" dirty="0" err="1"/>
              <a:t>QoE</a:t>
            </a:r>
            <a:r>
              <a:rPr lang="en-US" sz="1400" dirty="0"/>
              <a:t> Metrics  (</a:t>
            </a:r>
            <a:r>
              <a:rPr lang="en-US" sz="1400" dirty="0" err="1"/>
              <a:t>FS_ARMRQoE</a:t>
            </a:r>
            <a:r>
              <a:rPr lang="en-US" sz="1400" dirty="0"/>
              <a:t>) completed</a:t>
            </a:r>
          </a:p>
          <a:p>
            <a:pPr lvl="1"/>
            <a:r>
              <a:rPr lang="en-US" sz="1400" dirty="0">
                <a:solidFill>
                  <a:schemeClr val="tx1"/>
                </a:solidFill>
              </a:rPr>
              <a:t>Feasibility Study on new HEVC profiles and operating points (</a:t>
            </a:r>
            <a:r>
              <a:rPr lang="en-US" sz="1400" dirty="0" err="1">
                <a:solidFill>
                  <a:schemeClr val="tx1"/>
                </a:solidFill>
              </a:rPr>
              <a:t>FS_HEVC_Profiles</a:t>
            </a:r>
            <a:r>
              <a:rPr lang="en-US" sz="1400" dirty="0">
                <a:solidFill>
                  <a:schemeClr val="tx1"/>
                </a:solidFill>
              </a:rPr>
              <a:t>) completed</a:t>
            </a:r>
            <a:endParaRPr lang="en-US" sz="1400" dirty="0"/>
          </a:p>
          <a:p>
            <a:r>
              <a:rPr lang="en-US" sz="1400" dirty="0">
                <a:solidFill>
                  <a:srgbClr val="000000"/>
                </a:solidFill>
              </a:rPr>
              <a:t>Rel-19:</a:t>
            </a:r>
          </a:p>
          <a:p>
            <a:pPr lvl="1"/>
            <a:r>
              <a:rPr lang="en-US" sz="1400" dirty="0">
                <a:solidFill>
                  <a:srgbClr val="000000"/>
                </a:solidFill>
              </a:rPr>
              <a:t>4 ongoing Studies</a:t>
            </a:r>
          </a:p>
          <a:p>
            <a:pPr lvl="1"/>
            <a:r>
              <a:rPr lang="en-US" sz="1400" dirty="0">
                <a:solidFill>
                  <a:srgbClr val="000000"/>
                </a:solidFill>
              </a:rPr>
              <a:t>Planning well progressed with 2 new WIDs and 6 new Studies</a:t>
            </a:r>
          </a:p>
          <a:p>
            <a:endParaRPr lang="en-US" sz="1400" dirty="0">
              <a:cs typeface="Arial" pitchFamily="34" charset="0"/>
            </a:endParaRPr>
          </a:p>
          <a:p>
            <a:endParaRPr lang="en-US" sz="1600" dirty="0">
              <a:cs typeface="Arial" pitchFamily="34" charset="0"/>
            </a:endParaRPr>
          </a:p>
          <a:p>
            <a:pPr lvl="2"/>
            <a:endParaRPr lang="en-US" sz="1000" dirty="0">
              <a:cs typeface="Arial" pitchFamily="34" charset="0"/>
            </a:endParaRPr>
          </a:p>
          <a:p>
            <a:pPr lvl="1"/>
            <a:endParaRPr lang="en-US" sz="1100" dirty="0"/>
          </a:p>
          <a:p>
            <a:pPr lvl="1"/>
            <a:endParaRPr lang="en-US" sz="1100" dirty="0"/>
          </a:p>
          <a:p>
            <a:pPr lvl="1"/>
            <a:endParaRPr lang="fr-FR" sz="11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101087</TotalTime>
  <Words>8861</Words>
  <Application>Microsoft Office PowerPoint</Application>
  <PresentationFormat>Widescreen</PresentationFormat>
  <Paragraphs>1563</Paragraphs>
  <Slides>49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Arial</vt:lpstr>
      <vt:lpstr>Arial </vt:lpstr>
      <vt:lpstr>Calibri</vt:lpstr>
      <vt:lpstr>Symbol</vt:lpstr>
      <vt:lpstr>Times New Roman</vt:lpstr>
      <vt:lpstr>Wingdings</vt:lpstr>
      <vt:lpstr>Office Theme</vt:lpstr>
      <vt:lpstr>     TSG SA WG4 (SA4) Status Report at TSG SA#103    </vt:lpstr>
      <vt:lpstr>Outline</vt:lpstr>
      <vt:lpstr>SA4 leadership and subgroups</vt:lpstr>
      <vt:lpstr>Meetings held since SA#102 </vt:lpstr>
      <vt:lpstr>Calendar of future meetings - 1</vt:lpstr>
      <vt:lpstr>Calendar of future meetings - 2</vt:lpstr>
      <vt:lpstr>Calendar of future meetings - 3</vt:lpstr>
      <vt:lpstr>SA4 meeting statistics</vt:lpstr>
      <vt:lpstr>SA4 progress highlights </vt:lpstr>
      <vt:lpstr>CRs to features in Release 17 and earlier</vt:lpstr>
      <vt:lpstr>Overview of work progress  Rel-18 Work Items 1/2</vt:lpstr>
      <vt:lpstr>Overview of work progress  Rel-18 Work Items 2/2</vt:lpstr>
      <vt:lpstr>CRs to completed Rel-18 items and TEI18 1/2</vt:lpstr>
      <vt:lpstr>CRs to completed Rel-18 items and TEI18 2/2</vt:lpstr>
      <vt:lpstr>Immersive Real-time Communication for WebRTC (iRTCW)</vt:lpstr>
      <vt:lpstr>Media Capabilities for Augmented Reality (MeCAR) Complete !</vt:lpstr>
      <vt:lpstr>IMS-based AR Conversational Services (IBACS)</vt:lpstr>
      <vt:lpstr>Split Rendering Media Service Enabler (SR_MSE)</vt:lpstr>
      <vt:lpstr>5G Real-time Transport Protocols (5G_RTP) Complete !</vt:lpstr>
      <vt:lpstr>Terminal Audio quality performance and Test methods for Immersive Audio Services (ATIAS)</vt:lpstr>
      <vt:lpstr>EVS Codec Extension for Immersive Voice and Audio Services (IVAS_Codec) </vt:lpstr>
      <vt:lpstr>Enhancements to UE Testing (eUET) Complete !</vt:lpstr>
      <vt:lpstr>Enhanced Multiparty RTT  (MP_RTT) – Complete !</vt:lpstr>
      <vt:lpstr>Immersive Audio for Split Rendering Scenarios (ISAR)</vt:lpstr>
      <vt:lpstr>5G-Advanced media PROfiles for MessagIng SErvices (PROMISE) – Complete !</vt:lpstr>
      <vt:lpstr>5G Media Streaming Protocols Phase 2 (5GMS_Pro_Ph2)</vt:lpstr>
      <vt:lpstr>Overview of work progress  Study Items targeting Rel-18</vt:lpstr>
      <vt:lpstr>Feasibility Study on the enhancements for immersive Real-time Communication for WebRTC (FS_eiRTCW) – Complete !</vt:lpstr>
      <vt:lpstr>Feasibility Study on AR and MR QoE Metrics (FS_ARMRQoE) – Complete !</vt:lpstr>
      <vt:lpstr>Feasibility Study on new HEVC profiles and operating points (FS_HEVC_Profiles) – Complete !</vt:lpstr>
      <vt:lpstr>Overview of work progress  Study Items targeting Rel-19</vt:lpstr>
      <vt:lpstr>Feasibility Study on Artificial Intelligence (AI) and Machine Learning (ML) for Media (FS_AI4Media)</vt:lpstr>
      <vt:lpstr>Study on Diverse audio Capturing system for End-user Devices (FS_DaCED)</vt:lpstr>
      <vt:lpstr>Feasibility Study on Film Grain synthesis (FS_FGS)</vt:lpstr>
      <vt:lpstr>Feasibility Study on Avatars for Real-Time Communication (FS_AVATAR)</vt:lpstr>
      <vt:lpstr>New Work and Study Item(s)</vt:lpstr>
      <vt:lpstr>Video Operating Points - Harmonization and Stereo MV-HEVC (VOPS)</vt:lpstr>
      <vt:lpstr>Split Rendering over IMS (SR_IMS)</vt:lpstr>
      <vt:lpstr>Media enerGy consumption exposuRE and EvaluatioN framework in 5G services (FS_MediaGREEN)</vt:lpstr>
      <vt:lpstr>Media Messaging Phase 2  (FS_MeMe2)</vt:lpstr>
      <vt:lpstr>Advanced Media Delivery  (FS_AMD) 1/2</vt:lpstr>
      <vt:lpstr>Advanced Media Delivery  (FS_AMD) 2/2</vt:lpstr>
      <vt:lpstr>5G Real-time Transport Protocol Configurations,  Phase 2 (FS_5G_RTP_Ph2)</vt:lpstr>
      <vt:lpstr>Beyond 2D Video (FS_Beyond2D)</vt:lpstr>
      <vt:lpstr>Audio Codec APIs (FS_ACAPI)</vt:lpstr>
      <vt:lpstr>Release 18 spec promotion</vt:lpstr>
      <vt:lpstr>SA4 planning</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3079</cp:revision>
  <cp:lastPrinted>2016-09-13T11:31:59Z</cp:lastPrinted>
  <dcterms:created xsi:type="dcterms:W3CDTF">2008-08-30T09:32:10Z</dcterms:created>
  <dcterms:modified xsi:type="dcterms:W3CDTF">2024-03-13T22:11:46Z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