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modernComment_1C0_5E8C8ECA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66" r:id="rId6"/>
    <p:sldId id="369" r:id="rId7"/>
    <p:sldId id="368" r:id="rId8"/>
    <p:sldId id="448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D08114D-41EE-4F96-BF7E-7F16C9937E64}" name="Alla Goldner" initials="" userId="S::v-alla.goldner@oppo.com::d4e4f1a5-9451-4209-84b9-92b0f0742e4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>
        <p:scale>
          <a:sx n="77" d="100"/>
          <a:sy n="77" d="100"/>
        </p:scale>
        <p:origin x="168" y="-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omments/modernComment_1C0_5E8C8ECA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2C0A322-9684-44A6-8A81-7E9CC86337BF}" authorId="{DD08114D-41EE-4F96-BF7E-7F16C9937E64}" created="2024-03-01T08:05:07.867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586269898" sldId="448"/>
      <ac:spMk id="3" creationId="{85903BC0-EB37-4C3E-8DD6-27F0E6CA817C}"/>
    </ac:deMkLst>
    <p188:txBody>
      <a:bodyPr/>
      <a:lstStyle/>
      <a:p>
        <a:r>
          <a:rPr lang="en-IL"/>
          <a:t>Not required to have detailed information now</a:t>
        </a:r>
      </a:p>
    </p188:txBody>
  </p188:cm>
  <p188:cm id="{40D99724-5A43-4633-A7E9-0FCE74C1F28D}" authorId="{DD08114D-41EE-4F96-BF7E-7F16C9937E64}" created="2024-03-01T08:05:24.502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586269898" sldId="448"/>
      <ac:spMk id="3" creationId="{85903BC0-EB37-4C3E-8DD6-27F0E6CA817C}"/>
    </ac:deMkLst>
    <p188:txBody>
      <a:bodyPr/>
      <a:lstStyle/>
      <a:p>
        <a:r>
          <a:rPr lang="en-IL"/>
          <a:t>Our input is needed here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5A7F00B7-905E-54C3-0CC4-3FA56F1044C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2023</a:t>
            </a: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9C7CC3FA-71FA-512D-4E0E-57A10CC6761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Document Ref.</a:t>
            </a:r>
            <a:r>
              <a:rPr lang="sv-SE" altLang="en-US" sz="1200" b="1" dirty="0">
                <a:latin typeface="Arial "/>
              </a:rPr>
              <a:t>&gt;	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C0_5E8C8ECA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Proposal for a detailed 3GPP 6G timeline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OPPO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2" name="Text Box 14">
            <a:extLst>
              <a:ext uri="{FF2B5EF4-FFF2-40B4-BE49-F238E27FC236}">
                <a16:creationId xmlns:a16="http://schemas.microsoft.com/office/drawing/2014/main" id="{7A2DF5D6-EA5A-514E-8889-47A028A214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36513"/>
            <a:ext cx="3274868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TSG#103	</a:t>
            </a:r>
          </a:p>
          <a:p>
            <a:pPr eaLnBrk="1" hangingPunct="1">
              <a:defRPr/>
            </a:pPr>
            <a:r>
              <a:rPr lang="en-US" sz="11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Maastricht , Netherlands, March 19 – 22, 2024</a:t>
            </a:r>
            <a:endParaRPr lang="sv-SE" altLang="en-US" sz="900" b="1" dirty="0">
              <a:latin typeface="Arial "/>
            </a:endParaRP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C9AEFAF8-8216-D0F4-5A84-ABE1DB6E18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SP-240275	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85260-FAD2-7CA5-DB02-4317948B57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365125"/>
            <a:ext cx="11092543" cy="1325563"/>
          </a:xfrm>
        </p:spPr>
        <p:txBody>
          <a:bodyPr/>
          <a:lstStyle/>
          <a:p>
            <a:r>
              <a:rPr lang="en-US" sz="3200" b="1" dirty="0"/>
              <a:t>Anticipated perspective of the timelines for IMT-2030</a:t>
            </a:r>
            <a:endParaRPr lang="en-IL" sz="32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7EC407-B516-BF13-C5F9-2E684C4749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866" y="1924470"/>
            <a:ext cx="8747029" cy="4236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7903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0ED2C2-750D-C050-1D51-E013221B1E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B5F53-EC2E-671C-B229-AD639D3D9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496" y="555141"/>
            <a:ext cx="11342264" cy="1325563"/>
          </a:xfrm>
        </p:spPr>
        <p:txBody>
          <a:bodyPr/>
          <a:lstStyle/>
          <a:p>
            <a:r>
              <a:rPr lang="en-GB" altLang="en-US" sz="4000" dirty="0"/>
              <a:t>OPPO’s view on the preferrable way forward </a:t>
            </a:r>
            <a:endParaRPr lang="en-IL" sz="4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20BE2D-F678-119C-10DC-7AAB8D3B2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1177" y="1880704"/>
            <a:ext cx="5784926" cy="325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23693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3C067-1FD7-7DE8-9A64-3F771600F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slides</a:t>
            </a:r>
            <a:endParaRPr lang="en-I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788D94-22D8-F041-10D8-6F45326A0B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L" dirty="0"/>
          </a:p>
        </p:txBody>
      </p:sp>
    </p:spTree>
    <p:extLst>
      <p:ext uri="{BB962C8B-B14F-4D97-AF65-F5344CB8AC3E}">
        <p14:creationId xmlns:p14="http://schemas.microsoft.com/office/powerpoint/2010/main" val="181715181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924" y="374047"/>
            <a:ext cx="9720470" cy="652521"/>
          </a:xfrm>
        </p:spPr>
        <p:txBody>
          <a:bodyPr/>
          <a:lstStyle/>
          <a:p>
            <a:r>
              <a:rPr lang="en-US" dirty="0"/>
              <a:t>High-Level Considerations for 6G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924" y="1612669"/>
            <a:ext cx="10968289" cy="4688739"/>
          </a:xfrm>
        </p:spPr>
        <p:txBody>
          <a:bodyPr/>
          <a:lstStyle/>
          <a:p>
            <a:r>
              <a:rPr lang="en-US" sz="1626" b="1" dirty="0"/>
              <a:t>First TSG-wide 6G workshop </a:t>
            </a:r>
            <a:r>
              <a:rPr lang="en-US" sz="1626" dirty="0"/>
              <a:t>is expected to be in </a:t>
            </a:r>
            <a:r>
              <a:rPr lang="en-US" sz="1626" b="1" dirty="0"/>
              <a:t>March 2025</a:t>
            </a:r>
          </a:p>
          <a:p>
            <a:pPr lvl="1"/>
            <a:r>
              <a:rPr lang="en-US" sz="1463" dirty="0"/>
              <a:t>Right before the planned Rel-19 RAN1 functional freeze (June 2025). Detailed information for the workshop is TBD</a:t>
            </a:r>
          </a:p>
          <a:p>
            <a:r>
              <a:rPr lang="en-US" sz="1626" dirty="0"/>
              <a:t>Organization of a </a:t>
            </a:r>
            <a:r>
              <a:rPr lang="en-US" sz="1626" b="1" dirty="0"/>
              <a:t>3GPP Stage 1 workshop on IMT-2030 use cases </a:t>
            </a:r>
            <a:r>
              <a:rPr lang="en-US" sz="1626" dirty="0"/>
              <a:t>is being discussed separately</a:t>
            </a:r>
          </a:p>
          <a:p>
            <a:pPr lvl="1"/>
            <a:r>
              <a:rPr lang="en-US" sz="1463" dirty="0"/>
              <a:t>Refer to SP-231619 </a:t>
            </a:r>
          </a:p>
          <a:p>
            <a:r>
              <a:rPr lang="en-US" sz="1626" b="1" dirty="0"/>
              <a:t>Studies for 6G </a:t>
            </a:r>
            <a:r>
              <a:rPr lang="en-US" sz="1626" dirty="0"/>
              <a:t>in 3GPP are expected to start from </a:t>
            </a:r>
            <a:r>
              <a:rPr lang="en-US" sz="1626" b="1" dirty="0"/>
              <a:t>Release 20</a:t>
            </a:r>
          </a:p>
          <a:p>
            <a:pPr lvl="1"/>
            <a:r>
              <a:rPr lang="en-US" sz="1463" b="1" dirty="0"/>
              <a:t>Requirements studies:</a:t>
            </a:r>
          </a:p>
          <a:p>
            <a:pPr lvl="2"/>
            <a:r>
              <a:rPr lang="en-US" sz="1301" b="1" dirty="0"/>
              <a:t>SA1 SID </a:t>
            </a:r>
            <a:r>
              <a:rPr lang="en-US" sz="1301" dirty="0"/>
              <a:t>is expected to be approved in</a:t>
            </a:r>
            <a:r>
              <a:rPr lang="en-US" sz="1301" b="1" dirty="0"/>
              <a:t> Sept’2024. </a:t>
            </a:r>
          </a:p>
          <a:p>
            <a:pPr lvl="2"/>
            <a:r>
              <a:rPr lang="en-US" sz="1301" b="1" dirty="0"/>
              <a:t>RAN plenary SID </a:t>
            </a:r>
            <a:r>
              <a:rPr lang="en-US" sz="1301" dirty="0"/>
              <a:t>(e.g., radio requirements and KPIs) is expected to be approved </a:t>
            </a:r>
            <a:r>
              <a:rPr lang="en-US" sz="1301" b="1" dirty="0"/>
              <a:t>TBD</a:t>
            </a:r>
            <a:r>
              <a:rPr lang="en-US" sz="1301" dirty="0"/>
              <a:t> (</a:t>
            </a:r>
            <a:r>
              <a:rPr lang="en-US" sz="1301" i="1" dirty="0"/>
              <a:t>to be decided at RAN#103</a:t>
            </a:r>
            <a:r>
              <a:rPr lang="en-US" sz="1301" dirty="0"/>
              <a:t>)</a:t>
            </a:r>
          </a:p>
          <a:p>
            <a:pPr lvl="1"/>
            <a:r>
              <a:rPr lang="en-US" sz="1463" b="1" dirty="0"/>
              <a:t> Technology studies:</a:t>
            </a:r>
          </a:p>
          <a:p>
            <a:pPr lvl="2"/>
            <a:r>
              <a:rPr lang="en-US" sz="1301" b="1" dirty="0"/>
              <a:t>SA2 SID </a:t>
            </a:r>
            <a:r>
              <a:rPr lang="en-US" sz="1301" dirty="0"/>
              <a:t>is expected to be approved in </a:t>
            </a:r>
            <a:r>
              <a:rPr lang="en-US" sz="1301" b="1" dirty="0"/>
              <a:t>June’2025. </a:t>
            </a:r>
            <a:r>
              <a:rPr lang="en-US" sz="1301" dirty="0"/>
              <a:t>Other SA-WG SIDs (e.g., Security, etc.) are expected to be approved TBD</a:t>
            </a:r>
          </a:p>
          <a:p>
            <a:pPr lvl="2"/>
            <a:r>
              <a:rPr lang="en-US" sz="1301" b="1" dirty="0"/>
              <a:t>RAN-WG SIDs </a:t>
            </a:r>
            <a:r>
              <a:rPr lang="en-US" sz="1301" dirty="0"/>
              <a:t>are expected to be approved in </a:t>
            </a:r>
            <a:r>
              <a:rPr lang="en-US" sz="1301" b="1" dirty="0"/>
              <a:t>June’2025</a:t>
            </a:r>
          </a:p>
          <a:p>
            <a:pPr lvl="2"/>
            <a:r>
              <a:rPr lang="en-US" sz="1301" b="1" dirty="0"/>
              <a:t>CT-WG SIDs</a:t>
            </a:r>
            <a:r>
              <a:rPr lang="en-US" sz="1301" dirty="0"/>
              <a:t> are expected to be approved TBD</a:t>
            </a:r>
            <a:endParaRPr lang="en-US" sz="1301" b="1" dirty="0"/>
          </a:p>
          <a:p>
            <a:r>
              <a:rPr lang="en-US" sz="1626" b="1" dirty="0"/>
              <a:t>IMT-2030 submission and normative work for 6G </a:t>
            </a:r>
            <a:r>
              <a:rPr lang="en-US" sz="1626" dirty="0"/>
              <a:t>in 3GPP are expected to start from </a:t>
            </a:r>
            <a:r>
              <a:rPr lang="en-US" sz="1626" b="1" dirty="0"/>
              <a:t>Release 21</a:t>
            </a:r>
          </a:p>
          <a:p>
            <a:pPr lvl="1"/>
            <a:r>
              <a:rPr lang="en-US" sz="1463" b="1" dirty="0"/>
              <a:t>Release 21 </a:t>
            </a:r>
            <a:r>
              <a:rPr lang="en-US" sz="1463" dirty="0"/>
              <a:t>is expected to produce the 1</a:t>
            </a:r>
            <a:r>
              <a:rPr lang="en-US" sz="1463" baseline="30000" dirty="0"/>
              <a:t>st</a:t>
            </a:r>
            <a:r>
              <a:rPr lang="en-US" sz="1463" dirty="0"/>
              <a:t> set of 3GPP </a:t>
            </a:r>
            <a:r>
              <a:rPr lang="en-US" sz="1463" b="1" dirty="0"/>
              <a:t>6G technical specifications</a:t>
            </a:r>
            <a:r>
              <a:rPr lang="en-US" sz="1463" dirty="0"/>
              <a:t>, and will be the release for </a:t>
            </a:r>
            <a:r>
              <a:rPr lang="en-US" sz="1463" b="1" dirty="0"/>
              <a:t>IMT-2030 submission </a:t>
            </a:r>
            <a:r>
              <a:rPr lang="en-US" sz="1463" dirty="0"/>
              <a:t>before 2030</a:t>
            </a:r>
          </a:p>
          <a:p>
            <a:pPr lvl="1"/>
            <a:r>
              <a:rPr lang="en-US" sz="1463" b="1" dirty="0"/>
              <a:t>Release 21 </a:t>
            </a:r>
            <a:r>
              <a:rPr lang="en-US" sz="1463" dirty="0"/>
              <a:t>is expected to be delivered with a </a:t>
            </a:r>
            <a:r>
              <a:rPr lang="en-US" sz="1463" b="1" dirty="0"/>
              <a:t>single drop </a:t>
            </a:r>
            <a:r>
              <a:rPr lang="en-US" sz="1463" dirty="0"/>
              <a:t>(i.e., a single code freeze)</a:t>
            </a:r>
          </a:p>
          <a:p>
            <a:r>
              <a:rPr lang="en-US" sz="1626" dirty="0"/>
              <a:t>Target </a:t>
            </a:r>
            <a:r>
              <a:rPr lang="en-US" sz="1626" b="1" dirty="0"/>
              <a:t>TSG#103 (March’2024) </a:t>
            </a:r>
            <a:r>
              <a:rPr lang="en-US" sz="1626" dirty="0"/>
              <a:t>for the remaining detailed 6G timeline decisions</a:t>
            </a:r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>
    <p:wipe dir="r"/>
  </p:transition>
  <p:extLst>
    <p:ext uri="{6950BFC3-D8DA-4A85-94F7-54DA5524770B}">
      <p188:commentRel xmlns:p188="http://schemas.microsoft.com/office/powerpoint/2018/8/main" r:id="rId3"/>
    </p:ext>
  </p:extLs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purl.org/dc/terms/"/>
    <ds:schemaRef ds:uri="679a257e-872f-4c98-9e8a-0a9c104f72cd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280d8efa-eff2-4910-88d2-79ca146720c4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14120</TotalTime>
  <Words>273</Words>
  <Application>Microsoft Office PowerPoint</Application>
  <PresentationFormat>Widescreen</PresentationFormat>
  <Paragraphs>26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Proposal for a detailed 3GPP 6G timeline</vt:lpstr>
      <vt:lpstr>Anticipated perspective of the timelines for IMT-2030</vt:lpstr>
      <vt:lpstr>OPPO’s view on the preferrable way forward </vt:lpstr>
      <vt:lpstr>Backup slides</vt:lpstr>
      <vt:lpstr>High-Level Considerations for 6G Timeline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Alla Goldner</cp:lastModifiedBy>
  <cp:revision>623</cp:revision>
  <dcterms:created xsi:type="dcterms:W3CDTF">2010-02-05T13:52:04Z</dcterms:created>
  <dcterms:modified xsi:type="dcterms:W3CDTF">2024-03-12T09:27:59Z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55339bf0-f345-473a-9ec8-6ca7c8197055_Enabled">
    <vt:lpwstr>true</vt:lpwstr>
  </property>
  <property fmtid="{D5CDD505-2E9C-101B-9397-08002B2CF9AE}" pid="4" name="MSIP_Label_55339bf0-f345-473a-9ec8-6ca7c8197055_SetDate">
    <vt:lpwstr>2023-09-04T08:31:38Z</vt:lpwstr>
  </property>
  <property fmtid="{D5CDD505-2E9C-101B-9397-08002B2CF9AE}" pid="5" name="MSIP_Label_55339bf0-f345-473a-9ec8-6ca7c8197055_Method">
    <vt:lpwstr>Privileged</vt:lpwstr>
  </property>
  <property fmtid="{D5CDD505-2E9C-101B-9397-08002B2CF9AE}" pid="6" name="MSIP_Label_55339bf0-f345-473a-9ec8-6ca7c8197055_Name">
    <vt:lpwstr>OFFEN</vt:lpwstr>
  </property>
  <property fmtid="{D5CDD505-2E9C-101B-9397-08002B2CF9AE}" pid="7" name="MSIP_Label_55339bf0-f345-473a-9ec8-6ca7c8197055_SiteId">
    <vt:lpwstr>d313b56f-f400-44d3-8403-4b468b3d8ded</vt:lpwstr>
  </property>
  <property fmtid="{D5CDD505-2E9C-101B-9397-08002B2CF9AE}" pid="8" name="MSIP_Label_55339bf0-f345-473a-9ec8-6ca7c8197055_ActionId">
    <vt:lpwstr>021a51dd-0e92-4344-a91f-895da31c1099</vt:lpwstr>
  </property>
  <property fmtid="{D5CDD505-2E9C-101B-9397-08002B2CF9AE}" pid="9" name="MSIP_Label_55339bf0-f345-473a-9ec8-6ca7c8197055_ContentBits">
    <vt:lpwstr>0</vt:lpwstr>
  </property>
</Properties>
</file>