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1163" r:id="rId6"/>
    <p:sldId id="1164" r:id="rId7"/>
    <p:sldId id="1225" r:id="rId8"/>
    <p:sldId id="1226" r:id="rId9"/>
    <p:sldId id="808" r:id="rId10"/>
    <p:sldId id="809" r:id="rId11"/>
    <p:sldId id="1150" r:id="rId12"/>
    <p:sldId id="1151" r:id="rId13"/>
    <p:sldId id="812" r:id="rId14"/>
    <p:sldId id="816" r:id="rId15"/>
    <p:sldId id="821" r:id="rId16"/>
    <p:sldId id="1133" r:id="rId17"/>
    <p:sldId id="1230" r:id="rId18"/>
    <p:sldId id="1218" r:id="rId19"/>
    <p:sldId id="817" r:id="rId20"/>
    <p:sldId id="1179" r:id="rId21"/>
    <p:sldId id="1227" r:id="rId22"/>
    <p:sldId id="1228" r:id="rId23"/>
    <p:sldId id="1105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127" d="100"/>
          <a:sy n="127" d="100"/>
        </p:scale>
        <p:origin x="144" y="31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4381A9BC-9882-4952-AD3E-08E692A66366}"/>
    <pc:docChg chg="modSld">
      <pc:chgData name="Alain Sultan" userId="2b0808dc-3530-4760-ae57-56aa48186e32" providerId="ADAL" clId="{4381A9BC-9882-4952-AD3E-08E692A66366}" dt="2024-03-13T09:39:40.952" v="165" actId="20577"/>
      <pc:docMkLst>
        <pc:docMk/>
      </pc:docMkLst>
      <pc:sldChg chg="modSp mod">
        <pc:chgData name="Alain Sultan" userId="2b0808dc-3530-4760-ae57-56aa48186e32" providerId="ADAL" clId="{4381A9BC-9882-4952-AD3E-08E692A66366}" dt="2024-03-13T09:38:56.062" v="96" actId="20577"/>
        <pc:sldMkLst>
          <pc:docMk/>
          <pc:sldMk cId="897029361" sldId="1179"/>
        </pc:sldMkLst>
        <pc:spChg chg="mod">
          <ac:chgData name="Alain Sultan" userId="2b0808dc-3530-4760-ae57-56aa48186e32" providerId="ADAL" clId="{4381A9BC-9882-4952-AD3E-08E692A66366}" dt="2024-03-13T09:38:56.062" v="96" actId="20577"/>
          <ac:spMkLst>
            <pc:docMk/>
            <pc:sldMk cId="897029361" sldId="1179"/>
            <ac:spMk id="4" creationId="{359BA68C-406B-079B-B4F4-2126BC3F04A4}"/>
          </ac:spMkLst>
        </pc:spChg>
      </pc:sldChg>
      <pc:sldChg chg="modSp mod">
        <pc:chgData name="Alain Sultan" userId="2b0808dc-3530-4760-ae57-56aa48186e32" providerId="ADAL" clId="{4381A9BC-9882-4952-AD3E-08E692A66366}" dt="2024-03-13T09:39:40.952" v="165" actId="20577"/>
        <pc:sldMkLst>
          <pc:docMk/>
          <pc:sldMk cId="281333693" sldId="1218"/>
        </pc:sldMkLst>
        <pc:spChg chg="mod">
          <ac:chgData name="Alain Sultan" userId="2b0808dc-3530-4760-ae57-56aa48186e32" providerId="ADAL" clId="{4381A9BC-9882-4952-AD3E-08E692A66366}" dt="2024-03-13T09:39:40.952" v="165" actId="20577"/>
          <ac:spMkLst>
            <pc:docMk/>
            <pc:sldMk cId="281333693" sldId="1218"/>
            <ac:spMk id="4" creationId="{359BA68C-406B-079B-B4F4-2126BC3F04A4}"/>
          </ac:spMkLst>
        </pc:spChg>
      </pc:sldChg>
      <pc:sldChg chg="modSp mod">
        <pc:chgData name="Alain Sultan" userId="2b0808dc-3530-4760-ae57-56aa48186e32" providerId="ADAL" clId="{4381A9BC-9882-4952-AD3E-08E692A66366}" dt="2024-03-13T09:37:30.783" v="0" actId="13926"/>
        <pc:sldMkLst>
          <pc:docMk/>
          <pc:sldMk cId="3919967141" sldId="1225"/>
        </pc:sldMkLst>
        <pc:spChg chg="mod">
          <ac:chgData name="Alain Sultan" userId="2b0808dc-3530-4760-ae57-56aa48186e32" providerId="ADAL" clId="{4381A9BC-9882-4952-AD3E-08E692A66366}" dt="2024-03-13T09:37:30.783" v="0" actId="13926"/>
          <ac:spMkLst>
            <pc:docMk/>
            <pc:sldMk cId="3919967141" sldId="1225"/>
            <ac:spMk id="10243" creationId="{4846B15E-A314-FBE4-4CE4-DB947B51E1D9}"/>
          </ac:spMkLst>
        </pc:spChg>
      </pc:sldChg>
      <pc:sldChg chg="modSp mod">
        <pc:chgData name="Alain Sultan" userId="2b0808dc-3530-4760-ae57-56aa48186e32" providerId="ADAL" clId="{4381A9BC-9882-4952-AD3E-08E692A66366}" dt="2024-03-13T09:39:03.730" v="97"/>
        <pc:sldMkLst>
          <pc:docMk/>
          <pc:sldMk cId="982001704" sldId="1227"/>
        </pc:sldMkLst>
        <pc:spChg chg="mod">
          <ac:chgData name="Alain Sultan" userId="2b0808dc-3530-4760-ae57-56aa48186e32" providerId="ADAL" clId="{4381A9BC-9882-4952-AD3E-08E692A66366}" dt="2024-03-13T09:39:03.730" v="97"/>
          <ac:spMkLst>
            <pc:docMk/>
            <pc:sldMk cId="982001704" sldId="1227"/>
            <ac:spMk id="4" creationId="{359BA68C-406B-079B-B4F4-2126BC3F04A4}"/>
          </ac:spMkLst>
        </pc:spChg>
      </pc:sldChg>
      <pc:sldChg chg="modSp mod">
        <pc:chgData name="Alain Sultan" userId="2b0808dc-3530-4760-ae57-56aa48186e32" providerId="ADAL" clId="{4381A9BC-9882-4952-AD3E-08E692A66366}" dt="2024-03-13T09:39:08.277" v="98"/>
        <pc:sldMkLst>
          <pc:docMk/>
          <pc:sldMk cId="3635502366" sldId="1228"/>
        </pc:sldMkLst>
        <pc:spChg chg="mod">
          <ac:chgData name="Alain Sultan" userId="2b0808dc-3530-4760-ae57-56aa48186e32" providerId="ADAL" clId="{4381A9BC-9882-4952-AD3E-08E692A66366}" dt="2024-03-13T09:39:08.277" v="98"/>
          <ac:spMkLst>
            <pc:docMk/>
            <pc:sldMk cId="3635502366" sldId="1228"/>
            <ac:spMk id="4" creationId="{359BA68C-406B-079B-B4F4-2126BC3F04A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3/13/2024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3/13/2024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13/03/2024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13/03/2024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13/03/2024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13/03/2024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13/03/2024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13/03/2024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13/03/2024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13/03/2024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370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13/03/2024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13/03/2024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13/03/2024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13/03/2024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1" r:id="rId4"/>
    <p:sldLayoutId id="2147485962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13/03/2024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23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71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63036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77500" lnSpcReduction="2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  </a:t>
            </a:r>
            <a:r>
              <a:rPr lang="en-GB" sz="4000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 </a:t>
            </a: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 SA1 Report to TSG SA#103</a:t>
            </a:r>
            <a:b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SP-210192</a:t>
            </a:r>
          </a:p>
          <a:p>
            <a:pPr algn="ctr">
              <a:defRPr/>
            </a:pPr>
            <a:r>
              <a:rPr lang="en-GB" sz="2900" b="1" kern="0" dirty="0">
                <a:latin typeface="+mj-lt"/>
                <a:ea typeface="ＭＳ Ｐゴシック" charset="0"/>
                <a:cs typeface="ＭＳ Ｐゴシック" charset="0"/>
              </a:rPr>
              <a:t>A.I. 4.1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r>
              <a:rPr lang="en-GB" altLang="nl-NL" sz="2000" dirty="0">
                <a:latin typeface="Arial" panose="020B0604020202020204" pitchFamily="34" charset="0"/>
              </a:rPr>
              <a:t>Alain Sultan</a:t>
            </a:r>
          </a:p>
          <a:p>
            <a:pPr eaLnBrk="1"/>
            <a:r>
              <a:rPr lang="en-GB" altLang="nl-NL" sz="1600" dirty="0">
                <a:latin typeface="Arial" panose="020B0604020202020204" pitchFamily="34" charset="0"/>
              </a:rPr>
              <a:t>SA1 Secretary, ETSI MCC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756944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SP-240192 3GPP TSG#103, 19 – 22 March 2024, Maastricht 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5E0ED-FAB5-4D17-A81F-A5CC8641DF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Work Summary: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pre Rel-19 Work &amp; Maintenance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682783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28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Rel-18 end of Release clean-up/alignment </a:t>
            </a:r>
            <a:br>
              <a:rPr lang="en-GB" sz="28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GB" sz="28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of SA1 specs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3F292B0-8F27-444A-ABF3-C7A9463A8370}"/>
              </a:ext>
            </a:extLst>
          </p:cNvPr>
          <p:cNvSpPr txBox="1">
            <a:spLocks/>
          </p:cNvSpPr>
          <p:nvPr/>
        </p:nvSpPr>
        <p:spPr>
          <a:xfrm>
            <a:off x="397637" y="1546531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Rel-18 end of Release clean-up/alignment of SA1 specs</a:t>
            </a:r>
            <a:endParaRPr lang="en-US" sz="9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F904EC-8E9F-4B1E-9253-9B7FF9CCD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125955"/>
              </p:ext>
            </p:extLst>
          </p:nvPr>
        </p:nvGraphicFramePr>
        <p:xfrm>
          <a:off x="451421" y="1945726"/>
          <a:ext cx="8445501" cy="1986351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TEI18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- Agenda item 18.1 SA WG1 Rel-18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SP-240201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S1-240049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Removal of non-implemented EASNS requirements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EASNS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effectLst/>
                          <a:latin typeface="Calibri" panose="020F0502020204030204" pitchFamily="34" charset="0"/>
                        </a:rPr>
                        <a:t>S1-240193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Removal of UIA charging requirements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UIA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0108r1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451411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effectLst/>
                          <a:latin typeface="Calibri" panose="020F0502020204030204" pitchFamily="34" charset="0"/>
                        </a:rPr>
                        <a:t>S1-240194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Removal of UIA charging requirements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UIA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0108r1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977451"/>
                  </a:ext>
                </a:extLst>
              </a:tr>
              <a:tr h="19666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effectLst/>
                          <a:latin typeface="Calibri" panose="020F0502020204030204" pitchFamily="34" charset="0"/>
                        </a:rPr>
                        <a:t>S1-240202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Correction on KPI table for sensing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Sensing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0001r1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931106"/>
                  </a:ext>
                </a:extLst>
              </a:tr>
              <a:tr h="2921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effectLst/>
                          <a:latin typeface="Calibri" panose="020F0502020204030204" pitchFamily="34" charset="0"/>
                        </a:rPr>
                        <a:t>S1-240273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Alignment of TS 22.125 Uncrewed Aerial System (UAS) support in 3GPP with progress in other 3GPP WGs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EAV, ID_UAS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22.125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0051r1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251490"/>
                  </a:ext>
                </a:extLst>
              </a:tr>
              <a:tr h="44084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effectLst/>
                          <a:latin typeface="Calibri" panose="020F0502020204030204" pitchFamily="34" charset="0"/>
                        </a:rPr>
                        <a:t>S1-240302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Alignment of TS 22.125 Uncrewed Aerial System (UAS) support in 3GPP with progress in other 3GPP WGs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EAV, ID_UAS</a:t>
                      </a:r>
                      <a:endParaRPr lang="en-GB" altLang="nl-NL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800" marR="46800" marT="46663" marB="46663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22.125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0053r1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5383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682ED-7888-4AE5-9E14-11F8B8D4F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Work Summary: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Work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682783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Work &amp; Maintenance</a:t>
            </a:r>
            <a:endParaRPr lang="en-GB" altLang="nl-NL" kern="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3F292B0-8F27-444A-ABF3-C7A9463A8370}"/>
              </a:ext>
            </a:extLst>
          </p:cNvPr>
          <p:cNvSpPr txBox="1">
            <a:spLocks/>
          </p:cNvSpPr>
          <p:nvPr/>
        </p:nvSpPr>
        <p:spPr>
          <a:xfrm>
            <a:off x="397637" y="1095681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Other SA1 Rel-19 CRs</a:t>
            </a:r>
            <a:endParaRPr lang="en-US" sz="900" dirty="0"/>
          </a:p>
          <a:p>
            <a:pPr>
              <a:spcBef>
                <a:spcPct val="0"/>
              </a:spcBef>
            </a:pPr>
            <a:endParaRPr lang="en-US" sz="9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F904EC-8E9F-4B1E-9253-9B7FF9CCD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521676"/>
              </p:ext>
            </p:extLst>
          </p:nvPr>
        </p:nvGraphicFramePr>
        <p:xfrm>
          <a:off x="445071" y="1418676"/>
          <a:ext cx="8445501" cy="3139354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TEI19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- Agenda item 18.1 SA WG1 Rel-18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10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SP-240202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S1-240119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Editorial clean-up of TR 22.837 section 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FS_Sensing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22.837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S1-240131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 for Multiple Spanning Tree Protocol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cyberCAV, TEI19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0781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451411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S1-240191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Correction of AI/ML KPI requirements for direct network connection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TEI19, AIML_MT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0761r1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977451"/>
                  </a:ext>
                </a:extLst>
              </a:tr>
              <a:tr h="19666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S1-240197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TS.22.261_Updating of functional requirements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AmbientIoT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0762r1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931106"/>
                  </a:ext>
                </a:extLst>
              </a:tr>
              <a:tr h="2921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S1-240201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Editorial corrections in FS_EnergyServ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FS_EnergyServ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22.882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0011r1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251490"/>
                  </a:ext>
                </a:extLst>
              </a:tr>
              <a:tr h="23768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S1-240279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Correction to Metaverse requirements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Metaverse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0001r2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53837"/>
                  </a:ext>
                </a:extLst>
              </a:tr>
              <a:tr h="3302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S1-240300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Clarification on the PS Data Off exemption for services over Data Channel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IMSDCDataOff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22.011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0359r3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502768"/>
                  </a:ext>
                </a:extLst>
              </a:tr>
              <a:tr h="23622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S1-240306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TS.22.369_adding the abbreviation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AmbientIoT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22.369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0001r3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2964014"/>
                  </a:ext>
                </a:extLst>
              </a:tr>
              <a:tr h="26035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S1-240308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DualSteer</a:t>
                      </a: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requirement updating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DualSteer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0767r4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226706"/>
                  </a:ext>
                </a:extLst>
              </a:tr>
              <a:tr h="23368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S1-240313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Exemption of Priority Services (e.g., MPS) from Energy Limitation Controls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EnergyServ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0763r3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7767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863037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FS_ISN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41313" y="1824586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536575" lvl="1"/>
            <a:r>
              <a:rPr lang="en-GB" sz="1050" dirty="0"/>
              <a:t>  </a:t>
            </a:r>
            <a:r>
              <a:rPr lang="en-GB" sz="1050" dirty="0">
                <a:solidFill>
                  <a:srgbClr val="FF0000"/>
                </a:solidFill>
              </a:rPr>
              <a:t>Completed</a:t>
            </a:r>
            <a:r>
              <a:rPr lang="en-GB" sz="1050" dirty="0"/>
              <a:t>, for both the study and the normative work: </a:t>
            </a:r>
          </a:p>
          <a:p>
            <a:pPr marL="1335088" lvl="2"/>
            <a:r>
              <a:rPr lang="en-US" altLang="en-US" sz="1200" b="1" dirty="0">
                <a:cs typeface="Arial" panose="020B0604020202020204" pitchFamily="34" charset="0"/>
              </a:rPr>
              <a:t>FS_ISN: </a:t>
            </a:r>
            <a:r>
              <a:rPr lang="en-US" altLang="en-US" sz="1200" dirty="0">
                <a:cs typeface="Arial" panose="020B0604020202020204" pitchFamily="34" charset="0"/>
              </a:rPr>
              <a:t>TR sent for approval in SP-240193 (</a:t>
            </a:r>
            <a:r>
              <a:rPr lang="en-US" altLang="en-US" sz="1200" i="1" dirty="0">
                <a:cs typeface="Arial" panose="020B0604020202020204" pitchFamily="34" charset="0"/>
              </a:rPr>
              <a:t>S1-240303 CP + S1-240314 TR 22.848</a:t>
            </a:r>
            <a:r>
              <a:rPr lang="en-US" altLang="en-US" sz="1200" dirty="0">
                <a:cs typeface="Arial" panose="020B0604020202020204" pitchFamily="34" charset="0"/>
              </a:rPr>
              <a:t>) </a:t>
            </a:r>
            <a:r>
              <a:rPr lang="en-US" altLang="en-US" sz="1200" i="1" dirty="0">
                <a:cs typeface="Arial" panose="020B0604020202020204" pitchFamily="34" charset="0"/>
              </a:rPr>
              <a:t>(A.I. 6.10.1) </a:t>
            </a:r>
          </a:p>
          <a:p>
            <a:pPr marL="1335088" lvl="2"/>
            <a:r>
              <a:rPr lang="en-GB" altLang="en-US" sz="1200" b="1" dirty="0">
                <a:cs typeface="Arial" panose="020B0604020202020204" pitchFamily="34" charset="0"/>
              </a:rPr>
              <a:t>ISN: </a:t>
            </a:r>
            <a:r>
              <a:rPr lang="en-GB" altLang="en-US" sz="1200" dirty="0">
                <a:cs typeface="Arial" panose="020B0604020202020204" pitchFamily="34" charset="0"/>
              </a:rPr>
              <a:t>new WID for approval at this plenary in SP-240194 (from S1-240304), exception sheet in SP-240195 (from S1-240305) (A.I. 6.5.1) and CR package in SP-240197.</a:t>
            </a:r>
            <a:endParaRPr lang="en-GB" sz="1050" dirty="0"/>
          </a:p>
          <a:p>
            <a:pPr marL="536575" lvl="1" indent="0">
              <a:buNone/>
              <a:defRPr/>
            </a:pP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</a:t>
            </a:r>
          </a:p>
          <a:p>
            <a:pPr lvl="1">
              <a:spcBef>
                <a:spcPct val="0"/>
              </a:spcBef>
            </a:pPr>
            <a:r>
              <a:rPr lang="en-GB" altLang="en-US" sz="1200" dirty="0"/>
              <a:t>none in SA1 (SA1 work completed)</a:t>
            </a:r>
            <a:endParaRPr lang="en-US" altLang="en-US" sz="12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860008"/>
              </p:ext>
            </p:extLst>
          </p:nvPr>
        </p:nvGraphicFramePr>
        <p:xfrm>
          <a:off x="443548" y="998983"/>
          <a:ext cx="8180388" cy="82309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45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94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Interconnect of SNPN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FS_ISN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SP-230236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n-GB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sent for approval   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Interconnect of SNPN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ISN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19/03/2024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US" sz="900" b="1" i="1" dirty="0">
                          <a:solidFill>
                            <a:srgbClr val="FF0000"/>
                          </a:solidFill>
                          <a:cs typeface="Arial" panose="020B0604020202020204" pitchFamily="34" charset="0"/>
                        </a:rPr>
                        <a:t>SP-240194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n-GB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336660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33369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Study Items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FRMCS Phase 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47663" y="1805536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sz="1400" b="1" i="1" dirty="0">
                <a:solidFill>
                  <a:srgbClr val="FF0000"/>
                </a:solidFill>
                <a:ea typeface="ＭＳ Ｐゴシック" pitchFamily="34" charset="-128"/>
              </a:rPr>
              <a:t>New SID for approval at this plenary in SP-240199 (from S1-240287)</a:t>
            </a:r>
          </a:p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US" altLang="de-DE" sz="1000" dirty="0"/>
              <a:t>New SID agreed where objective is </a:t>
            </a:r>
            <a:r>
              <a:rPr lang="en-US" sz="1000" dirty="0"/>
              <a:t>to update the TR22.989 to add new use-cases and enhance the existing ones, regarding the areas of :</a:t>
            </a:r>
          </a:p>
          <a:p>
            <a:pPr marL="539750" lvl="1">
              <a:spcBef>
                <a:spcPct val="0"/>
              </a:spcBef>
            </a:pPr>
            <a:r>
              <a:rPr lang="en-US" sz="1000" dirty="0"/>
              <a:t> Call forwarding for Ad Hoc Group Call</a:t>
            </a:r>
          </a:p>
          <a:p>
            <a:pPr marL="539750" lvl="1">
              <a:spcBef>
                <a:spcPct val="0"/>
              </a:spcBef>
            </a:pPr>
            <a:r>
              <a:rPr lang="en-US" sz="1000" dirty="0"/>
              <a:t> Merging of Private voice call to an ongoing Ad Hoc Group Call</a:t>
            </a:r>
          </a:p>
          <a:p>
            <a:pPr marL="539750" lvl="1">
              <a:spcBef>
                <a:spcPct val="0"/>
              </a:spcBef>
            </a:pPr>
            <a:r>
              <a:rPr lang="en-US" sz="1000" dirty="0"/>
              <a:t> The real-time automatic translation of languages uses cases in the context of:</a:t>
            </a:r>
          </a:p>
          <a:p>
            <a:pPr marL="717550" lvl="1" indent="0">
              <a:spcBef>
                <a:spcPct val="0"/>
              </a:spcBef>
              <a:buNone/>
            </a:pPr>
            <a:r>
              <a:rPr lang="en-US" sz="1000" dirty="0"/>
              <a:t>- MC interconnection between MC users of two MC systems</a:t>
            </a:r>
          </a:p>
          <a:p>
            <a:pPr marL="717550" lvl="1" indent="0">
              <a:spcBef>
                <a:spcPct val="0"/>
              </a:spcBef>
              <a:buNone/>
            </a:pPr>
            <a:r>
              <a:rPr lang="en-US" sz="1000" dirty="0"/>
              <a:t>- MC migrated user in Partner MC system</a:t>
            </a:r>
          </a:p>
          <a:p>
            <a:pPr lvl="1">
              <a:spcBef>
                <a:spcPct val="0"/>
              </a:spcBef>
            </a:pPr>
            <a:endParaRPr lang="en-GB" sz="65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536575" lvl="1"/>
            <a:r>
              <a:rPr lang="en-US" sz="1000" dirty="0"/>
              <a:t>  Do the Study then asses the corresponding normative work</a:t>
            </a:r>
            <a:endParaRPr lang="en-US" sz="800" dirty="0"/>
          </a:p>
          <a:p>
            <a:pPr marL="536575" lvl="1"/>
            <a:endParaRPr lang="en-US" sz="8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928252"/>
              </p:ext>
            </p:extLst>
          </p:nvPr>
        </p:nvGraphicFramePr>
        <p:xfrm>
          <a:off x="443548" y="998982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1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02936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US" altLang="en-US" b="1" dirty="0"/>
              <a:t>Energy as Service Criteria - Phase2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47663" y="1805536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sz="1400" b="1" i="1" dirty="0">
                <a:solidFill>
                  <a:srgbClr val="FF0000"/>
                </a:solidFill>
                <a:ea typeface="ＭＳ Ｐゴシック" pitchFamily="34" charset="-128"/>
              </a:rPr>
              <a:t>New SID for approval at this plenary in SP-240200 (from S1-240310)</a:t>
            </a:r>
          </a:p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altLang="de-DE" sz="1000" dirty="0"/>
              <a:t> New SID agreed with the objectives: </a:t>
            </a:r>
            <a:endParaRPr lang="de-DE" altLang="de-DE" sz="1000" dirty="0"/>
          </a:p>
          <a:p>
            <a:pPr marL="536575" lvl="1">
              <a:defRPr/>
            </a:pPr>
            <a:r>
              <a:rPr lang="en-GB" sz="1000" dirty="0"/>
              <a:t> </a:t>
            </a:r>
            <a:r>
              <a:rPr lang="en-US" sz="1000" dirty="0"/>
              <a:t> Information exposure of energy-related characteristics of the network for the communication service (i.e. energy consumption, energy supply mix, carbon footprint, energy capacity and availability conditions) to authorized users or authorized 3rd parties. </a:t>
            </a:r>
          </a:p>
          <a:p>
            <a:pPr marL="536575" lvl="1">
              <a:defRPr/>
            </a:pPr>
            <a:r>
              <a:rPr lang="en-US" sz="1000" dirty="0"/>
              <a:t> Potential dynamic adjustments of the delivered communication service from 5G system perspective (including service performance adjustments) resulting from the changes of energy-related characteristics of this service.</a:t>
            </a:r>
          </a:p>
          <a:p>
            <a:pPr marL="806450" lvl="1" indent="0">
              <a:buNone/>
              <a:defRPr/>
            </a:pPr>
            <a:r>
              <a:rPr lang="en-US" sz="1000" dirty="0"/>
              <a:t>Note: Dynamic adjustments can be based on criteria such as network decision, user preference or agreement between authorized 3rd parties and network.</a:t>
            </a:r>
          </a:p>
          <a:p>
            <a:pPr marL="536575" lvl="1">
              <a:defRPr/>
            </a:pPr>
            <a:r>
              <a:rPr lang="en-US" sz="1000" dirty="0"/>
              <a:t> Other aspects including security, charging and privacy for the scenarios above.</a:t>
            </a:r>
          </a:p>
          <a:p>
            <a:pPr marL="536575" lvl="1">
              <a:defRPr/>
            </a:pP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536575" lvl="1"/>
            <a:r>
              <a:rPr lang="en-US" sz="1000" dirty="0"/>
              <a:t>  Do the Study then asses the corresponding normative work</a:t>
            </a:r>
            <a:endParaRPr lang="en-US" sz="8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009039"/>
              </p:ext>
            </p:extLst>
          </p:nvPr>
        </p:nvGraphicFramePr>
        <p:xfrm>
          <a:off x="443548" y="998982"/>
          <a:ext cx="8180388" cy="60071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5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13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Ph2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200170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Satellite access - Phase 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47663" y="1805536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sz="1400" b="1" i="1" dirty="0">
                <a:solidFill>
                  <a:srgbClr val="FF0000"/>
                </a:solidFill>
                <a:ea typeface="ＭＳ Ｐゴシック" pitchFamily="34" charset="-128"/>
              </a:rPr>
              <a:t>New SID for approval at this plenary in SP-240198 (from S1-240312)</a:t>
            </a:r>
          </a:p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US" altLang="de-DE" sz="1000" dirty="0"/>
              <a:t>New SID agreed with the objectives: </a:t>
            </a:r>
            <a:endParaRPr lang="de-DE" altLang="de-DE" sz="1000" dirty="0"/>
          </a:p>
          <a:p>
            <a:pPr marL="539750" lvl="1">
              <a:spcBef>
                <a:spcPct val="0"/>
              </a:spcBef>
            </a:pPr>
            <a:r>
              <a:rPr lang="en-US" altLang="de-DE" sz="1000" dirty="0"/>
              <a:t> Enhancements of existing use cases</a:t>
            </a:r>
          </a:p>
          <a:p>
            <a:pPr marL="717550" lvl="1">
              <a:spcBef>
                <a:spcPct val="0"/>
              </a:spcBef>
            </a:pPr>
            <a:r>
              <a:rPr lang="en-US" altLang="de-DE" sz="1000" dirty="0"/>
              <a:t> Enhanced support for emergency communications and mission critical services using satellite access</a:t>
            </a:r>
          </a:p>
          <a:p>
            <a:pPr marL="717550" lvl="1">
              <a:spcBef>
                <a:spcPct val="0"/>
              </a:spcBef>
            </a:pPr>
            <a:r>
              <a:rPr lang="en-US" altLang="de-DE" sz="1000" dirty="0"/>
              <a:t> Support for IMS voice calls using GEO satellite access</a:t>
            </a:r>
            <a:endParaRPr lang="en-US" sz="1000" dirty="0"/>
          </a:p>
          <a:p>
            <a:pPr marL="539750" lvl="1" indent="90488">
              <a:spcBef>
                <a:spcPct val="0"/>
              </a:spcBef>
            </a:pPr>
            <a:r>
              <a:rPr lang="en-US" sz="1000" dirty="0"/>
              <a:t> New use cases:</a:t>
            </a:r>
          </a:p>
          <a:p>
            <a:pPr marL="717550" lvl="1" indent="90488">
              <a:spcBef>
                <a:spcPct val="0"/>
              </a:spcBef>
            </a:pPr>
            <a:r>
              <a:rPr lang="en-US" sz="1000" dirty="0"/>
              <a:t> Support for multi-orbits satellite access for different services</a:t>
            </a:r>
          </a:p>
          <a:p>
            <a:pPr marL="717550" lvl="1" indent="90488">
              <a:spcBef>
                <a:spcPct val="0"/>
              </a:spcBef>
            </a:pPr>
            <a:r>
              <a:rPr lang="en-US" sz="1000" dirty="0"/>
              <a:t> Ability to notify a user that a mobile terminated communication failed when the UE was unreachable in satellite access</a:t>
            </a:r>
          </a:p>
          <a:p>
            <a:pPr marL="536575" lvl="1">
              <a:defRPr/>
            </a:pP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536575" lvl="1"/>
            <a:r>
              <a:rPr lang="en-US" sz="1000" dirty="0"/>
              <a:t>  Do the Study then asses the corresponding normative work</a:t>
            </a:r>
            <a:endParaRPr lang="en-US" sz="8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482062"/>
              </p:ext>
            </p:extLst>
          </p:nvPr>
        </p:nvGraphicFramePr>
        <p:xfrm>
          <a:off x="443548" y="998982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1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	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50236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155E8-9FA3-7C8D-241B-7BA9E410B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6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5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Short Summary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Summary – overall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705" y="912495"/>
            <a:ext cx="8747760" cy="3622675"/>
          </a:xfrm>
        </p:spPr>
        <p:txBody>
          <a:bodyPr/>
          <a:lstStyle/>
          <a:p>
            <a:pPr marL="341305" indent="-341305"/>
            <a:r>
              <a:rPr lang="nl-NL" altLang="nl-NL" sz="2000" dirty="0"/>
              <a:t>Rel-20: SA1 work is split in two parts:</a:t>
            </a:r>
          </a:p>
          <a:p>
            <a:pPr marL="739807" lvl="1" indent="-341305"/>
            <a:r>
              <a:rPr lang="nl-NL" altLang="nl-NL" sz="1600" dirty="0"/>
              <a:t>Rel-20 part 1: 5GAdvanced</a:t>
            </a:r>
          </a:p>
          <a:p>
            <a:pPr marL="1139857" lvl="2" indent="-341305"/>
            <a:r>
              <a:rPr lang="nl-NL" altLang="nl-NL" sz="1200" dirty="0"/>
              <a:t>24 new ideas presented by the companies  </a:t>
            </a:r>
          </a:p>
          <a:p>
            <a:pPr marL="1139857" lvl="2" indent="-341305"/>
            <a:r>
              <a:rPr lang="nl-NL" altLang="nl-NL" sz="1200" dirty="0"/>
              <a:t>3 SIDs agreed (FS_FRMCS_Ph6, FS_EnergyServ_Ph2, FS_5GSAT_Ph4)</a:t>
            </a:r>
          </a:p>
          <a:p>
            <a:pPr marL="739807" lvl="1" indent="-341305"/>
            <a:r>
              <a:rPr lang="nl-NL" altLang="nl-NL" sz="1600" dirty="0"/>
              <a:t>Rel-20 part 2: 6G</a:t>
            </a:r>
          </a:p>
          <a:p>
            <a:pPr marL="1139857" lvl="2" indent="-341305"/>
            <a:r>
              <a:rPr lang="nl-NL" altLang="nl-NL" sz="1200" dirty="0"/>
              <a:t>Discussions will start in the next quarter</a:t>
            </a:r>
            <a:endParaRPr lang="nl-NL" altLang="nl-NL" sz="1600" dirty="0"/>
          </a:p>
          <a:p>
            <a:pPr marL="341305" indent="-341305"/>
            <a:r>
              <a:rPr lang="nl-NL" altLang="nl-NL" sz="2000" dirty="0"/>
              <a:t>Rel-19: Study on Interconnect of SNPN (FS_ISN) and normative work (ISN):</a:t>
            </a:r>
          </a:p>
          <a:p>
            <a:pPr marL="739757" lvl="1" indent="-341305"/>
            <a:r>
              <a:rPr lang="nl-NL" altLang="nl-NL" sz="1800" dirty="0"/>
              <a:t>FS_ISN: completed: TR 22.848 completed and sent for approval</a:t>
            </a:r>
          </a:p>
          <a:p>
            <a:pPr marL="739757" lvl="1" indent="-341305"/>
            <a:r>
              <a:rPr lang="nl-NL" altLang="nl-NL" sz="1800" dirty="0"/>
              <a:t>ISN: completed: Mini-WID, Exception Sheet and CR package sent for appoval.</a:t>
            </a:r>
            <a:endParaRPr lang="nl-NL" altLang="nl-NL" sz="1400" dirty="0"/>
          </a:p>
          <a:p>
            <a:pPr marL="341305" indent="-341305"/>
            <a:r>
              <a:rPr lang="en-US" altLang="nl-NL" sz="2000" dirty="0"/>
              <a:t>Rel-18: “cleaning process” started</a:t>
            </a:r>
          </a:p>
          <a:p>
            <a:pPr marL="739807" lvl="1" indent="-341305"/>
            <a:r>
              <a:rPr lang="en-US" altLang="nl-NL" sz="1600" dirty="0"/>
              <a:t>As to align Stage 1 to what was achieved in Rel-18 Stages 2 &amp; 3</a:t>
            </a:r>
          </a:p>
          <a:p>
            <a:pPr marL="739807" lvl="1" indent="-341305"/>
            <a:r>
              <a:rPr lang="en-US" altLang="nl-NL" sz="1600" dirty="0"/>
              <a:t>Work will continue in the following meetings.</a:t>
            </a:r>
          </a:p>
        </p:txBody>
      </p:sp>
    </p:spTree>
    <p:extLst>
      <p:ext uri="{BB962C8B-B14F-4D97-AF65-F5344CB8AC3E}">
        <p14:creationId xmlns:p14="http://schemas.microsoft.com/office/powerpoint/2010/main" val="39199671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0"/>
          <p:cNvCxnSpPr/>
          <p:nvPr/>
        </p:nvCxnSpPr>
        <p:spPr>
          <a:xfrm>
            <a:off x="623887" y="1446212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669925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767543" y="36493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Release 20 SA1 work planning </a:t>
            </a:r>
            <a:endParaRPr sz="2000" b="0" i="0" u="none" strike="noStrike" cap="none" dirty="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293687" y="120650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182687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182687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22737" y="1135062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11537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185862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844550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844550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844550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844550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844550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844550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33337" y="858837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54768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547687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9350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968375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528637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862012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965200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903287" y="550862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sp>
        <p:nvSpPr>
          <p:cNvPr id="167" name="Google Shape;167;p20"/>
          <p:cNvSpPr txBox="1"/>
          <p:nvPr/>
        </p:nvSpPr>
        <p:spPr>
          <a:xfrm>
            <a:off x="2270781" y="4823747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/>
          </a:p>
        </p:txBody>
      </p:sp>
      <p:cxnSp>
        <p:nvCxnSpPr>
          <p:cNvPr id="169" name="Google Shape;169;p20"/>
          <p:cNvCxnSpPr/>
          <p:nvPr/>
        </p:nvCxnSpPr>
        <p:spPr>
          <a:xfrm>
            <a:off x="901700" y="113823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463675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463675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5318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45256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443037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47161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474787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41605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046350" y="1147837"/>
            <a:ext cx="12637" cy="35907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4797487" y="1147837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268412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268412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268412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268412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299" y="1268412"/>
            <a:ext cx="598483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268412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7443787" y="1147837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1687512" y="2797772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753322"/>
            <a:ext cx="191294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100" dirty="0"/>
              <a:t>≈50%</a:t>
            </a: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100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050184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043834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364509"/>
            <a:ext cx="1003229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356572"/>
            <a:ext cx="95878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04" name="Google Shape;204;p20"/>
          <p:cNvSpPr/>
          <p:nvPr/>
        </p:nvSpPr>
        <p:spPr>
          <a:xfrm>
            <a:off x="1458912" y="2384969"/>
            <a:ext cx="5122043" cy="305631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</a:t>
            </a:r>
            <a:r>
              <a:rPr lang="en-US" sz="11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024635" y="1883132"/>
            <a:ext cx="2695500" cy="168076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 sz="1100"/>
          </a:p>
        </p:txBody>
      </p:sp>
      <p:sp>
        <p:nvSpPr>
          <p:cNvPr id="162" name="Google Shape;162;p20"/>
          <p:cNvSpPr/>
          <p:nvPr/>
        </p:nvSpPr>
        <p:spPr>
          <a:xfrm>
            <a:off x="2793882" y="2064258"/>
            <a:ext cx="4014900" cy="155096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 sz="1100"/>
          </a:p>
        </p:txBody>
      </p:sp>
      <p:sp>
        <p:nvSpPr>
          <p:cNvPr id="196" name="Google Shape;196;p20"/>
          <p:cNvSpPr/>
          <p:nvPr/>
        </p:nvSpPr>
        <p:spPr>
          <a:xfrm>
            <a:off x="87312" y="1560512"/>
            <a:ext cx="2004900" cy="165838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 </a:t>
            </a:r>
            <a:endParaRPr sz="1100" dirty="0"/>
          </a:p>
        </p:txBody>
      </p:sp>
      <p:sp>
        <p:nvSpPr>
          <p:cNvPr id="205" name="Google Shape;205;p20"/>
          <p:cNvSpPr/>
          <p:nvPr/>
        </p:nvSpPr>
        <p:spPr>
          <a:xfrm>
            <a:off x="735012" y="1740562"/>
            <a:ext cx="1296900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 lang="en-US" sz="1100"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2686070" y="3797325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2806700" y="3750334"/>
            <a:ext cx="1530350" cy="1139078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Rel-20 part 2 (</a:t>
            </a:r>
            <a:r>
              <a:rPr lang="en-GB" sz="1100" dirty="0"/>
              <a:t>≈50%</a:t>
            </a:r>
            <a:r>
              <a:rPr lang="en-US" sz="1100" b="1" dirty="0">
                <a:solidFill>
                  <a:schemeClr val="dk1"/>
                </a:solidFill>
              </a:rPr>
              <a:t>)</a:t>
            </a:r>
            <a:endParaRPr lang="en-US" sz="1100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2922208" y="4024450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2844355" y="3961248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3444786" y="4396707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3382938" y="4424718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4680D2-AFDF-7A67-BD5E-76FD0456A2F1}"/>
              </a:ext>
            </a:extLst>
          </p:cNvPr>
          <p:cNvSpPr txBox="1"/>
          <p:nvPr/>
        </p:nvSpPr>
        <p:spPr>
          <a:xfrm>
            <a:off x="2914170" y="4893520"/>
            <a:ext cx="3812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Grey boxes = SA 1 Content definition process</a:t>
            </a:r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287121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1083" y="1532058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8935" y="3351359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4D486-5C17-BD9D-73DE-FD8BF3B8C897}"/>
              </a:ext>
            </a:extLst>
          </p:cNvPr>
          <p:cNvSpPr txBox="1"/>
          <p:nvPr/>
        </p:nvSpPr>
        <p:spPr>
          <a:xfrm>
            <a:off x="5876520" y="2414617"/>
            <a:ext cx="10045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100%(TBC)</a:t>
            </a:r>
            <a:endParaRPr lang="en-GB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C87488-87EA-0258-A30F-94C9B5574364}"/>
              </a:ext>
            </a:extLst>
          </p:cNvPr>
          <p:cNvSpPr txBox="1"/>
          <p:nvPr/>
        </p:nvSpPr>
        <p:spPr>
          <a:xfrm>
            <a:off x="6808782" y="2346021"/>
            <a:ext cx="16273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accent1"/>
                </a:solidFill>
              </a:rPr>
              <a:t>No decision yet from </a:t>
            </a:r>
          </a:p>
          <a:p>
            <a:r>
              <a:rPr lang="en-US" sz="1200" i="1" dirty="0">
                <a:solidFill>
                  <a:schemeClr val="accent1"/>
                </a:solidFill>
              </a:rPr>
              <a:t>TSG on timeline</a:t>
            </a:r>
            <a:endParaRPr lang="en-GB" sz="1200" i="1" dirty="0">
              <a:solidFill>
                <a:schemeClr val="accent1"/>
              </a:solidFill>
            </a:endParaRPr>
          </a:p>
        </p:txBody>
      </p:sp>
      <p:sp>
        <p:nvSpPr>
          <p:cNvPr id="102" name="TextBox 7">
            <a:extLst>
              <a:ext uri="{FF2B5EF4-FFF2-40B4-BE49-F238E27FC236}">
                <a16:creationId xmlns:a16="http://schemas.microsoft.com/office/drawing/2014/main" id="{739920B8-6E17-4BD3-BDF0-E14BE2044AAE}"/>
              </a:ext>
            </a:extLst>
          </p:cNvPr>
          <p:cNvSpPr txBox="1"/>
          <p:nvPr/>
        </p:nvSpPr>
        <p:spPr>
          <a:xfrm>
            <a:off x="5094530" y="2414617"/>
            <a:ext cx="941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0%(TBC)</a:t>
            </a:r>
            <a:endParaRPr lang="en-GB" sz="1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F20FB7D-7826-4806-88EE-07DAEAA010C4}"/>
              </a:ext>
            </a:extLst>
          </p:cNvPr>
          <p:cNvSpPr txBox="1"/>
          <p:nvPr/>
        </p:nvSpPr>
        <p:spPr>
          <a:xfrm>
            <a:off x="4874487" y="3168931"/>
            <a:ext cx="268663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Planning of Part 1 endorsed at SA#101 </a:t>
            </a:r>
          </a:p>
          <a:p>
            <a:r>
              <a:rPr lang="en-GB" b="1" dirty="0"/>
              <a:t>Planning of Part 2 endorsed at SA#102</a:t>
            </a:r>
            <a:endParaRPr lang="nl-NL" dirty="0"/>
          </a:p>
        </p:txBody>
      </p:sp>
      <p:cxnSp>
        <p:nvCxnSpPr>
          <p:cNvPr id="168" name="Google Shape;168;p20"/>
          <p:cNvCxnSpPr/>
          <p:nvPr/>
        </p:nvCxnSpPr>
        <p:spPr>
          <a:xfrm>
            <a:off x="2719137" y="978058"/>
            <a:ext cx="3300" cy="38052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2239238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27E6C-1CD7-4C6A-9B13-88B0E8A7E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General Information and statistics 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F924C39-EAAC-4120-B205-53A906320C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altLang="nl-NL" b="1" kern="1200" dirty="0"/>
              <a:t>SA1 Officials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874AC76F-4CBC-42E7-9E9C-6FBD976768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nl-NL" sz="2400" dirty="0"/>
              <a:t>Chairman: </a:t>
            </a:r>
          </a:p>
          <a:p>
            <a:pPr lvl="1"/>
            <a:r>
              <a:rPr lang="en-GB" altLang="nl-NL" sz="2000" dirty="0"/>
              <a:t>Jose Almodovar (KPN)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1</a:t>
            </a:r>
            <a:endParaRPr lang="en-GB" altLang="nl-NL" sz="2000" dirty="0"/>
          </a:p>
          <a:p>
            <a:pPr marL="341313" indent="-341313"/>
            <a:r>
              <a:rPr lang="en-GB" altLang="nl-NL" sz="2400" dirty="0"/>
              <a:t>Vice Chairmen: </a:t>
            </a:r>
          </a:p>
          <a:p>
            <a:pPr lvl="1"/>
            <a:r>
              <a:rPr lang="en-GB" altLang="nl-NL" sz="2000" dirty="0"/>
              <a:t>Yusuke Nakano (KDDI)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2</a:t>
            </a:r>
          </a:p>
          <a:p>
            <a:pPr lvl="1"/>
            <a:r>
              <a:rPr lang="en-GB" altLang="nl-NL" sz="2000" dirty="0"/>
              <a:t>Qun Wei (China Unicom)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3</a:t>
            </a:r>
            <a:endParaRPr lang="en-GB" altLang="nl-NL" sz="2000" dirty="0"/>
          </a:p>
          <a:p>
            <a:pPr marL="341313" indent="-341313"/>
            <a:r>
              <a:rPr lang="en-GB" altLang="nl-NL" sz="2400" dirty="0"/>
              <a:t> Secretary: </a:t>
            </a:r>
          </a:p>
          <a:p>
            <a:pPr lvl="1">
              <a:spcBef>
                <a:spcPct val="0"/>
              </a:spcBef>
            </a:pPr>
            <a:r>
              <a:rPr lang="en-GB" altLang="nl-NL" sz="2000" dirty="0"/>
              <a:t>Alain Sultan (MCC)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endParaRPr lang="en-GB" altLang="nl-NL" sz="1600" baseline="30000" dirty="0">
              <a:solidFill>
                <a:srgbClr val="C00000"/>
              </a:solidFill>
            </a:endParaRP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1</a:t>
            </a:r>
            <a:r>
              <a:rPr lang="en-GB" altLang="nl-NL" sz="1800" dirty="0"/>
              <a:t> </a:t>
            </a:r>
            <a:r>
              <a:rPr lang="en-GB" altLang="nl-NL" sz="1200" dirty="0"/>
              <a:t>Re-elected for third term May 2023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2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Re-elected for second term November 2023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3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Elected November 2023</a:t>
            </a:r>
          </a:p>
          <a:p>
            <a:pPr marL="341313" indent="-341313"/>
            <a:endParaRPr lang="en-GB" altLang="nl-NL" sz="24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9A12EF54-87AF-449F-9CF7-C1CB4FA7B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02" y="171450"/>
            <a:ext cx="6827838" cy="857250"/>
          </a:xfrm>
        </p:spPr>
        <p:txBody>
          <a:bodyPr/>
          <a:lstStyle/>
          <a:p>
            <a:pPr algn="l">
              <a:defRPr/>
            </a:pPr>
            <a:r>
              <a:rPr lang="en-GB" altLang="nl-NL" b="1" kern="1200" dirty="0"/>
              <a:t>Statistics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F194FE-C4ED-418B-9971-E02EFD49DFE2}"/>
              </a:ext>
            </a:extLst>
          </p:cNvPr>
          <p:cNvSpPr/>
          <p:nvPr/>
        </p:nvSpPr>
        <p:spPr bwMode="auto">
          <a:xfrm>
            <a:off x="8503920" y="4896612"/>
            <a:ext cx="278892" cy="201168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4" name="Content Placeholder 1">
            <a:extLst>
              <a:ext uri="{FF2B5EF4-FFF2-40B4-BE49-F238E27FC236}">
                <a16:creationId xmlns:a16="http://schemas.microsoft.com/office/drawing/2014/main" id="{215D4DB2-3CFD-4143-8566-3EAAB4FFFF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373773"/>
              </p:ext>
            </p:extLst>
          </p:nvPr>
        </p:nvGraphicFramePr>
        <p:xfrm>
          <a:off x="401002" y="941058"/>
          <a:ext cx="8341995" cy="4030992"/>
        </p:xfrm>
        <a:graphic>
          <a:graphicData uri="http://schemas.openxmlformats.org/drawingml/2006/table">
            <a:tbl>
              <a:tblPr/>
              <a:tblGrid>
                <a:gridCol w="1917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11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nl-NL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21980" marR="121980" marT="60925" marB="60925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22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22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Attended delegates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e-meeting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334_F2F + 69_remote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184_F2F + 88_remote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276_F2F + 69_remote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178_F2F + 61_remote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260_F2F + 134_remote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299_F2F + 49_remote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end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397+711r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811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786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487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start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248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Incoming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Outgoing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alignment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Study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Work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Revised WID/SID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Information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Approval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B285DC58-9EBE-4C98-989F-1031076B0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/>
              <a:t>Meeting Calendar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F58FC1-25CB-4617-B428-DA8D4333A3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4067022"/>
              </p:ext>
            </p:extLst>
          </p:nvPr>
        </p:nvGraphicFramePr>
        <p:xfrm>
          <a:off x="576390" y="1105662"/>
          <a:ext cx="7818437" cy="1365904"/>
        </p:xfrm>
        <a:graphic>
          <a:graphicData uri="http://schemas.openxmlformats.org/drawingml/2006/table">
            <a:tbl>
              <a:tblPr/>
              <a:tblGrid>
                <a:gridCol w="2132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9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0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Meeting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Date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SA1#106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27- 31 May 2024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Korea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SA1#107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19-23 </a:t>
                      </a: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Aug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2024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Europe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954712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SA1#108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18-22 </a:t>
                      </a: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Nov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2024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US – (mega meeting)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35058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A38960EA-A44C-4FA4-B94B-29AAD4EDD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/>
              <a:t>Previous SA1 reports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5551D1-BB66-4331-AB3C-BE49B1B443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0699305"/>
              </p:ext>
            </p:extLst>
          </p:nvPr>
        </p:nvGraphicFramePr>
        <p:xfrm>
          <a:off x="1219391" y="959041"/>
          <a:ext cx="6561137" cy="3739762"/>
        </p:xfrm>
        <a:graphic>
          <a:graphicData uri="http://schemas.openxmlformats.org/drawingml/2006/table">
            <a:tbl>
              <a:tblPr/>
              <a:tblGrid>
                <a:gridCol w="1972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2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TSG Meeting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Tdoc</a:t>
                      </a: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number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 meeting(s) covered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SA#91e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SP-210195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SA1#93e,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SA#92e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SP-210500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SA1#94e, e-meeting; SA1#94bis-e,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3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SA#93e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SP-211029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SA1#95e,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SA#94e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SP-211506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SA1#96e,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SA#95e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SP-220077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SA1#97e,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SA#96e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SP-220427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SA1#98e,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3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SA#97e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SP-220931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SA1#99e,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SA#98e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SP-221256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SA1#100, Toulouse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SP-230214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SA1#101,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SA#100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SP-230505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SA1#102, Berlin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SP-231012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SA1#103, Gothenburg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SP-231392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SA1#104, Edinburgh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71404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43190</TotalTime>
  <Words>1685</Words>
  <Application>Microsoft Office PowerPoint</Application>
  <PresentationFormat>On-screen Show (16:9)</PresentationFormat>
  <Paragraphs>484</Paragraphs>
  <Slides>19</Slides>
  <Notes>2</Notes>
  <HiddenSlides>3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ＭＳ Ｐゴシック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Short Summary</vt:lpstr>
      <vt:lpstr>Summary – overall</vt:lpstr>
      <vt:lpstr>PowerPoint Presentation</vt:lpstr>
      <vt:lpstr>General Information and statistics </vt:lpstr>
      <vt:lpstr>SA1 Officials</vt:lpstr>
      <vt:lpstr>Statistics</vt:lpstr>
      <vt:lpstr>Meeting Calendar</vt:lpstr>
      <vt:lpstr>Previous SA1 reports</vt:lpstr>
      <vt:lpstr>Work Summary: pre Rel-19 Work &amp; Maintenance</vt:lpstr>
      <vt:lpstr>PowerPoint Presentation</vt:lpstr>
      <vt:lpstr>Work Summary: Rel-19 Work</vt:lpstr>
      <vt:lpstr>PowerPoint Presentation</vt:lpstr>
      <vt:lpstr>FS_ISN</vt:lpstr>
      <vt:lpstr>Rel-20 Study Items</vt:lpstr>
      <vt:lpstr>FRMCS Phase 6</vt:lpstr>
      <vt:lpstr>Energy as Service Criteria - Phase2</vt:lpstr>
      <vt:lpstr>Satellite access - Phase 4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AS</cp:lastModifiedBy>
  <cp:revision>2151</cp:revision>
  <cp:lastPrinted>2017-02-24T12:37:51Z</cp:lastPrinted>
  <dcterms:created xsi:type="dcterms:W3CDTF">2008-08-30T09:32:10Z</dcterms:created>
  <dcterms:modified xsi:type="dcterms:W3CDTF">2024-03-13T09:39:42Z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