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2"/>
  </p:notesMasterIdLst>
  <p:handoutMasterIdLst>
    <p:handoutMasterId r:id="rId33"/>
  </p:handoutMasterIdLst>
  <p:sldIdLst>
    <p:sldId id="362" r:id="rId5"/>
    <p:sldId id="994" r:id="rId6"/>
    <p:sldId id="1016" r:id="rId7"/>
    <p:sldId id="1017" r:id="rId8"/>
    <p:sldId id="375" r:id="rId9"/>
    <p:sldId id="961" r:id="rId10"/>
    <p:sldId id="964" r:id="rId11"/>
    <p:sldId id="962" r:id="rId12"/>
    <p:sldId id="963" r:id="rId13"/>
    <p:sldId id="1014" r:id="rId14"/>
    <p:sldId id="931" r:id="rId15"/>
    <p:sldId id="932" r:id="rId16"/>
    <p:sldId id="903" r:id="rId17"/>
    <p:sldId id="388" r:id="rId18"/>
    <p:sldId id="267" r:id="rId19"/>
    <p:sldId id="269" r:id="rId20"/>
    <p:sldId id="1010" r:id="rId21"/>
    <p:sldId id="1011" r:id="rId22"/>
    <p:sldId id="1012" r:id="rId23"/>
    <p:sldId id="1013" r:id="rId24"/>
    <p:sldId id="973" r:id="rId25"/>
    <p:sldId id="915" r:id="rId26"/>
    <p:sldId id="974" r:id="rId27"/>
    <p:sldId id="935" r:id="rId28"/>
    <p:sldId id="1004" r:id="rId29"/>
    <p:sldId id="1003" r:id="rId30"/>
    <p:sldId id="933" r:id="rId31"/>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EDED"/>
    <a:srgbClr val="33CC33"/>
    <a:srgbClr val="81B861"/>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2EDF7D-DE7B-46C8-BA2B-BFD964FD0187}" v="4" dt="2024-03-15T16:51:41.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5380" autoAdjust="0"/>
  </p:normalViewPr>
  <p:slideViewPr>
    <p:cSldViewPr snapToGrid="0" showGuides="1">
      <p:cViewPr varScale="1">
        <p:scale>
          <a:sx n="110" d="100"/>
          <a:sy n="110" d="100"/>
        </p:scale>
        <p:origin x="26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2/Stats102.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1178</c:v>
                </c:pt>
              </c:numCache>
            </c:numRef>
          </c:val>
          <c:extLst>
            <c:ext xmlns:c16="http://schemas.microsoft.com/office/drawing/2014/chart" uri="{C3380CC4-5D6E-409C-BE32-E72D297353CC}">
              <c16:uniqueId val="{00000000-D059-40CE-9121-C78AF9CE6896}"/>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2436</c:v>
                </c:pt>
              </c:numCache>
            </c:numRef>
          </c:val>
          <c:extLst>
            <c:ext xmlns:c16="http://schemas.microsoft.com/office/drawing/2014/chart" uri="{C3380CC4-5D6E-409C-BE32-E72D297353CC}">
              <c16:uniqueId val="{00000001-D059-40CE-9121-C78AF9CE6896}"/>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997</c:v>
                </c:pt>
              </c:numCache>
            </c:numRef>
          </c:val>
          <c:extLst>
            <c:ext xmlns:c16="http://schemas.microsoft.com/office/drawing/2014/chart" uri="{C3380CC4-5D6E-409C-BE32-E72D297353CC}">
              <c16:uniqueId val="{00000002-D059-40CE-9121-C78AF9CE6896}"/>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chemeClr val="accent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lang="en-US" sz="1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numRef>
              <c:f>'general info'!$AE$35:$AO$35</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'general info'!$AE$53:$AO$53</c:f>
              <c:numCache>
                <c:formatCode>0</c:formatCode>
                <c:ptCount val="11"/>
                <c:pt idx="0">
                  <c:v>8022</c:v>
                </c:pt>
                <c:pt idx="1">
                  <c:v>8430</c:v>
                </c:pt>
                <c:pt idx="2">
                  <c:v>7964</c:v>
                </c:pt>
                <c:pt idx="3">
                  <c:v>9683</c:v>
                </c:pt>
                <c:pt idx="4">
                  <c:v>9121</c:v>
                </c:pt>
                <c:pt idx="5">
                  <c:v>11887</c:v>
                </c:pt>
                <c:pt idx="6">
                  <c:v>14467</c:v>
                </c:pt>
                <c:pt idx="7">
                  <c:v>14907.333333333334</c:v>
                </c:pt>
                <c:pt idx="8">
                  <c:v>15649</c:v>
                </c:pt>
                <c:pt idx="9">
                  <c:v>14712.333333333334</c:v>
                </c:pt>
                <c:pt idx="10">
                  <c:v>17759</c:v>
                </c:pt>
              </c:numCache>
            </c:numRef>
          </c:val>
          <c:smooth val="0"/>
          <c:extLst>
            <c:ext xmlns:c16="http://schemas.microsoft.com/office/drawing/2014/chart" uri="{C3380CC4-5D6E-409C-BE32-E72D297353CC}">
              <c16:uniqueId val="{00000000-6358-47B1-8BD5-63D714E28886}"/>
            </c:ext>
          </c:extLst>
        </c:ser>
        <c:dLbls>
          <c:dLblPos val="ctr"/>
          <c:showLegendKey val="0"/>
          <c:showVal val="1"/>
          <c:showCatName val="0"/>
          <c:showSerName val="0"/>
          <c:showPercent val="0"/>
          <c:showBubbleSize val="0"/>
        </c:dLbls>
        <c:marker val="1"/>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000" b="0" i="0" u="none" strike="noStrike" kern="1200" baseline="0">
                <a:solidFill>
                  <a:schemeClr val="tx1"/>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000" b="0" i="0" u="none" strike="noStrike" kern="1200" baseline="0">
          <a:solidFill>
            <a:schemeClr val="tx1"/>
          </a:solidFill>
          <a:latin typeface="+mn-lt"/>
          <a:ea typeface="+mn-ea"/>
          <a:cs typeface="+mn-cs"/>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chemeClr val="accent6"/>
              </a:solidFill>
              <a:ln>
                <a:solidFill>
                  <a:schemeClr val="accent6"/>
                </a:solidFill>
              </a:ln>
            </c:spPr>
          </c:marker>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numCache>
            </c:numRef>
          </c:val>
          <c:smooth val="0"/>
          <c:extLst>
            <c:ext xmlns:c16="http://schemas.microsoft.com/office/drawing/2014/chart" uri="{C3380CC4-5D6E-409C-BE32-E72D297353CC}">
              <c16:uniqueId val="{00000000-855B-4394-8828-A02FB7CFEE00}"/>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WG'!$B$98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WG'!$B$99:$B$130</c:f>
              <c:numCache>
                <c:formatCode>General</c:formatCode>
                <c:ptCount val="32"/>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numCache>
            </c:numRef>
          </c:val>
          <c:smooth val="0"/>
          <c:extLst>
            <c:ext xmlns:c16="http://schemas.microsoft.com/office/drawing/2014/chart" uri="{C3380CC4-5D6E-409C-BE32-E72D297353CC}">
              <c16:uniqueId val="{00000000-A274-4556-9C4B-0B01B4B68FCD}"/>
            </c:ext>
          </c:extLst>
        </c:ser>
        <c:ser>
          <c:idx val="1"/>
          <c:order val="1"/>
          <c:tx>
            <c:strRef>
              <c:f>'approved CR by WG'!$C$98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WG'!$C$99:$C$130</c:f>
              <c:numCache>
                <c:formatCode>General</c:formatCode>
                <c:ptCount val="32"/>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numCache>
            </c:numRef>
          </c:val>
          <c:smooth val="0"/>
          <c:extLst>
            <c:ext xmlns:c16="http://schemas.microsoft.com/office/drawing/2014/chart" uri="{C3380CC4-5D6E-409C-BE32-E72D297353CC}">
              <c16:uniqueId val="{00000001-A274-4556-9C4B-0B01B4B68FCD}"/>
            </c:ext>
          </c:extLst>
        </c:ser>
        <c:ser>
          <c:idx val="2"/>
          <c:order val="2"/>
          <c:tx>
            <c:strRef>
              <c:f>'approved CR by WG'!$D$98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WG'!$D$99:$D$130</c:f>
              <c:numCache>
                <c:formatCode>General</c:formatCode>
                <c:ptCount val="32"/>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numCache>
            </c:numRef>
          </c:val>
          <c:smooth val="0"/>
          <c:extLst>
            <c:ext xmlns:c16="http://schemas.microsoft.com/office/drawing/2014/chart" uri="{C3380CC4-5D6E-409C-BE32-E72D297353CC}">
              <c16:uniqueId val="{00000002-A274-4556-9C4B-0B01B4B68FCD}"/>
            </c:ext>
          </c:extLst>
        </c:ser>
        <c:ser>
          <c:idx val="3"/>
          <c:order val="3"/>
          <c:tx>
            <c:strRef>
              <c:f>'approved CR by WG'!$E$98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WG'!$A$99:$A$130</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WG'!$E$99:$E$130</c:f>
              <c:numCache>
                <c:formatCode>General</c:formatCode>
                <c:ptCount val="32"/>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numCache>
            </c:numRef>
          </c:val>
          <c:smooth val="0"/>
          <c:extLst>
            <c:ext xmlns:c16="http://schemas.microsoft.com/office/drawing/2014/chart" uri="{C3380CC4-5D6E-409C-BE32-E72D297353CC}">
              <c16:uniqueId val="{00000003-A274-4556-9C4B-0B01B4B68FC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WG'!$B$41</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WG'!$B$42:$B$73</c:f>
              <c:numCache>
                <c:formatCode>General</c:formatCode>
                <c:ptCount val="32"/>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numCache>
            </c:numRef>
          </c:val>
          <c:smooth val="0"/>
          <c:extLst>
            <c:ext xmlns:c16="http://schemas.microsoft.com/office/drawing/2014/chart" uri="{C3380CC4-5D6E-409C-BE32-E72D297353CC}">
              <c16:uniqueId val="{00000000-28E7-47B5-8960-3FB310AEDED4}"/>
            </c:ext>
          </c:extLst>
        </c:ser>
        <c:ser>
          <c:idx val="1"/>
          <c:order val="1"/>
          <c:tx>
            <c:strRef>
              <c:f>'approved CR by WG'!$C$41</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WG'!$C$42:$C$73</c:f>
              <c:numCache>
                <c:formatCode>General</c:formatCode>
                <c:ptCount val="32"/>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numCache>
            </c:numRef>
          </c:val>
          <c:smooth val="0"/>
          <c:extLst>
            <c:ext xmlns:c16="http://schemas.microsoft.com/office/drawing/2014/chart" uri="{C3380CC4-5D6E-409C-BE32-E72D297353CC}">
              <c16:uniqueId val="{00000001-28E7-47B5-8960-3FB310AEDED4}"/>
            </c:ext>
          </c:extLst>
        </c:ser>
        <c:ser>
          <c:idx val="2"/>
          <c:order val="2"/>
          <c:tx>
            <c:strRef>
              <c:f>'approved CR by WG'!$D$41</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WG'!$D$42:$D$73</c:f>
              <c:numCache>
                <c:formatCode>General</c:formatCode>
                <c:ptCount val="32"/>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numCache>
            </c:numRef>
          </c:val>
          <c:smooth val="0"/>
          <c:extLst>
            <c:ext xmlns:c16="http://schemas.microsoft.com/office/drawing/2014/chart" uri="{C3380CC4-5D6E-409C-BE32-E72D297353CC}">
              <c16:uniqueId val="{00000002-28E7-47B5-8960-3FB310AEDED4}"/>
            </c:ext>
          </c:extLst>
        </c:ser>
        <c:ser>
          <c:idx val="3"/>
          <c:order val="3"/>
          <c:tx>
            <c:strRef>
              <c:f>'approved CR by WG'!$E$41</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WG'!$A$42:$A$73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WG'!$E$42:$E$73</c:f>
              <c:numCache>
                <c:formatCode>General</c:formatCode>
                <c:ptCount val="32"/>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numCache>
            </c:numRef>
          </c:val>
          <c:smooth val="0"/>
          <c:extLst>
            <c:ext xmlns:c16="http://schemas.microsoft.com/office/drawing/2014/chart" uri="{C3380CC4-5D6E-409C-BE32-E72D297353CC}">
              <c16:uniqueId val="{00000003-28E7-47B5-8960-3FB310AEDED4}"/>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WG'!$G$41</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WG'!$G$42:$G$73</c:f>
              <c:numCache>
                <c:formatCode>General</c:formatCode>
                <c:ptCount val="32"/>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numCache>
            </c:numRef>
          </c:val>
          <c:smooth val="0"/>
          <c:extLst>
            <c:ext xmlns:c16="http://schemas.microsoft.com/office/drawing/2014/chart" uri="{C3380CC4-5D6E-409C-BE32-E72D297353CC}">
              <c16:uniqueId val="{00000000-4572-400D-8E92-AC58B8977DBE}"/>
            </c:ext>
          </c:extLst>
        </c:ser>
        <c:ser>
          <c:idx val="1"/>
          <c:order val="1"/>
          <c:tx>
            <c:strRef>
              <c:f>'approved CR by WG'!$H$41</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WG'!$H$42:$H$73</c:f>
              <c:numCache>
                <c:formatCode>General</c:formatCode>
                <c:ptCount val="32"/>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numCache>
            </c:numRef>
          </c:val>
          <c:smooth val="0"/>
          <c:extLst>
            <c:ext xmlns:c16="http://schemas.microsoft.com/office/drawing/2014/chart" uri="{C3380CC4-5D6E-409C-BE32-E72D297353CC}">
              <c16:uniqueId val="{00000001-4572-400D-8E92-AC58B8977DBE}"/>
            </c:ext>
          </c:extLst>
        </c:ser>
        <c:ser>
          <c:idx val="2"/>
          <c:order val="2"/>
          <c:tx>
            <c:strRef>
              <c:f>'approved CR by WG'!$I$41</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WG'!$I$42:$I$73</c:f>
              <c:numCache>
                <c:formatCode>General</c:formatCode>
                <c:ptCount val="32"/>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numCache>
            </c:numRef>
          </c:val>
          <c:smooth val="0"/>
          <c:extLst>
            <c:ext xmlns:c16="http://schemas.microsoft.com/office/drawing/2014/chart" uri="{C3380CC4-5D6E-409C-BE32-E72D297353CC}">
              <c16:uniqueId val="{00000002-4572-400D-8E92-AC58B8977DBE}"/>
            </c:ext>
          </c:extLst>
        </c:ser>
        <c:ser>
          <c:idx val="3"/>
          <c:order val="3"/>
          <c:tx>
            <c:strRef>
              <c:f>'approved CR by WG'!$J$41</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WG'!$J$42:$J$73</c:f>
              <c:numCache>
                <c:formatCode>General</c:formatCode>
                <c:ptCount val="32"/>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numCache>
            </c:numRef>
          </c:val>
          <c:smooth val="0"/>
          <c:extLst>
            <c:ext xmlns:c16="http://schemas.microsoft.com/office/drawing/2014/chart" uri="{C3380CC4-5D6E-409C-BE32-E72D297353CC}">
              <c16:uniqueId val="{00000003-4572-400D-8E92-AC58B8977DBE}"/>
            </c:ext>
          </c:extLst>
        </c:ser>
        <c:ser>
          <c:idx val="4"/>
          <c:order val="4"/>
          <c:tx>
            <c:strRef>
              <c:f>'approved CR by WG'!$K$41</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WG'!$K$42:$K$73</c:f>
              <c:numCache>
                <c:formatCode>General</c:formatCode>
                <c:ptCount val="32"/>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numCache>
            </c:numRef>
          </c:val>
          <c:smooth val="0"/>
          <c:extLst>
            <c:ext xmlns:c16="http://schemas.microsoft.com/office/drawing/2014/chart" uri="{C3380CC4-5D6E-409C-BE32-E72D297353CC}">
              <c16:uniqueId val="{00000004-4572-400D-8E92-AC58B8977DBE}"/>
            </c:ext>
          </c:extLst>
        </c:ser>
        <c:ser>
          <c:idx val="5"/>
          <c:order val="5"/>
          <c:tx>
            <c:strRef>
              <c:f>'approved CR by WG'!$L$41</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WG'!$F$42:$F$73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WG'!$L$42:$L$59</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4572-400D-8E92-AC58B8977DB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WG'!$O$41</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WG'!$O$42:$O$73</c:f>
              <c:numCache>
                <c:formatCode>General</c:formatCode>
                <c:ptCount val="32"/>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numCache>
            </c:numRef>
          </c:val>
          <c:smooth val="0"/>
          <c:extLst>
            <c:ext xmlns:c16="http://schemas.microsoft.com/office/drawing/2014/chart" uri="{C3380CC4-5D6E-409C-BE32-E72D297353CC}">
              <c16:uniqueId val="{00000000-8585-4FF5-A627-BDC9CDC27D2C}"/>
            </c:ext>
          </c:extLst>
        </c:ser>
        <c:ser>
          <c:idx val="1"/>
          <c:order val="1"/>
          <c:tx>
            <c:strRef>
              <c:f>'approved CR by WG'!$P$41</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WG'!$P$42:$P$73</c:f>
              <c:numCache>
                <c:formatCode>General</c:formatCode>
                <c:ptCount val="32"/>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numCache>
            </c:numRef>
          </c:val>
          <c:smooth val="0"/>
          <c:extLst>
            <c:ext xmlns:c16="http://schemas.microsoft.com/office/drawing/2014/chart" uri="{C3380CC4-5D6E-409C-BE32-E72D297353CC}">
              <c16:uniqueId val="{00000001-8585-4FF5-A627-BDC9CDC27D2C}"/>
            </c:ext>
          </c:extLst>
        </c:ser>
        <c:ser>
          <c:idx val="2"/>
          <c:order val="2"/>
          <c:tx>
            <c:strRef>
              <c:f>'approved CR by WG'!$Q$41</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WG'!$Q$42:$Q$73</c:f>
              <c:numCache>
                <c:formatCode>General</c:formatCode>
                <c:ptCount val="32"/>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numCache>
            </c:numRef>
          </c:val>
          <c:smooth val="0"/>
          <c:extLst>
            <c:ext xmlns:c16="http://schemas.microsoft.com/office/drawing/2014/chart" uri="{C3380CC4-5D6E-409C-BE32-E72D297353CC}">
              <c16:uniqueId val="{00000002-8585-4FF5-A627-BDC9CDC27D2C}"/>
            </c:ext>
          </c:extLst>
        </c:ser>
        <c:ser>
          <c:idx val="3"/>
          <c:order val="3"/>
          <c:tx>
            <c:strRef>
              <c:f>'approved CR by WG'!$R$41</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WG'!$R$42:$R$73</c:f>
              <c:numCache>
                <c:formatCode>General</c:formatCode>
                <c:ptCount val="32"/>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numCache>
            </c:numRef>
          </c:val>
          <c:smooth val="0"/>
          <c:extLst>
            <c:ext xmlns:c16="http://schemas.microsoft.com/office/drawing/2014/chart" uri="{C3380CC4-5D6E-409C-BE32-E72D297353CC}">
              <c16:uniqueId val="{00000003-8585-4FF5-A627-BDC9CDC27D2C}"/>
            </c:ext>
          </c:extLst>
        </c:ser>
        <c:ser>
          <c:idx val="4"/>
          <c:order val="4"/>
          <c:tx>
            <c:strRef>
              <c:f>'approved CR by WG'!$S$41</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WG'!$S$42:$S$73</c:f>
              <c:numCache>
                <c:formatCode>General</c:formatCode>
                <c:ptCount val="32"/>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numCache>
            </c:numRef>
          </c:val>
          <c:smooth val="0"/>
          <c:extLst>
            <c:ext xmlns:c16="http://schemas.microsoft.com/office/drawing/2014/chart" uri="{C3380CC4-5D6E-409C-BE32-E72D297353CC}">
              <c16:uniqueId val="{00000004-8585-4FF5-A627-BDC9CDC27D2C}"/>
            </c:ext>
          </c:extLst>
        </c:ser>
        <c:ser>
          <c:idx val="5"/>
          <c:order val="5"/>
          <c:tx>
            <c:strRef>
              <c:f>'approved CR by WG'!$T$41</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WG'!$N$42:$N$73</c:f>
              <c:strCache>
                <c:ptCount val="3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strCache>
            </c:strRef>
          </c:cat>
          <c:val>
            <c:numRef>
              <c:f>'approved CR by WG'!$T$42:$T$73</c:f>
              <c:numCache>
                <c:formatCode>General</c:formatCode>
                <c:ptCount val="32"/>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numCache>
            </c:numRef>
          </c:val>
          <c:smooth val="0"/>
          <c:extLst>
            <c:ext xmlns:c16="http://schemas.microsoft.com/office/drawing/2014/chart" uri="{C3380CC4-5D6E-409C-BE32-E72D297353CC}">
              <c16:uniqueId val="{00000005-8585-4FF5-A627-BDC9CDC27D2C}"/>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TSG103 -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361</c:v>
                </c:pt>
              </c:numCache>
            </c:numRef>
          </c:val>
          <c:extLst>
            <c:ext xmlns:c16="http://schemas.microsoft.com/office/drawing/2014/chart" uri="{C3380CC4-5D6E-409C-BE32-E72D297353CC}">
              <c16:uniqueId val="{00000000-0980-4378-80BD-FD18D3F19E1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359</c:v>
                </c:pt>
              </c:numCache>
            </c:numRef>
          </c:val>
          <c:extLst>
            <c:ext xmlns:c16="http://schemas.microsoft.com/office/drawing/2014/chart" uri="{C3380CC4-5D6E-409C-BE32-E72D297353CC}">
              <c16:uniqueId val="{00000001-0980-4378-80BD-FD18D3F19E1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369</c:v>
                </c:pt>
              </c:numCache>
            </c:numRef>
          </c:val>
          <c:extLst>
            <c:ext xmlns:c16="http://schemas.microsoft.com/office/drawing/2014/chart" uri="{C3380CC4-5D6E-409C-BE32-E72D297353CC}">
              <c16:uniqueId val="{00000002-0980-4378-80BD-FD18D3F19E1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62</c:v>
                </c:pt>
              </c:numCache>
            </c:numRef>
          </c:val>
          <c:extLst>
            <c:ext xmlns:c16="http://schemas.microsoft.com/office/drawing/2014/chart" uri="{C3380CC4-5D6E-409C-BE32-E72D297353CC}">
              <c16:uniqueId val="{00000003-0980-4378-80BD-FD18D3F19E1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88</c:v>
                </c:pt>
              </c:numCache>
            </c:numRef>
          </c:val>
          <c:extLst>
            <c:ext xmlns:c16="http://schemas.microsoft.com/office/drawing/2014/chart" uri="{C3380CC4-5D6E-409C-BE32-E72D297353CC}">
              <c16:uniqueId val="{00000000-22D8-4BEA-891F-D38F16731108}"/>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255</c:v>
                </c:pt>
              </c:numCache>
            </c:numRef>
          </c:val>
          <c:extLst>
            <c:ext xmlns:c16="http://schemas.microsoft.com/office/drawing/2014/chart" uri="{C3380CC4-5D6E-409C-BE32-E72D297353CC}">
              <c16:uniqueId val="{00000001-22D8-4BEA-891F-D38F16731108}"/>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202</c:v>
                </c:pt>
              </c:numCache>
            </c:numRef>
          </c:val>
          <c:extLst>
            <c:ext xmlns:c16="http://schemas.microsoft.com/office/drawing/2014/chart" uri="{C3380CC4-5D6E-409C-BE32-E72D297353CC}">
              <c16:uniqueId val="{00000002-22D8-4BEA-891F-D38F16731108}"/>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702</c:v>
                </c:pt>
              </c:numCache>
            </c:numRef>
          </c:val>
          <c:extLst>
            <c:ext xmlns:c16="http://schemas.microsoft.com/office/drawing/2014/chart" uri="{C3380CC4-5D6E-409C-BE32-E72D297353CC}">
              <c16:uniqueId val="{00000003-22D8-4BEA-891F-D38F16731108}"/>
            </c:ext>
          </c:extLst>
        </c:ser>
        <c:ser>
          <c:idx val="4"/>
          <c:order val="4"/>
          <c:tx>
            <c:strRef>
              <c:f>agreedCRs!$B$14</c:f>
              <c:strCache>
                <c:ptCount val="1"/>
                <c:pt idx="0">
                  <c:v>RAN5</c:v>
                </c:pt>
              </c:strCache>
            </c:strRef>
          </c:tx>
          <c:spPr>
            <a:solidFill>
              <a:srgbClr val="33CC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1181</c:v>
                </c:pt>
              </c:numCache>
            </c:numRef>
          </c:val>
          <c:extLst>
            <c:ext xmlns:c16="http://schemas.microsoft.com/office/drawing/2014/chart" uri="{C3380CC4-5D6E-409C-BE32-E72D297353CC}">
              <c16:uniqueId val="{00000004-22D8-4BEA-891F-D38F16731108}"/>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TSG103 -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11E7-4605-90D2-DFC1DB39EFDC}"/>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342</c:v>
                </c:pt>
              </c:numCache>
            </c:numRef>
          </c:val>
          <c:extLst>
            <c:ext xmlns:c16="http://schemas.microsoft.com/office/drawing/2014/chart" uri="{C3380CC4-5D6E-409C-BE32-E72D297353CC}">
              <c16:uniqueId val="{00000001-11E7-4605-90D2-DFC1DB39EFDC}"/>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149</c:v>
                </c:pt>
              </c:numCache>
            </c:numRef>
          </c:val>
          <c:extLst>
            <c:ext xmlns:c16="http://schemas.microsoft.com/office/drawing/2014/chart" uri="{C3380CC4-5D6E-409C-BE32-E72D297353CC}">
              <c16:uniqueId val="{00000002-11E7-4605-90D2-DFC1DB39EFDC}"/>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26</c:v>
                </c:pt>
              </c:numCache>
            </c:numRef>
          </c:val>
          <c:extLst>
            <c:ext xmlns:c16="http://schemas.microsoft.com/office/drawing/2014/chart" uri="{C3380CC4-5D6E-409C-BE32-E72D297353CC}">
              <c16:uniqueId val="{00000003-11E7-4605-90D2-DFC1DB39EFDC}"/>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25</c:v>
                </c:pt>
              </c:numCache>
            </c:numRef>
          </c:val>
          <c:extLst>
            <c:ext xmlns:c16="http://schemas.microsoft.com/office/drawing/2014/chart" uri="{C3380CC4-5D6E-409C-BE32-E72D297353CC}">
              <c16:uniqueId val="{00000004-11E7-4605-90D2-DFC1DB39EFDC}"/>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273</c:v>
                </c:pt>
              </c:numCache>
            </c:numRef>
          </c:val>
          <c:extLst>
            <c:ext xmlns:c16="http://schemas.microsoft.com/office/drawing/2014/chart" uri="{C3380CC4-5D6E-409C-BE32-E72D297353CC}">
              <c16:uniqueId val="{00000005-11E7-4605-90D2-DFC1DB39EFDC}"/>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133</c:v>
                </c:pt>
              </c:numCache>
            </c:numRef>
          </c:val>
          <c:extLst>
            <c:ext xmlns:c16="http://schemas.microsoft.com/office/drawing/2014/chart" uri="{C3380CC4-5D6E-409C-BE32-E72D297353CC}">
              <c16:uniqueId val="{00000006-11E7-4605-90D2-DFC1DB39EFD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5">
                  <c:v>1</c:v>
                </c:pt>
                <c:pt idx="6">
                  <c:v>3</c:v>
                </c:pt>
                <c:pt idx="7">
                  <c:v>4</c:v>
                </c:pt>
                <c:pt idx="8">
                  <c:v>24</c:v>
                </c:pt>
                <c:pt idx="9">
                  <c:v>58</c:v>
                </c:pt>
                <c:pt idx="10">
                  <c:v>122</c:v>
                </c:pt>
                <c:pt idx="11">
                  <c:v>0</c:v>
                </c:pt>
              </c:numCache>
            </c:numRef>
          </c:val>
          <c:extLst>
            <c:ext xmlns:c16="http://schemas.microsoft.com/office/drawing/2014/chart" uri="{C3380CC4-5D6E-409C-BE32-E72D297353CC}">
              <c16:uniqueId val="{00000000-1312-4991-A17F-E59F6BAF43A4}"/>
            </c:ext>
          </c:extLst>
        </c:ser>
        <c:ser>
          <c:idx val="1"/>
          <c:order val="1"/>
          <c:tx>
            <c:strRef>
              <c:f>'affected specs'!$L$6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3">
                  <c:v>1</c:v>
                </c:pt>
                <c:pt idx="4">
                  <c:v>1</c:v>
                </c:pt>
                <c:pt idx="5">
                  <c:v>1</c:v>
                </c:pt>
                <c:pt idx="6">
                  <c:v>2</c:v>
                </c:pt>
                <c:pt idx="7">
                  <c:v>3</c:v>
                </c:pt>
                <c:pt idx="8">
                  <c:v>12</c:v>
                </c:pt>
                <c:pt idx="9">
                  <c:v>40</c:v>
                </c:pt>
                <c:pt idx="10">
                  <c:v>104</c:v>
                </c:pt>
              </c:numCache>
            </c:numRef>
          </c:val>
          <c:extLst>
            <c:ext xmlns:c16="http://schemas.microsoft.com/office/drawing/2014/chart" uri="{C3380CC4-5D6E-409C-BE32-E72D297353CC}">
              <c16:uniqueId val="{00000001-1312-4991-A17F-E59F6BAF43A4}"/>
            </c:ext>
          </c:extLst>
        </c:ser>
        <c:ser>
          <c:idx val="2"/>
          <c:order val="2"/>
          <c:tx>
            <c:strRef>
              <c:f>'affected specs'!$M$6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specs'!$M$7:$M$18</c:f>
              <c:numCache>
                <c:formatCode>General</c:formatCode>
                <c:ptCount val="12"/>
                <c:pt idx="7">
                  <c:v>3</c:v>
                </c:pt>
                <c:pt idx="8">
                  <c:v>10</c:v>
                </c:pt>
                <c:pt idx="9">
                  <c:v>49</c:v>
                </c:pt>
                <c:pt idx="10">
                  <c:v>128</c:v>
                </c:pt>
              </c:numCache>
            </c:numRef>
          </c:val>
          <c:extLst>
            <c:ext xmlns:c16="http://schemas.microsoft.com/office/drawing/2014/chart" uri="{C3380CC4-5D6E-409C-BE32-E72D297353CC}">
              <c16:uniqueId val="{00000002-1312-4991-A17F-E59F6BAF43A4}"/>
            </c:ext>
          </c:extLst>
        </c:ser>
        <c:ser>
          <c:idx val="3"/>
          <c:order val="3"/>
          <c:tx>
            <c:strRef>
              <c:f>'affected specs'!$N$6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4">
                  <c:v>2</c:v>
                </c:pt>
                <c:pt idx="5">
                  <c:v>2</c:v>
                </c:pt>
                <c:pt idx="6">
                  <c:v>2</c:v>
                </c:pt>
                <c:pt idx="7">
                  <c:v>2</c:v>
                </c:pt>
                <c:pt idx="8">
                  <c:v>20</c:v>
                </c:pt>
                <c:pt idx="9">
                  <c:v>46</c:v>
                </c:pt>
                <c:pt idx="10">
                  <c:v>102</c:v>
                </c:pt>
              </c:numCache>
            </c:numRef>
          </c:val>
          <c:extLst>
            <c:ext xmlns:c16="http://schemas.microsoft.com/office/drawing/2014/chart" uri="{C3380CC4-5D6E-409C-BE32-E72D297353CC}">
              <c16:uniqueId val="{00000003-1312-4991-A17F-E59F6BAF43A4}"/>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specs'!$AK$7:$AK$18</c:f>
              <c:numCache>
                <c:formatCode>General</c:formatCode>
                <c:ptCount val="12"/>
                <c:pt idx="5">
                  <c:v>2</c:v>
                </c:pt>
                <c:pt idx="6">
                  <c:v>2</c:v>
                </c:pt>
                <c:pt idx="7">
                  <c:v>18</c:v>
                </c:pt>
                <c:pt idx="8">
                  <c:v>55</c:v>
                </c:pt>
                <c:pt idx="9">
                  <c:v>87</c:v>
                </c:pt>
                <c:pt idx="10">
                  <c:v>37</c:v>
                </c:pt>
                <c:pt idx="11">
                  <c:v>0</c:v>
                </c:pt>
              </c:numCache>
            </c:numRef>
          </c:val>
          <c:extLst>
            <c:ext xmlns:c16="http://schemas.microsoft.com/office/drawing/2014/chart" uri="{C3380CC4-5D6E-409C-BE32-E72D297353CC}">
              <c16:uniqueId val="{00000000-CEBB-4A71-9832-8FC95A626C19}"/>
            </c:ext>
          </c:extLst>
        </c:ser>
        <c:ser>
          <c:idx val="1"/>
          <c:order val="1"/>
          <c:tx>
            <c:strRef>
              <c:f>'affected specs'!$AL$6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specs'!$AL$7:$AL$18</c:f>
              <c:numCache>
                <c:formatCode>General</c:formatCode>
                <c:ptCount val="12"/>
                <c:pt idx="2">
                  <c:v>1</c:v>
                </c:pt>
                <c:pt idx="5">
                  <c:v>1</c:v>
                </c:pt>
                <c:pt idx="6">
                  <c:v>2</c:v>
                </c:pt>
                <c:pt idx="7">
                  <c:v>23</c:v>
                </c:pt>
                <c:pt idx="8">
                  <c:v>46</c:v>
                </c:pt>
                <c:pt idx="9">
                  <c:v>78</c:v>
                </c:pt>
                <c:pt idx="10">
                  <c:v>55</c:v>
                </c:pt>
              </c:numCache>
            </c:numRef>
          </c:val>
          <c:extLst>
            <c:ext xmlns:c16="http://schemas.microsoft.com/office/drawing/2014/chart" uri="{C3380CC4-5D6E-409C-BE32-E72D297353CC}">
              <c16:uniqueId val="{00000001-CEBB-4A71-9832-8FC95A626C19}"/>
            </c:ext>
          </c:extLst>
        </c:ser>
        <c:ser>
          <c:idx val="2"/>
          <c:order val="2"/>
          <c:tx>
            <c:strRef>
              <c:f>'affected specs'!$AM$6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specs'!$AM$7:$AM$18</c:f>
              <c:numCache>
                <c:formatCode>General</c:formatCode>
                <c:ptCount val="12"/>
                <c:pt idx="5">
                  <c:v>1</c:v>
                </c:pt>
                <c:pt idx="7">
                  <c:v>14</c:v>
                </c:pt>
                <c:pt idx="8">
                  <c:v>48</c:v>
                </c:pt>
                <c:pt idx="9">
                  <c:v>86</c:v>
                </c:pt>
                <c:pt idx="10">
                  <c:v>103</c:v>
                </c:pt>
              </c:numCache>
            </c:numRef>
          </c:val>
          <c:extLst>
            <c:ext xmlns:c16="http://schemas.microsoft.com/office/drawing/2014/chart" uri="{C3380CC4-5D6E-409C-BE32-E72D297353CC}">
              <c16:uniqueId val="{00000002-CEBB-4A71-9832-8FC95A626C19}"/>
            </c:ext>
          </c:extLst>
        </c:ser>
        <c:ser>
          <c:idx val="3"/>
          <c:order val="3"/>
          <c:tx>
            <c:strRef>
              <c:f>'affected specs'!$AN$6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specs'!$AN$7:$AN$18</c:f>
              <c:numCache>
                <c:formatCode>General</c:formatCode>
                <c:ptCount val="12"/>
                <c:pt idx="2">
                  <c:v>1</c:v>
                </c:pt>
                <c:pt idx="5">
                  <c:v>2</c:v>
                </c:pt>
                <c:pt idx="7">
                  <c:v>18</c:v>
                </c:pt>
                <c:pt idx="8">
                  <c:v>48</c:v>
                </c:pt>
                <c:pt idx="9">
                  <c:v>78</c:v>
                </c:pt>
                <c:pt idx="10">
                  <c:v>118</c:v>
                </c:pt>
              </c:numCache>
            </c:numRef>
          </c:val>
          <c:extLst>
            <c:ext xmlns:c16="http://schemas.microsoft.com/office/drawing/2014/chart" uri="{C3380CC4-5D6E-409C-BE32-E72D297353CC}">
              <c16:uniqueId val="{00000003-CEBB-4A71-9832-8FC95A626C19}"/>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TSG100</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specs'!$X$7:$X$18</c:f>
              <c:numCache>
                <c:formatCode>General</c:formatCode>
                <c:ptCount val="12"/>
                <c:pt idx="7">
                  <c:v>7</c:v>
                </c:pt>
                <c:pt idx="8">
                  <c:v>22</c:v>
                </c:pt>
                <c:pt idx="9">
                  <c:v>50</c:v>
                </c:pt>
                <c:pt idx="10">
                  <c:v>86</c:v>
                </c:pt>
                <c:pt idx="11">
                  <c:v>6</c:v>
                </c:pt>
              </c:numCache>
            </c:numRef>
          </c:val>
          <c:extLst>
            <c:ext xmlns:c16="http://schemas.microsoft.com/office/drawing/2014/chart" uri="{C3380CC4-5D6E-409C-BE32-E72D297353CC}">
              <c16:uniqueId val="{00000000-E952-4C70-A8B2-8B859CE121AA}"/>
            </c:ext>
          </c:extLst>
        </c:ser>
        <c:ser>
          <c:idx val="1"/>
          <c:order val="1"/>
          <c:tx>
            <c:strRef>
              <c:f>'affected specs'!$Y$6</c:f>
              <c:strCache>
                <c:ptCount val="1"/>
                <c:pt idx="0">
                  <c:v>TSG101</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7">
                  <c:v>5</c:v>
                </c:pt>
                <c:pt idx="8">
                  <c:v>23</c:v>
                </c:pt>
                <c:pt idx="9">
                  <c:v>52</c:v>
                </c:pt>
                <c:pt idx="10">
                  <c:v>90</c:v>
                </c:pt>
                <c:pt idx="11">
                  <c:v>18</c:v>
                </c:pt>
              </c:numCache>
            </c:numRef>
          </c:val>
          <c:extLst>
            <c:ext xmlns:c16="http://schemas.microsoft.com/office/drawing/2014/chart" uri="{C3380CC4-5D6E-409C-BE32-E72D297353CC}">
              <c16:uniqueId val="{00000001-E952-4C70-A8B2-8B859CE121AA}"/>
            </c:ext>
          </c:extLst>
        </c:ser>
        <c:ser>
          <c:idx val="2"/>
          <c:order val="2"/>
          <c:tx>
            <c:strRef>
              <c:f>'affected specs'!$Z$6</c:f>
              <c:strCache>
                <c:ptCount val="1"/>
                <c:pt idx="0">
                  <c:v>TSG102</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0">
                  <c:v>1</c:v>
                </c:pt>
                <c:pt idx="1">
                  <c:v>1</c:v>
                </c:pt>
                <c:pt idx="2">
                  <c:v>1</c:v>
                </c:pt>
                <c:pt idx="3">
                  <c:v>1</c:v>
                </c:pt>
                <c:pt idx="4">
                  <c:v>1</c:v>
                </c:pt>
                <c:pt idx="5">
                  <c:v>1</c:v>
                </c:pt>
                <c:pt idx="6">
                  <c:v>1</c:v>
                </c:pt>
                <c:pt idx="7">
                  <c:v>8</c:v>
                </c:pt>
                <c:pt idx="8">
                  <c:v>28</c:v>
                </c:pt>
                <c:pt idx="9">
                  <c:v>51</c:v>
                </c:pt>
                <c:pt idx="10">
                  <c:v>100</c:v>
                </c:pt>
                <c:pt idx="11">
                  <c:v>21</c:v>
                </c:pt>
              </c:numCache>
            </c:numRef>
          </c:val>
          <c:extLst>
            <c:ext xmlns:c16="http://schemas.microsoft.com/office/drawing/2014/chart" uri="{C3380CC4-5D6E-409C-BE32-E72D297353CC}">
              <c16:uniqueId val="{00000002-E952-4C70-A8B2-8B859CE121AA}"/>
            </c:ext>
          </c:extLst>
        </c:ser>
        <c:ser>
          <c:idx val="3"/>
          <c:order val="3"/>
          <c:tx>
            <c:strRef>
              <c:f>'affected specs'!$AA$6</c:f>
              <c:strCache>
                <c:ptCount val="1"/>
                <c:pt idx="0">
                  <c:v>TSG103</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0">
                  <c:v>1</c:v>
                </c:pt>
                <c:pt idx="1">
                  <c:v>1</c:v>
                </c:pt>
                <c:pt idx="2">
                  <c:v>1</c:v>
                </c:pt>
                <c:pt idx="3">
                  <c:v>1</c:v>
                </c:pt>
                <c:pt idx="4">
                  <c:v>1</c:v>
                </c:pt>
                <c:pt idx="5">
                  <c:v>1</c:v>
                </c:pt>
                <c:pt idx="6">
                  <c:v>1</c:v>
                </c:pt>
                <c:pt idx="7">
                  <c:v>4</c:v>
                </c:pt>
                <c:pt idx="8">
                  <c:v>15</c:v>
                </c:pt>
                <c:pt idx="9">
                  <c:v>43</c:v>
                </c:pt>
                <c:pt idx="10">
                  <c:v>107</c:v>
                </c:pt>
                <c:pt idx="11">
                  <c:v>24</c:v>
                </c:pt>
              </c:numCache>
            </c:numRef>
          </c:val>
          <c:extLst>
            <c:ext xmlns:c16="http://schemas.microsoft.com/office/drawing/2014/chart" uri="{C3380CC4-5D6E-409C-BE32-E72D297353CC}">
              <c16:uniqueId val="{00000003-E952-4C70-A8B2-8B859CE121A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info'!$K$88:$K$104</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'general info'!$L$88:$L$104</c:f>
              <c:numCache>
                <c:formatCode>General</c:formatCode>
                <c:ptCount val="17"/>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784</c:v>
                </c:pt>
              </c:numCache>
            </c:numRef>
          </c:val>
          <c:extLst>
            <c:ext xmlns:c16="http://schemas.microsoft.com/office/drawing/2014/chart" uri="{C3380CC4-5D6E-409C-BE32-E72D297353CC}">
              <c16:uniqueId val="{00000000-8691-4A24-B46D-B0A09E60FFA1}"/>
            </c:ext>
          </c:extLst>
        </c:ser>
        <c:dLbls>
          <c:showLegendKey val="0"/>
          <c:showVal val="0"/>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B328-48E8-9BBD-73EB5A31FBE5}"/>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B328-48E8-9BBD-73EB5A31FBE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328-48E8-9BBD-73EB5A31FBE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328-48E8-9BBD-73EB5A31FBE5}"/>
              </c:ext>
            </c:extLst>
          </c:dPt>
          <c:dPt>
            <c:idx val="4"/>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9-B328-48E8-9BBD-73EB5A31FBE5}"/>
              </c:ext>
            </c:extLst>
          </c:dPt>
          <c:dPt>
            <c:idx val="5"/>
            <c:bubble3D val="0"/>
            <c:spPr>
              <a:solidFill>
                <a:schemeClr val="accent1"/>
              </a:solidFill>
              <a:ln w="19050">
                <a:solidFill>
                  <a:schemeClr val="lt1"/>
                </a:solidFill>
              </a:ln>
              <a:effectLst/>
            </c:spPr>
            <c:extLst>
              <c:ext xmlns:c16="http://schemas.microsoft.com/office/drawing/2014/chart" uri="{C3380CC4-5D6E-409C-BE32-E72D297353CC}">
                <c16:uniqueId val="{0000000B-B328-48E8-9BBD-73EB5A31FBE5}"/>
              </c:ext>
            </c:extLst>
          </c:dPt>
          <c:dPt>
            <c:idx val="6"/>
            <c:bubble3D val="0"/>
            <c:spPr>
              <a:solidFill>
                <a:schemeClr val="accent2"/>
              </a:solidFill>
              <a:ln w="19050">
                <a:solidFill>
                  <a:schemeClr val="lt1"/>
                </a:solidFill>
              </a:ln>
              <a:effectLst/>
            </c:spPr>
            <c:extLst>
              <c:ext xmlns:c16="http://schemas.microsoft.com/office/drawing/2014/chart" uri="{C3380CC4-5D6E-409C-BE32-E72D297353CC}">
                <c16:uniqueId val="{0000000D-B328-48E8-9BBD-73EB5A31FBE5}"/>
              </c:ext>
            </c:extLst>
          </c:dPt>
          <c:dPt>
            <c:idx val="7"/>
            <c:bubble3D val="0"/>
            <c:spPr>
              <a:solidFill>
                <a:schemeClr val="accent3"/>
              </a:solidFill>
              <a:ln w="19050">
                <a:solidFill>
                  <a:schemeClr val="lt1"/>
                </a:solidFill>
              </a:ln>
              <a:effectLst/>
            </c:spPr>
            <c:extLst>
              <c:ext xmlns:c16="http://schemas.microsoft.com/office/drawing/2014/chart" uri="{C3380CC4-5D6E-409C-BE32-E72D297353CC}">
                <c16:uniqueId val="{0000000F-B328-48E8-9BBD-73EB5A31FBE5}"/>
              </c:ext>
            </c:extLst>
          </c:dPt>
          <c:dPt>
            <c:idx val="8"/>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11-B328-48E8-9BBD-73EB5A31FBE5}"/>
              </c:ext>
            </c:extLst>
          </c:dPt>
          <c:dLbls>
            <c:dLbl>
              <c:idx val="1"/>
              <c:layout>
                <c:manualLayout>
                  <c:x val="-2.4767499175887376E-2"/>
                  <c:y val="0.1286733987509559"/>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B328-48E8-9BBD-73EB5A31FBE5}"/>
                </c:ext>
              </c:extLst>
            </c:dLbl>
            <c:dLbl>
              <c:idx val="3"/>
              <c:layout>
                <c:manualLayout>
                  <c:x val="2.3629096461601669E-3"/>
                  <c:y val="-0.10604552172166351"/>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B328-48E8-9BBD-73EB5A31FBE5}"/>
                </c:ext>
              </c:extLst>
            </c:dLbl>
            <c:dLbl>
              <c:idx val="4"/>
              <c:layout>
                <c:manualLayout>
                  <c:x val="4.4883815672444788E-2"/>
                  <c:y val="-0.12756436402099514"/>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B328-48E8-9BBD-73EB5A31FBE5}"/>
                </c:ext>
              </c:extLst>
            </c:dLbl>
            <c:dLbl>
              <c:idx val="6"/>
              <c:layout>
                <c:manualLayout>
                  <c:x val="-5.1127051729392518E-2"/>
                  <c:y val="3.0760519590298307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D-B328-48E8-9BBD-73EB5A31FBE5}"/>
                </c:ext>
              </c:extLst>
            </c:dLbl>
            <c:dLbl>
              <c:idx val="7"/>
              <c:layout>
                <c:manualLayout>
                  <c:x val="-6.9070548703499837E-2"/>
                  <c:y val="-7.8765720734572414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B328-48E8-9BBD-73EB5A31FBE5}"/>
                </c:ext>
              </c:extLst>
            </c:dLbl>
            <c:dLbl>
              <c:idx val="8"/>
              <c:tx>
                <c:rich>
                  <a:bodyPr/>
                  <a:lstStyle/>
                  <a:p>
                    <a:r>
                      <a:rPr lang="en-US"/>
                      <a:t>Region 3</a:t>
                    </a:r>
                    <a:endParaRPr lang="en-US" baseline="0"/>
                  </a:p>
                  <a:p>
                    <a:fld id="{0A17F10D-73B1-49DD-A502-EB9B8815BEA3}" type="VALUE">
                      <a:rPr lang="en-US"/>
                      <a:pPr/>
                      <a:t>[VALUE]</a:t>
                    </a:fld>
                    <a:endParaRPr lang="en-GB"/>
                  </a:p>
                </c:rich>
              </c:tx>
              <c:dLblPos val="ctr"/>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B328-48E8-9BBD-73EB5A31FBE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426</c:v>
                </c:pt>
                <c:pt idx="1">
                  <c:v>71</c:v>
                </c:pt>
                <c:pt idx="3">
                  <c:v>32</c:v>
                </c:pt>
                <c:pt idx="4">
                  <c:v>13</c:v>
                </c:pt>
                <c:pt idx="5">
                  <c:v>180</c:v>
                </c:pt>
                <c:pt idx="6">
                  <c:v>28</c:v>
                </c:pt>
                <c:pt idx="7">
                  <c:v>65</c:v>
                </c:pt>
              </c:numCache>
            </c:numRef>
          </c:val>
          <c:extLst>
            <c:ext xmlns:c16="http://schemas.microsoft.com/office/drawing/2014/chart" uri="{C3380CC4-5D6E-409C-BE32-E72D297353CC}">
              <c16:uniqueId val="{00000012-B328-48E8-9BBD-73EB5A31FBE5}"/>
            </c:ext>
          </c:extLst>
        </c:ser>
        <c:dLbls>
          <c:dLblPos val="ctr"/>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16 votes within same Corporate group and 8 per Organisational Partner are allowed. Members are </a:t>
            </a:r>
            <a:r>
              <a:rPr lang="en-GB" sz="1200" kern="1200" dirty="0">
                <a:solidFill>
                  <a:schemeClr val="tx1"/>
                </a:solidFill>
                <a:latin typeface="Times New Roman" pitchFamily="18" charset="0"/>
                <a:ea typeface="+mn-ea"/>
                <a:cs typeface="+mn-cs"/>
              </a:rPr>
              <a:t>asked to voluntarily adopt the new rules with respect to corporate groups and voting limits with immediate effect, and until such times as they have been formally implemented within the Working Procedures.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#103</a:t>
            </a:r>
          </a:p>
          <a:p>
            <a:pPr eaLnBrk="1" hangingPunct="1">
              <a:defRPr/>
            </a:pPr>
            <a:r>
              <a:rPr lang="en-GB" altLang="en-US" sz="1200" b="1" dirty="0">
                <a:latin typeface="Arial "/>
              </a:rPr>
              <a:t>Maastricht, Netherlands, March.</a:t>
            </a:r>
            <a:r>
              <a:rPr lang="en-GB" sz="1200" b="1" kern="1200" dirty="0">
                <a:solidFill>
                  <a:schemeClr val="tx1"/>
                </a:solidFill>
                <a:latin typeface="Arial "/>
                <a:ea typeface="+mn-ea"/>
                <a:cs typeface="Arial" panose="020B0604020202020204" pitchFamily="34" charset="0"/>
              </a:rPr>
              <a:t> 18 - 22, 2024</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CP-240011, RP-240015, SP-240068</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hyperlink" Target="https://www.3gpp.org/ftp/PCG/PCG_51/Docs/PCG51_0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3GPP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Andrijana Brekalo</a:t>
            </a:r>
          </a:p>
          <a:p>
            <a:pPr marL="0" indent="0">
              <a:spcBef>
                <a:spcPts val="0"/>
              </a:spcBef>
              <a:buFontTx/>
              <a:buNone/>
              <a:defRPr/>
            </a:pPr>
            <a:r>
              <a:rPr lang="en-GB" sz="1400" dirty="0">
                <a:solidFill>
                  <a:schemeClr val="accent2">
                    <a:lumMod val="75000"/>
                  </a:schemeClr>
                </a:solidFill>
                <a:latin typeface="Century Gothic" panose="020B0502020202020204" pitchFamily="34" charset="0"/>
              </a:rPr>
              <a:t>3GPP and MCC Activity Coordinator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4027202152"/>
              </p:ext>
            </p:extLst>
          </p:nvPr>
        </p:nvGraphicFramePr>
        <p:xfrm>
          <a:off x="487680" y="1828208"/>
          <a:ext cx="11216640" cy="442799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402137623"/>
              </p:ext>
            </p:extLst>
          </p:nvPr>
        </p:nvGraphicFramePr>
        <p:xfrm>
          <a:off x="504306" y="1828205"/>
          <a:ext cx="11183388" cy="4428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528041938"/>
              </p:ext>
            </p:extLst>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extLst>
              <p:ext uri="{D42A27DB-BD31-4B8C-83A1-F6EECF244321}">
                <p14:modId xmlns:p14="http://schemas.microsoft.com/office/powerpoint/2010/main" val="1347793086"/>
              </p:ext>
            </p:extLst>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38B72421-5ADE-17A9-318D-EBDCC7378F06}"/>
              </a:ext>
            </a:extLst>
          </p:cNvPr>
          <p:cNvGraphicFramePr>
            <a:graphicFrameLocks/>
          </p:cNvGraphicFramePr>
          <p:nvPr>
            <p:extLst>
              <p:ext uri="{D42A27DB-BD31-4B8C-83A1-F6EECF244321}">
                <p14:modId xmlns:p14="http://schemas.microsoft.com/office/powerpoint/2010/main" val="1474548611"/>
              </p:ext>
            </p:extLst>
          </p:nvPr>
        </p:nvGraphicFramePr>
        <p:xfrm>
          <a:off x="6497885" y="1491355"/>
          <a:ext cx="5144928" cy="358690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784 </a:t>
            </a:r>
            <a:r>
              <a:rPr lang="en-US" i="1" dirty="0">
                <a:solidFill>
                  <a:srgbClr val="969696"/>
                </a:solidFill>
              </a:rPr>
              <a:t>(865)</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24  </a:t>
            </a:r>
            <a:r>
              <a:rPr lang="en-US" i="1" dirty="0">
                <a:solidFill>
                  <a:srgbClr val="969696"/>
                </a:solidFill>
              </a:rPr>
              <a:t>(27)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2137261625"/>
              </p:ext>
            </p:extLst>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TSG#102</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TSG#103</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477</a:t>
                      </a:r>
                    </a:p>
                  </a:txBody>
                  <a:tcPr marL="0" marR="0" marT="0" marB="0" anchor="b"/>
                </a:tc>
                <a:tc>
                  <a:txBody>
                    <a:bodyPr/>
                    <a:lstStyle/>
                    <a:p>
                      <a:pPr algn="r" fontAlgn="b"/>
                      <a:r>
                        <a:rPr lang="en-GB" sz="1000" b="0" i="0" u="none" strike="noStrike" dirty="0">
                          <a:effectLst/>
                          <a:latin typeface="Arial" panose="020B0604020202020204" pitchFamily="34" charset="0"/>
                        </a:rPr>
                        <a:t>426</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70</a:t>
                      </a:r>
                    </a:p>
                  </a:txBody>
                  <a:tcPr marL="0" marR="0" marT="0" marB="0" anchor="b"/>
                </a:tc>
                <a:tc>
                  <a:txBody>
                    <a:bodyPr/>
                    <a:lstStyle/>
                    <a:p>
                      <a:pPr algn="r" fontAlgn="b"/>
                      <a:r>
                        <a:rPr lang="en-GB" sz="1000" b="1" i="0" u="none" strike="noStrike" dirty="0">
                          <a:solidFill>
                            <a:srgbClr val="81B861"/>
                          </a:solidFill>
                          <a:effectLst/>
                          <a:latin typeface="Arial" panose="020B0604020202020204" pitchFamily="34" charset="0"/>
                        </a:rPr>
                        <a:t>71</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32</a:t>
                      </a:r>
                    </a:p>
                  </a:txBody>
                  <a:tcPr marL="0" marR="0" marT="0" marB="0" anchor="b"/>
                </a:tc>
                <a:tc>
                  <a:txBody>
                    <a:bodyPr/>
                    <a:lstStyle/>
                    <a:p>
                      <a:pPr algn="r" fontAlgn="b"/>
                      <a:r>
                        <a:rPr lang="en-GB" sz="1000" b="0" i="0" u="none" strike="noStrike">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180</a:t>
                      </a:r>
                    </a:p>
                  </a:txBody>
                  <a:tcPr marL="0" marR="0" marT="0" marB="0" anchor="b"/>
                </a:tc>
                <a:tc>
                  <a:txBody>
                    <a:bodyPr/>
                    <a:lstStyle/>
                    <a:p>
                      <a:pPr algn="r" fontAlgn="b"/>
                      <a:r>
                        <a:rPr lang="en-GB" sz="1000" b="0" i="0" u="none" strike="noStrike" dirty="0">
                          <a:effectLst/>
                          <a:latin typeface="Arial" panose="020B0604020202020204" pitchFamily="34" charset="0"/>
                        </a:rPr>
                        <a:t>166</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65</a:t>
                      </a:r>
                    </a:p>
                  </a:txBody>
                  <a:tcPr marL="0" marR="0" marT="0" marB="0" anchor="b"/>
                </a:tc>
                <a:tc>
                  <a:txBody>
                    <a:bodyPr/>
                    <a:lstStyle/>
                    <a:p>
                      <a:pPr algn="r" fontAlgn="b"/>
                      <a:r>
                        <a:rPr lang="en-GB" sz="1000" b="0" i="0" u="none" strike="noStrike" dirty="0">
                          <a:effectLst/>
                          <a:latin typeface="Arial" panose="020B0604020202020204" pitchFamily="34" charset="0"/>
                        </a:rPr>
                        <a:t>53</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865</a:t>
                      </a:r>
                    </a:p>
                  </a:txBody>
                  <a:tcPr marL="0" marR="0" marT="0" marB="0" anchor="b"/>
                </a:tc>
                <a:tc>
                  <a:txBody>
                    <a:bodyPr/>
                    <a:lstStyle/>
                    <a:p>
                      <a:pPr algn="r" fontAlgn="b"/>
                      <a:r>
                        <a:rPr lang="en-GB" sz="1000" b="1" i="0" u="none" strike="noStrike" dirty="0">
                          <a:effectLst/>
                          <a:latin typeface="Arial" panose="020B0604020202020204" pitchFamily="34" charset="0"/>
                        </a:rPr>
                        <a:t>784</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13/03/2024</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537795"/>
            <a:ext cx="6169936" cy="338554"/>
          </a:xfrm>
          <a:prstGeom prst="rect">
            <a:avLst/>
          </a:prstGeom>
          <a:noFill/>
        </p:spPr>
        <p:txBody>
          <a:bodyPr wrap="square">
            <a:spAutoFit/>
          </a:bodyPr>
          <a:lstStyle/>
          <a:p>
            <a:pPr algn="ctr">
              <a:spcBef>
                <a:spcPct val="50000"/>
              </a:spcBef>
              <a:buFontTx/>
              <a:buNone/>
            </a:pPr>
            <a:r>
              <a:rPr lang="en-US" altLang="en-US" sz="1600" dirty="0">
                <a:solidFill>
                  <a:srgbClr val="FF0000"/>
                </a:solidFill>
                <a:latin typeface="Arial" panose="020B0604020202020204" pitchFamily="34" charset="0"/>
              </a:rPr>
              <a:t>Corporate group amendments lead to membership decrease</a:t>
            </a:r>
            <a:endParaRPr lang="en-GB" altLang="en-US" sz="1600" dirty="0">
              <a:solidFill>
                <a:srgbClr val="FF0000"/>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585219" y="2377440"/>
            <a:ext cx="4960406" cy="1778889"/>
          </a:xfrm>
        </p:spPr>
        <p:txBody>
          <a:bodyPr/>
          <a:lstStyle/>
          <a:p>
            <a:pPr>
              <a:buFont typeface="Arial" panose="020B0604020202020204" pitchFamily="34" charset="0"/>
              <a:buChar char="•"/>
            </a:pPr>
            <a:r>
              <a:rPr lang="en-GB" altLang="en-US" sz="1400" dirty="0"/>
              <a:t> Issue #8 of 3GPP ‘Highlights’ scheduled May 2024</a:t>
            </a:r>
          </a:p>
          <a:p>
            <a:pPr lvl="1"/>
            <a:r>
              <a:rPr lang="en-GB" altLang="en-US" sz="1400" dirty="0"/>
              <a:t>1000 print copies </a:t>
            </a:r>
          </a:p>
          <a:p>
            <a:pPr lvl="1"/>
            <a:r>
              <a:rPr lang="en-GB" altLang="en-US" sz="1400" dirty="0"/>
              <a:t>2500 subscribers to </a:t>
            </a:r>
            <a:r>
              <a:rPr lang="en-GB" altLang="en-US" sz="1400" dirty="0">
                <a:hlinkClick r:id="rId2"/>
              </a:rPr>
              <a:t>on-line version</a:t>
            </a:r>
            <a:endParaRPr lang="en-GB" altLang="en-US" sz="1400" dirty="0"/>
          </a:p>
          <a:p>
            <a:pPr>
              <a:buFont typeface="Arial" panose="020B0604020202020204" pitchFamily="34" charset="0"/>
              <a:buChar char="•"/>
            </a:pPr>
            <a:r>
              <a:rPr lang="en-GB" altLang="en-US" sz="1400" dirty="0"/>
              <a:t> NOW is a good time to volunteer an idea for an article (800 – 1600 words) for the May ‘24 Issue.</a:t>
            </a:r>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a:t>
            </a:r>
          </a:p>
        </p:txBody>
      </p:sp>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5767258" y="1839086"/>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Conferences in 2024:</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5545625" y="1915287"/>
            <a:ext cx="0" cy="1793176"/>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Table 7">
            <a:extLst>
              <a:ext uri="{FF2B5EF4-FFF2-40B4-BE49-F238E27FC236}">
                <a16:creationId xmlns:a16="http://schemas.microsoft.com/office/drawing/2014/main" id="{9ADC47B7-E631-45FA-3EC5-9594F677B957}"/>
              </a:ext>
            </a:extLst>
          </p:cNvPr>
          <p:cNvGraphicFramePr>
            <a:graphicFrameLocks noGrp="1"/>
          </p:cNvGraphicFramePr>
          <p:nvPr/>
        </p:nvGraphicFramePr>
        <p:xfrm>
          <a:off x="5859102" y="2340864"/>
          <a:ext cx="6096000" cy="3630930"/>
        </p:xfrm>
        <a:graphic>
          <a:graphicData uri="http://schemas.openxmlformats.org/drawingml/2006/table">
            <a:tbl>
              <a:tblPr>
                <a:tableStyleId>{46F890A9-2807-4EBB-B81D-B2AA78EC7F39}</a:tableStyleId>
              </a:tblPr>
              <a:tblGrid>
                <a:gridCol w="2708826">
                  <a:extLst>
                    <a:ext uri="{9D8B030D-6E8A-4147-A177-3AD203B41FA5}">
                      <a16:colId xmlns:a16="http://schemas.microsoft.com/office/drawing/2014/main" val="2497822375"/>
                    </a:ext>
                  </a:extLst>
                </a:gridCol>
                <a:gridCol w="822960">
                  <a:extLst>
                    <a:ext uri="{9D8B030D-6E8A-4147-A177-3AD203B41FA5}">
                      <a16:colId xmlns:a16="http://schemas.microsoft.com/office/drawing/2014/main" val="1926230830"/>
                    </a:ext>
                  </a:extLst>
                </a:gridCol>
                <a:gridCol w="1143000">
                  <a:extLst>
                    <a:ext uri="{9D8B030D-6E8A-4147-A177-3AD203B41FA5}">
                      <a16:colId xmlns:a16="http://schemas.microsoft.com/office/drawing/2014/main" val="3221827735"/>
                    </a:ext>
                  </a:extLst>
                </a:gridCol>
                <a:gridCol w="1421214">
                  <a:extLst>
                    <a:ext uri="{9D8B030D-6E8A-4147-A177-3AD203B41FA5}">
                      <a16:colId xmlns:a16="http://schemas.microsoft.com/office/drawing/2014/main" val="3172092876"/>
                    </a:ext>
                  </a:extLst>
                </a:gridCol>
              </a:tblGrid>
              <a:tr h="484124">
                <a:tc>
                  <a:txBody>
                    <a:bodyPr/>
                    <a:lstStyle/>
                    <a:p>
                      <a:pPr algn="l" fontAlgn="ctr"/>
                      <a:r>
                        <a:rPr lang="en-GB" sz="1200" u="none" strike="noStrike" dirty="0">
                          <a:effectLst/>
                        </a:rPr>
                        <a:t>ETSI AI Conf. 2024</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05/02/2024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780443720"/>
                  </a:ext>
                </a:extLst>
              </a:tr>
              <a:tr h="242062">
                <a:tc>
                  <a:txBody>
                    <a:bodyPr/>
                    <a:lstStyle/>
                    <a:p>
                      <a:pPr algn="l" fontAlgn="ctr"/>
                      <a:r>
                        <a:rPr lang="en-GB" sz="1200" u="none" strike="noStrike">
                          <a:effectLst/>
                        </a:rPr>
                        <a:t>MWC 2023</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26/02/2024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Barcelona</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Endorsed, Speakers</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06428317"/>
                  </a:ext>
                </a:extLst>
              </a:tr>
              <a:tr h="484124">
                <a:tc>
                  <a:txBody>
                    <a:bodyPr/>
                    <a:lstStyle/>
                    <a:p>
                      <a:pPr algn="l" fontAlgn="ctr"/>
                      <a:r>
                        <a:rPr lang="en-GB" sz="1200" u="none" strike="noStrike">
                          <a:effectLst/>
                        </a:rPr>
                        <a:t>Non-Terrestrial Networks, a Native Component of 6G</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03/04/2024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Sophia Antipolis</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645070464"/>
                  </a:ext>
                </a:extLst>
              </a:tr>
              <a:tr h="968248">
                <a:tc>
                  <a:txBody>
                    <a:bodyPr/>
                    <a:lstStyle/>
                    <a:p>
                      <a:pPr algn="l" fontAlgn="ctr"/>
                      <a:r>
                        <a:rPr lang="en-GB" sz="1200" u="none" strike="noStrike">
                          <a:effectLst/>
                        </a:rPr>
                        <a:t>6GSymposium</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09/04/2024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Helsinki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2496483021"/>
                  </a:ext>
                </a:extLst>
              </a:tr>
              <a:tr h="484124">
                <a:tc>
                  <a:txBody>
                    <a:bodyPr/>
                    <a:lstStyle/>
                    <a:p>
                      <a:pPr algn="l" fontAlgn="ctr"/>
                      <a:r>
                        <a:rPr lang="en-GB" sz="1200" u="none" strike="noStrike">
                          <a:effectLst/>
                        </a:rPr>
                        <a:t>CCW 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14/05/2024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Dubai</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60458377"/>
                  </a:ext>
                </a:extLst>
              </a:tr>
              <a:tr h="484124">
                <a:tc>
                  <a:txBody>
                    <a:bodyPr/>
                    <a:lstStyle/>
                    <a:p>
                      <a:pPr algn="l" fontAlgn="ctr"/>
                      <a:r>
                        <a:rPr lang="en-GB" sz="1200" u="none" strike="noStrike">
                          <a:effectLst/>
                        </a:rPr>
                        <a:t>NGMN IC&amp;E </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10/09/2024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a:effectLst/>
                        </a:rPr>
                        <a:t>Munich</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a:effectLst/>
                        </a:rPr>
                        <a:t>Partner event, Speaker</a:t>
                      </a:r>
                      <a:endParaRPr lang="en-GB" sz="120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25070076"/>
                  </a:ext>
                </a:extLst>
              </a:tr>
              <a:tr h="484124">
                <a:tc>
                  <a:txBody>
                    <a:bodyPr/>
                    <a:lstStyle/>
                    <a:p>
                      <a:pPr algn="l" fontAlgn="ctr"/>
                      <a:r>
                        <a:rPr lang="en-GB" sz="1200" u="none" strike="noStrike">
                          <a:effectLst/>
                        </a:rPr>
                        <a:t>ETSI Security Conference</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200" u="none" strike="noStrike">
                          <a:effectLst/>
                        </a:rPr>
                        <a:t>14/10/2024</a:t>
                      </a:r>
                      <a:endParaRPr lang="en-GB" sz="1200" b="0" i="0" u="none" strike="noStrike">
                        <a:solidFill>
                          <a:srgbClr val="000000"/>
                        </a:solidFill>
                        <a:effectLst/>
                        <a:latin typeface="Montserrat" panose="00000500000000000000" pitchFamily="2" charset="0"/>
                      </a:endParaRPr>
                    </a:p>
                  </a:txBody>
                  <a:tcPr marL="9525" marR="9525" marT="9525" marB="0" anchor="ctr"/>
                </a:tc>
                <a:tc>
                  <a:txBody>
                    <a:bodyPr/>
                    <a:lstStyle/>
                    <a:p>
                      <a:pPr algn="ctr" fontAlgn="ctr"/>
                      <a:r>
                        <a:rPr lang="en-GB" sz="1200" u="none" strike="noStrike" dirty="0">
                          <a:effectLst/>
                        </a:rPr>
                        <a:t>Sophia Antipolis</a:t>
                      </a:r>
                      <a:endParaRPr lang="en-GB" sz="120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200" u="none" strike="noStrike" dirty="0">
                          <a:effectLst/>
                        </a:rPr>
                        <a:t>Partner event, Speaker</a:t>
                      </a:r>
                      <a:endParaRPr lang="en-GB" sz="120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440087087"/>
                  </a:ext>
                </a:extLst>
              </a:tr>
            </a:tbl>
          </a:graphicData>
        </a:graphic>
      </p:graphicFrame>
      <p:sp>
        <p:nvSpPr>
          <p:cNvPr id="5" name="Content Placeholder 2">
            <a:extLst>
              <a:ext uri="{FF2B5EF4-FFF2-40B4-BE49-F238E27FC236}">
                <a16:creationId xmlns:a16="http://schemas.microsoft.com/office/drawing/2014/main" id="{22FAFE19-9CBB-4CEB-DDF8-65E060A32B4C}"/>
              </a:ext>
            </a:extLst>
          </p:cNvPr>
          <p:cNvSpPr txBox="1">
            <a:spLocks/>
          </p:cNvSpPr>
          <p:nvPr/>
        </p:nvSpPr>
        <p:spPr bwMode="auto">
          <a:xfrm>
            <a:off x="236898" y="1915287"/>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Newsletter:</a:t>
            </a:r>
          </a:p>
          <a:p>
            <a:endParaRPr lang="en-GB" sz="2000" dirty="0"/>
          </a:p>
        </p:txBody>
      </p:sp>
      <p:pic>
        <p:nvPicPr>
          <p:cNvPr id="7" name="Picture 6" descr="A poster of a company's 5g standard&#10;&#10;Description automatically generated">
            <a:extLst>
              <a:ext uri="{FF2B5EF4-FFF2-40B4-BE49-F238E27FC236}">
                <a16:creationId xmlns:a16="http://schemas.microsoft.com/office/drawing/2014/main" id="{1C6538A8-5E36-73ED-0F4D-D9DC33A79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481" y="3939325"/>
            <a:ext cx="1582791" cy="2178088"/>
          </a:xfrm>
          <a:prstGeom prst="rect">
            <a:avLst/>
          </a:prstGeom>
          <a:ln>
            <a:noFill/>
          </a:ln>
          <a:effectLst>
            <a:outerShdw blurRad="190500" algn="tl" rotWithShape="0">
              <a:srgbClr val="000000">
                <a:alpha val="70000"/>
              </a:srgbClr>
            </a:outerShdw>
          </a:effectLst>
        </p:spPr>
      </p:pic>
      <p:pic>
        <p:nvPicPr>
          <p:cNvPr id="11" name="Picture 10" descr="A large room with people walking&#10;&#10;Description automatically generated">
            <a:extLst>
              <a:ext uri="{FF2B5EF4-FFF2-40B4-BE49-F238E27FC236}">
                <a16:creationId xmlns:a16="http://schemas.microsoft.com/office/drawing/2014/main" id="{178760DD-7371-E32A-DCC0-A3EAF4412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3506" y="3976925"/>
            <a:ext cx="3154334" cy="2102889"/>
          </a:xfrm>
          <a:prstGeom prst="ellipse">
            <a:avLst/>
          </a:prstGeom>
          <a:ln>
            <a:noFill/>
          </a:ln>
          <a:effectLst>
            <a:softEdge rad="112500"/>
          </a:effectLst>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43158-1179-63A9-AC56-3AD40AC27F67}"/>
              </a:ext>
            </a:extLst>
          </p:cNvPr>
          <p:cNvSpPr>
            <a:spLocks noGrp="1"/>
          </p:cNvSpPr>
          <p:nvPr>
            <p:ph type="title"/>
          </p:nvPr>
        </p:nvSpPr>
        <p:spPr/>
        <p:txBody>
          <a:bodyPr/>
          <a:lstStyle/>
          <a:p>
            <a:r>
              <a:rPr lang="en-GB" altLang="en-US" sz="4400" dirty="0"/>
              <a:t>Marketing matters…coming up in ‘24</a:t>
            </a:r>
            <a:endParaRPr lang="en-GB" dirty="0"/>
          </a:p>
        </p:txBody>
      </p:sp>
      <p:sp>
        <p:nvSpPr>
          <p:cNvPr id="3" name="Content Placeholder 2">
            <a:extLst>
              <a:ext uri="{FF2B5EF4-FFF2-40B4-BE49-F238E27FC236}">
                <a16:creationId xmlns:a16="http://schemas.microsoft.com/office/drawing/2014/main" id="{E6226A0B-B29B-B47C-5BCD-ECC39BB18B90}"/>
              </a:ext>
            </a:extLst>
          </p:cNvPr>
          <p:cNvSpPr>
            <a:spLocks noGrp="1"/>
          </p:cNvSpPr>
          <p:nvPr>
            <p:ph idx="1"/>
          </p:nvPr>
        </p:nvSpPr>
        <p:spPr>
          <a:xfrm>
            <a:off x="838200" y="1825625"/>
            <a:ext cx="7007352" cy="4351338"/>
          </a:xfrm>
        </p:spPr>
        <p:txBody>
          <a:bodyPr/>
          <a:lstStyle/>
          <a:p>
            <a:r>
              <a:rPr lang="en-GB" altLang="en-US" sz="1800" dirty="0"/>
              <a:t>Supporting Marcom needs at 2024 TSGs</a:t>
            </a:r>
          </a:p>
          <a:p>
            <a:pPr lvl="1">
              <a:spcBef>
                <a:spcPct val="20000"/>
              </a:spcBef>
            </a:pPr>
            <a:r>
              <a:rPr lang="en-GB" altLang="en-US" sz="1600" dirty="0"/>
              <a:t>Creating news articles for the website &amp; sourcing new images.</a:t>
            </a:r>
          </a:p>
          <a:p>
            <a:pPr lvl="1">
              <a:spcBef>
                <a:spcPct val="20000"/>
              </a:spcBef>
            </a:pPr>
            <a:r>
              <a:rPr lang="en-GB" altLang="en-US" sz="1600" dirty="0"/>
              <a:t>Newsletter content creation &amp; finding authors.</a:t>
            </a:r>
          </a:p>
          <a:p>
            <a:pPr lvl="1"/>
            <a:r>
              <a:rPr lang="en-GB" altLang="en-US" sz="1600" dirty="0"/>
              <a:t>Work with hosts on TSGs marcom aspects (where needed):</a:t>
            </a:r>
          </a:p>
          <a:p>
            <a:pPr lvl="2">
              <a:spcBef>
                <a:spcPct val="20000"/>
              </a:spcBef>
            </a:pPr>
            <a:r>
              <a:rPr lang="en-GB" altLang="en-US" sz="1400" dirty="0"/>
              <a:t>Possibility of a 3GPP summit in Melbourne (Mon/Tue after TSGs#105)?</a:t>
            </a:r>
          </a:p>
          <a:p>
            <a:pPr lvl="2">
              <a:spcBef>
                <a:spcPct val="20000"/>
              </a:spcBef>
            </a:pPr>
            <a:r>
              <a:rPr lang="en-GB" altLang="en-US" sz="1400" dirty="0"/>
              <a:t>Videos in December?</a:t>
            </a:r>
          </a:p>
          <a:p>
            <a:pPr>
              <a:spcBef>
                <a:spcPct val="20000"/>
              </a:spcBef>
            </a:pPr>
            <a:r>
              <a:rPr lang="en-GB" altLang="en-US" sz="1800" dirty="0"/>
              <a:t> Website improvements </a:t>
            </a:r>
          </a:p>
          <a:p>
            <a:pPr lvl="1">
              <a:spcBef>
                <a:spcPct val="20000"/>
              </a:spcBef>
            </a:pPr>
            <a:r>
              <a:rPr lang="en-GB" altLang="en-US" sz="1600" dirty="0"/>
              <a:t>In 2H24 we will work with an external designer to improve the Browse our technologies pages and other aspects of the website (not the Portal).</a:t>
            </a:r>
          </a:p>
          <a:p>
            <a:pPr>
              <a:spcBef>
                <a:spcPct val="20000"/>
              </a:spcBef>
            </a:pPr>
            <a:r>
              <a:rPr lang="en-GB" altLang="en-US" sz="1800" dirty="0"/>
              <a:t> 3GPP 6G branding considerations</a:t>
            </a:r>
          </a:p>
          <a:p>
            <a:pPr lvl="1">
              <a:spcBef>
                <a:spcPct val="20000"/>
              </a:spcBef>
            </a:pPr>
            <a:r>
              <a:rPr lang="en-GB" altLang="en-US" sz="1600" dirty="0"/>
              <a:t>Create the 6G logo for TSG/WG use and 3GPP TS/TR cover sheets </a:t>
            </a:r>
          </a:p>
          <a:p>
            <a:pPr>
              <a:spcBef>
                <a:spcPct val="20000"/>
              </a:spcBef>
            </a:pPr>
            <a:r>
              <a:rPr lang="en-GB" altLang="en-US" sz="1800" dirty="0"/>
              <a:t> 2024 Marcom Budget includes:</a:t>
            </a:r>
          </a:p>
          <a:p>
            <a:pPr lvl="1">
              <a:spcBef>
                <a:spcPct val="20000"/>
              </a:spcBef>
            </a:pPr>
            <a:r>
              <a:rPr lang="en-GB" altLang="en-US" sz="1600" dirty="0"/>
              <a:t>Videos (Dec.?), Web design, Newsletter, Social event planning, lanyard/badge holders, Awards, 6G branded items (when approved) …</a:t>
            </a:r>
          </a:p>
        </p:txBody>
      </p:sp>
      <p:pic>
        <p:nvPicPr>
          <p:cNvPr id="4" name="Picture 3" descr="A group of green lit boxes&#10;&#10;Description automatically generated with medium confidence">
            <a:extLst>
              <a:ext uri="{FF2B5EF4-FFF2-40B4-BE49-F238E27FC236}">
                <a16:creationId xmlns:a16="http://schemas.microsoft.com/office/drawing/2014/main" id="{53768416-4383-F949-3FDC-744F8EA02C4F}"/>
              </a:ext>
            </a:extLst>
          </p:cNvPr>
          <p:cNvPicPr>
            <a:picLocks noChangeAspect="1"/>
          </p:cNvPicPr>
          <p:nvPr/>
        </p:nvPicPr>
        <p:blipFill rotWithShape="1">
          <a:blip r:embed="rId2">
            <a:extLst>
              <a:ext uri="{28A0092B-C50C-407E-A947-70E740481C1C}">
                <a14:useLocalDpi xmlns:a14="http://schemas.microsoft.com/office/drawing/2010/main" val="0"/>
              </a:ext>
            </a:extLst>
          </a:blip>
          <a:srcRect l="493" r="5390" b="-1"/>
          <a:stretch/>
        </p:blipFill>
        <p:spPr>
          <a:xfrm>
            <a:off x="8260363" y="1880838"/>
            <a:ext cx="2989805" cy="2120456"/>
          </a:xfrm>
          <a:prstGeom prst="rect">
            <a:avLst/>
          </a:prstGeom>
        </p:spPr>
      </p:pic>
      <p:pic>
        <p:nvPicPr>
          <p:cNvPr id="6" name="Picture 5">
            <a:extLst>
              <a:ext uri="{FF2B5EF4-FFF2-40B4-BE49-F238E27FC236}">
                <a16:creationId xmlns:a16="http://schemas.microsoft.com/office/drawing/2014/main" id="{6441CC70-DF9F-DB18-C625-9F87603D1E87}"/>
              </a:ext>
            </a:extLst>
          </p:cNvPr>
          <p:cNvPicPr>
            <a:picLocks noChangeAspect="1"/>
          </p:cNvPicPr>
          <p:nvPr/>
        </p:nvPicPr>
        <p:blipFill>
          <a:blip r:embed="rId3"/>
          <a:stretch>
            <a:fillRect/>
          </a:stretch>
        </p:blipFill>
        <p:spPr>
          <a:xfrm>
            <a:off x="8260363" y="4313371"/>
            <a:ext cx="3093437" cy="18635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578451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3" name="Chart 2">
            <a:extLst>
              <a:ext uri="{FF2B5EF4-FFF2-40B4-BE49-F238E27FC236}">
                <a16:creationId xmlns:a16="http://schemas.microsoft.com/office/drawing/2014/main" id="{C096A631-E7B6-C743-579A-2051D0B10831}"/>
              </a:ext>
            </a:extLst>
          </p:cNvPr>
          <p:cNvGraphicFramePr>
            <a:graphicFrameLocks/>
          </p:cNvGraphicFramePr>
          <p:nvPr>
            <p:extLst>
              <p:ext uri="{D42A27DB-BD31-4B8C-83A1-F6EECF244321}">
                <p14:modId xmlns:p14="http://schemas.microsoft.com/office/powerpoint/2010/main" val="2694439746"/>
              </p:ext>
            </p:extLst>
          </p:nvPr>
        </p:nvGraphicFramePr>
        <p:xfrm>
          <a:off x="2272747" y="2007703"/>
          <a:ext cx="7646506" cy="4154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05085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1"/>
          <a:ext cx="7214331" cy="421200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60775" y="2116727"/>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3GPP/MCC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1" name="Oval 10">
            <a:extLst>
              <a:ext uri="{FF2B5EF4-FFF2-40B4-BE49-F238E27FC236}">
                <a16:creationId xmlns:a16="http://schemas.microsoft.com/office/drawing/2014/main" id="{728D389E-6E95-DDCE-7DDE-410CFE7DE391}"/>
              </a:ext>
            </a:extLst>
          </p:cNvPr>
          <p:cNvSpPr/>
          <p:nvPr/>
        </p:nvSpPr>
        <p:spPr>
          <a:xfrm>
            <a:off x="2793239" y="5166532"/>
            <a:ext cx="1052778" cy="18584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2813BBE-F36B-488C-8EF5-6509E4E44174}"/>
              </a:ext>
            </a:extLst>
          </p:cNvPr>
          <p:cNvGraphicFramePr>
            <a:graphicFrameLocks/>
          </p:cNvGraphicFramePr>
          <p:nvPr>
            <p:extLst>
              <p:ext uri="{D42A27DB-BD31-4B8C-83A1-F6EECF244321}">
                <p14:modId xmlns:p14="http://schemas.microsoft.com/office/powerpoint/2010/main" val="3725106217"/>
              </p:ext>
            </p:extLst>
          </p:nvPr>
        </p:nvGraphicFramePr>
        <p:xfrm>
          <a:off x="2283974" y="2176269"/>
          <a:ext cx="7713466" cy="4078221"/>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extLst>
              <p:ext uri="{D42A27DB-BD31-4B8C-83A1-F6EECF244321}">
                <p14:modId xmlns:p14="http://schemas.microsoft.com/office/powerpoint/2010/main" val="982004798"/>
              </p:ext>
            </p:extLst>
          </p:nvPr>
        </p:nvGraphicFramePr>
        <p:xfrm>
          <a:off x="2047621" y="2288394"/>
          <a:ext cx="8096758"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extLst>
              <p:ext uri="{D42A27DB-BD31-4B8C-83A1-F6EECF244321}">
                <p14:modId xmlns:p14="http://schemas.microsoft.com/office/powerpoint/2010/main" val="3163837648"/>
              </p:ext>
            </p:extLst>
          </p:nvPr>
        </p:nvGraphicFramePr>
        <p:xfrm>
          <a:off x="2181355" y="2275745"/>
          <a:ext cx="7829290" cy="396596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22</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extLst>
              <p:ext uri="{D42A27DB-BD31-4B8C-83A1-F6EECF244321}">
                <p14:modId xmlns:p14="http://schemas.microsoft.com/office/powerpoint/2010/main" val="3786027366"/>
              </p:ext>
            </p:extLst>
          </p:nvPr>
        </p:nvGraphicFramePr>
        <p:xfrm>
          <a:off x="2283978" y="2276331"/>
          <a:ext cx="7624044" cy="395260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23</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4FD16-6AFB-2E95-67A0-D408D393A1A0}"/>
              </a:ext>
            </a:extLst>
          </p:cNvPr>
          <p:cNvSpPr/>
          <p:nvPr/>
        </p:nvSpPr>
        <p:spPr>
          <a:xfrm>
            <a:off x="0" y="0"/>
            <a:ext cx="12192000" cy="14576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356104" y="279772"/>
            <a:ext cx="3627422" cy="922555"/>
          </a:xfrm>
        </p:spPr>
        <p:txBody>
          <a:bodyPr>
            <a:normAutofit/>
          </a:bodyPr>
          <a:lstStyle/>
          <a:p>
            <a:r>
              <a:rPr lang="en-US" dirty="0"/>
              <a:t>Other stuff</a:t>
            </a:r>
          </a:p>
        </p:txBody>
      </p:sp>
      <p:pic>
        <p:nvPicPr>
          <p:cNvPr id="3" name="Picture 2" descr="A person holding a hat and raising his hand&#10;&#10;Description automatically generated">
            <a:extLst>
              <a:ext uri="{FF2B5EF4-FFF2-40B4-BE49-F238E27FC236}">
                <a16:creationId xmlns:a16="http://schemas.microsoft.com/office/drawing/2014/main" id="{23264429-ED4E-90F2-7910-B3392D5E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922" y="2102265"/>
            <a:ext cx="4306368" cy="4306368"/>
          </a:xfrm>
          <a:prstGeom prst="rect">
            <a:avLst/>
          </a:prstGeom>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1B96-44EE-27A4-2DD1-7EC411425176}"/>
              </a:ext>
            </a:extLst>
          </p:cNvPr>
          <p:cNvSpPr>
            <a:spLocks noGrp="1"/>
          </p:cNvSpPr>
          <p:nvPr>
            <p:ph type="title"/>
          </p:nvPr>
        </p:nvSpPr>
        <p:spPr>
          <a:xfrm>
            <a:off x="443753" y="290146"/>
            <a:ext cx="10515600" cy="967154"/>
          </a:xfrm>
        </p:spPr>
        <p:txBody>
          <a:bodyPr/>
          <a:lstStyle/>
          <a:p>
            <a:r>
              <a:rPr lang="en-GB" dirty="0"/>
              <a:t>List of 3GPP Corporate Groups</a:t>
            </a:r>
          </a:p>
        </p:txBody>
      </p:sp>
      <p:sp>
        <p:nvSpPr>
          <p:cNvPr id="10" name="Rectangle 9">
            <a:extLst>
              <a:ext uri="{FF2B5EF4-FFF2-40B4-BE49-F238E27FC236}">
                <a16:creationId xmlns:a16="http://schemas.microsoft.com/office/drawing/2014/main" id="{5BCBA670-618F-1C23-B723-3B5F533BAE6E}"/>
              </a:ext>
            </a:extLst>
          </p:cNvPr>
          <p:cNvSpPr>
            <a:spLocks noChangeArrowheads="1"/>
          </p:cNvSpPr>
          <p:nvPr/>
        </p:nvSpPr>
        <p:spPr bwMode="auto">
          <a:xfrm>
            <a:off x="507450" y="1704985"/>
            <a:ext cx="8641435"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Blip>
                <a:blip r:embed="rId2"/>
              </a:buBlip>
              <a:tabLst/>
            </a:pP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As agreed by PCG#51, the deadline for  all 3GPP Individual Members to declare their association with a Corporate Group was 31</a:t>
            </a:r>
            <a:r>
              <a:rPr kumimoji="0" lang="en-GB" altLang="en-US" sz="2000" b="0" i="0" u="none" strike="noStrike" cap="none" normalizeH="0" baseline="30000" dirty="0">
                <a:ln>
                  <a:noFill/>
                </a:ln>
                <a:solidFill>
                  <a:schemeClr val="tx1"/>
                </a:solidFill>
                <a:effectLst/>
                <a:latin typeface="Century Gothic" panose="020B0502020202020204" pitchFamily="34" charset="0"/>
                <a:ea typeface="Calibri" panose="020F0502020204030204" pitchFamily="34" charset="0"/>
              </a:rPr>
              <a:t>st</a:t>
            </a: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 December 2023. </a:t>
            </a:r>
            <a:endParaRPr kumimoji="0" lang="en-GB" altLang="en-US" sz="2000" b="0" i="0" u="none" strike="noStrike" cap="none" normalizeH="0" baseline="0" dirty="0">
              <a:ln>
                <a:noFill/>
              </a:ln>
              <a:solidFill>
                <a:schemeClr val="tx1"/>
              </a:solidFill>
              <a:effectLst/>
              <a:latin typeface="Century Gothic" panose="020B0502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endParaRPr>
          </a:p>
          <a:p>
            <a:pPr marL="342900" indent="-342900">
              <a:buBlip>
                <a:blip r:embed="rId2"/>
              </a:buBlip>
            </a:pPr>
            <a:r>
              <a:rPr lang="en-GB" sz="2000" dirty="0">
                <a:latin typeface="Century Gothic" panose="020B0502020202020204" pitchFamily="34" charset="0"/>
              </a:rPr>
              <a:t>MCC was tasked to create a web page on the 3GPP website that lists the Corporate Groups and their associated Individual Members.</a:t>
            </a:r>
          </a:p>
          <a:p>
            <a:pPr marL="800100" lvl="1" indent="-342900">
              <a:buBlip>
                <a:blip r:embed="rId2"/>
              </a:buBlip>
            </a:pPr>
            <a:r>
              <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rPr>
              <a:t>List of 3GPP Corporate Groups</a:t>
            </a:r>
            <a:endParaRPr lang="en-GB" sz="2000" dirty="0">
              <a:highlight>
                <a:srgbClr val="00FF00"/>
              </a:highlight>
              <a:latin typeface="Century Gothic" panose="020B0502020202020204" pitchFamily="34" charset="0"/>
            </a:endParaRPr>
          </a:p>
          <a:p>
            <a:pPr marL="342900" indent="-342900">
              <a:buBlip>
                <a:blip r:embed="rId2"/>
              </a:buBlip>
            </a:pPr>
            <a:endParaRPr lang="en-GB" sz="2000" dirty="0">
              <a:latin typeface="Century Gothic" panose="020B0502020202020204" pitchFamily="34" charset="0"/>
            </a:endParaRPr>
          </a:p>
          <a:p>
            <a:pPr marL="342900" indent="-342900">
              <a:buBlip>
                <a:blip r:embed="rId2"/>
              </a:buBlip>
            </a:pPr>
            <a:r>
              <a:rPr lang="en-GB" sz="2000" dirty="0">
                <a:latin typeface="Century Gothic" panose="020B0502020202020204" pitchFamily="34" charset="0"/>
              </a:rPr>
              <a:t>Members are invited to review the list regarding their companies and in case of incorrect declaration to contact 3GPPmembership (with the address) to make the necessary corrections to their corporate groups.</a:t>
            </a:r>
          </a:p>
          <a:p>
            <a:pPr marL="342900" indent="-342900">
              <a:buBlip>
                <a:blip r:embed="rId2"/>
              </a:buBlip>
            </a:pPr>
            <a:endPar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lvl="3"/>
            <a:r>
              <a:rPr lang="en-GB" sz="2000" dirty="0">
                <a:solidFill>
                  <a:srgbClr val="0070C0"/>
                </a:solidFill>
                <a:latin typeface="Century Gothic" panose="020B0502020202020204" pitchFamily="34" charset="0"/>
              </a:rPr>
              <a:t>. </a:t>
            </a:r>
          </a:p>
          <a:p>
            <a:pPr lvl="3"/>
            <a:endParaRPr lang="en-GB" sz="2000" dirty="0">
              <a:solidFill>
                <a:srgbClr val="0070C0"/>
              </a:solidFill>
              <a:latin typeface="Century Gothic" panose="020B0502020202020204" pitchFamily="34" charset="0"/>
            </a:endParaRPr>
          </a:p>
        </p:txBody>
      </p:sp>
      <p:pic>
        <p:nvPicPr>
          <p:cNvPr id="4" name="Graphic 3" descr="Checkmark with solid fill">
            <a:extLst>
              <a:ext uri="{FF2B5EF4-FFF2-40B4-BE49-F238E27FC236}">
                <a16:creationId xmlns:a16="http://schemas.microsoft.com/office/drawing/2014/main" id="{947D0238-AA58-7BFA-3E83-57F76C2847A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25313" y="3747973"/>
            <a:ext cx="666925" cy="595056"/>
          </a:xfrm>
          <a:prstGeom prst="rect">
            <a:avLst/>
          </a:prstGeom>
        </p:spPr>
      </p:pic>
    </p:spTree>
    <p:extLst>
      <p:ext uri="{BB962C8B-B14F-4D97-AF65-F5344CB8AC3E}">
        <p14:creationId xmlns:p14="http://schemas.microsoft.com/office/powerpoint/2010/main" val="411223950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New version of </a:t>
            </a:r>
            <a:r>
              <a:rPr lang="fr-FR" altLang="en-US" sz="3800" dirty="0" err="1"/>
              <a:t>Working</a:t>
            </a:r>
            <a:r>
              <a:rPr lang="fr-FR" altLang="en-US" sz="3800" dirty="0"/>
              <a:t> </a:t>
            </a:r>
            <a:r>
              <a:rPr lang="fr-FR" altLang="en-US" sz="3800" dirty="0" err="1"/>
              <a:t>Procedures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2010954"/>
            <a:ext cx="12191999" cy="3853363"/>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New version of Working procedures is published with implemented p-CR specifying the new 3GPP voting rules: </a:t>
            </a:r>
            <a:r>
              <a:rPr lang="en-GB" sz="2000" dirty="0">
                <a:latin typeface="Century Gothic" panose="020B0502020202020204" pitchFamily="34" charset="0"/>
                <a:cs typeface="+mn-cs"/>
                <a:hlinkClick r:id="rId4"/>
              </a:rPr>
              <a:t>PCG51_07</a:t>
            </a:r>
            <a:r>
              <a:rPr lang="en-GB" sz="2000" dirty="0">
                <a:latin typeface="Century Gothic" panose="020B0502020202020204" pitchFamily="34" charset="0"/>
                <a:cs typeface="+mn-cs"/>
              </a:rPr>
              <a:t> </a:t>
            </a:r>
          </a:p>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3GPP voting tool has been updated to comply with the changes to the working procedures</a:t>
            </a:r>
          </a:p>
          <a:p>
            <a:pPr marL="360363" lvl="1" eaLnBrk="1" hangingPunct="1">
              <a:spcBef>
                <a:spcPts val="1200"/>
              </a:spcBef>
              <a:buClr>
                <a:srgbClr val="C00000"/>
              </a:buClr>
              <a:defRPr/>
            </a:pPr>
            <a:r>
              <a:rPr lang="en-GB" sz="1600" i="1" dirty="0">
                <a:latin typeface="Century Gothic" panose="020B0502020202020204" pitchFamily="34" charset="0"/>
                <a:cs typeface="+mn-cs"/>
              </a:rPr>
              <a: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16 Voting Members associated with the same Corporate Group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8 Voting Members associated with the same Corporate Group and Organizational Partner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a:t>
            </a:r>
          </a:p>
          <a:p>
            <a:pPr lvl="1">
              <a:lnSpc>
                <a:spcPct val="90000"/>
              </a:lnSpc>
              <a:spcBef>
                <a:spcPts val="1200"/>
              </a:spcBef>
              <a:spcAft>
                <a:spcPts val="1200"/>
              </a:spcAft>
            </a:pPr>
            <a:endParaRPr lang="en-GB" dirty="0">
              <a:latin typeface="Century Gothic" panose="020B0502020202020204" pitchFamily="34" charset="0"/>
              <a:cs typeface="+mn-cs"/>
            </a:endParaRPr>
          </a:p>
        </p:txBody>
      </p:sp>
      <p:pic>
        <p:nvPicPr>
          <p:cNvPr id="2" name="Graphic 1" descr="Checkmark with solid fill">
            <a:extLst>
              <a:ext uri="{FF2B5EF4-FFF2-40B4-BE49-F238E27FC236}">
                <a16:creationId xmlns:a16="http://schemas.microsoft.com/office/drawing/2014/main" id="{93FB2AB7-3BE2-9437-89AB-C09F36B774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78535" y="3051671"/>
            <a:ext cx="561065" cy="500604"/>
          </a:xfrm>
          <a:prstGeom prst="rect">
            <a:avLst/>
          </a:prstGeom>
        </p:spPr>
      </p:pic>
    </p:spTree>
    <p:extLst>
      <p:ext uri="{BB962C8B-B14F-4D97-AF65-F5344CB8AC3E}">
        <p14:creationId xmlns:p14="http://schemas.microsoft.com/office/powerpoint/2010/main" val="266435870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3" name="Picture 2">
            <a:extLst>
              <a:ext uri="{FF2B5EF4-FFF2-40B4-BE49-F238E27FC236}">
                <a16:creationId xmlns:a16="http://schemas.microsoft.com/office/drawing/2014/main" id="{CB79F2C5-EE01-C98B-5A5F-7645C7AAA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1756767"/>
            <a:ext cx="4600506" cy="2495416"/>
          </a:xfrm>
          <a:prstGeom prst="rect">
            <a:avLst/>
          </a:prstGeom>
          <a:noFill/>
          <a:ln>
            <a:noFill/>
          </a:ln>
        </p:spPr>
      </p:pic>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5" name="Picture 4">
            <a:extLst>
              <a:ext uri="{FF2B5EF4-FFF2-40B4-BE49-F238E27FC236}">
                <a16:creationId xmlns:a16="http://schemas.microsoft.com/office/drawing/2014/main" id="{E4C03669-B53C-A8E0-EF97-07EC4AA605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34898" y="4207982"/>
            <a:ext cx="4442912" cy="2094472"/>
          </a:xfrm>
          <a:prstGeom prst="rect">
            <a:avLst/>
          </a:prstGeom>
          <a:noFill/>
          <a:ln>
            <a:noFill/>
          </a:ln>
        </p:spPr>
      </p:pic>
      <p:pic>
        <p:nvPicPr>
          <p:cNvPr id="9" name="Picture 8">
            <a:extLst>
              <a:ext uri="{FF2B5EF4-FFF2-40B4-BE49-F238E27FC236}">
                <a16:creationId xmlns:a16="http://schemas.microsoft.com/office/drawing/2014/main" id="{F4EED8BE-EB72-59FD-E1A5-C51F7E8E055E}"/>
              </a:ext>
            </a:extLst>
          </p:cNvPr>
          <p:cNvPicPr>
            <a:picLocks noChangeAspect="1"/>
          </p:cNvPicPr>
          <p:nvPr/>
        </p:nvPicPr>
        <p:blipFill>
          <a:blip r:embed="rId7"/>
          <a:stretch>
            <a:fillRect/>
          </a:stretch>
        </p:blipFill>
        <p:spPr>
          <a:xfrm>
            <a:off x="7383946" y="1938337"/>
            <a:ext cx="3924300" cy="2981325"/>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(1/2)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a:xfrm>
            <a:off x="838200" y="1825625"/>
            <a:ext cx="10515600" cy="4566786"/>
          </a:xfrm>
        </p:spPr>
        <p:txBody>
          <a:bodyPr/>
          <a:lstStyle/>
          <a:p>
            <a:r>
              <a:rPr lang="en-GB" sz="2400" b="1" dirty="0">
                <a:latin typeface="Century Gothic" panose="020B0502020202020204" pitchFamily="34" charset="0"/>
              </a:rPr>
              <a:t>CRs to 21.900 (TEI15)</a:t>
            </a:r>
          </a:p>
          <a:p>
            <a:pPr lvl="1"/>
            <a:r>
              <a:rPr lang="en-GB" sz="1800" dirty="0">
                <a:latin typeface="Century Gothic" panose="020B0502020202020204" pitchFamily="34" charset="0"/>
                <a:ea typeface="Times New Roman" panose="02020603050405020304" pitchFamily="18" charset="0"/>
              </a:rPr>
              <a:t>Change of abbreviation of DN from Destination Network to Data Network and Distinguished Name</a:t>
            </a:r>
            <a:endParaRPr lang="en-GB" sz="1800" dirty="0">
              <a:latin typeface="Century Gothic" panose="020B0502020202020204" pitchFamily="34" charset="0"/>
            </a:endParaRPr>
          </a:p>
          <a:p>
            <a:pPr lvl="1"/>
            <a:r>
              <a:rPr lang="en-GB" sz="1800" dirty="0">
                <a:latin typeface="Century Gothic" panose="020B0502020202020204" pitchFamily="34" charset="0"/>
              </a:rPr>
              <a:t>Rel-15 Cat F CR 0123r1 (SP-240280)</a:t>
            </a:r>
          </a:p>
          <a:p>
            <a:pPr lvl="1"/>
            <a:r>
              <a:rPr lang="en-GB" sz="1800" dirty="0">
                <a:latin typeface="Century Gothic" panose="020B0502020202020204" pitchFamily="34" charset="0"/>
              </a:rPr>
              <a:t>Rel-16 Cat A CR#0124r1 (SP-240281) and Rel-17 Cat A CR#0125 (SP-240282)</a:t>
            </a:r>
          </a:p>
          <a:p>
            <a:r>
              <a:rPr lang="en-GB" sz="2400" b="1" dirty="0">
                <a:latin typeface="Century Gothic" panose="020B0502020202020204" pitchFamily="34" charset="0"/>
              </a:rPr>
              <a:t>MCC Proposed CRs to Drafting Rules and TSG Working Methods</a:t>
            </a:r>
          </a:p>
          <a:p>
            <a:pPr lvl="1"/>
            <a:r>
              <a:rPr lang="en-GB" dirty="0">
                <a:latin typeface="Century Gothic" panose="020B0502020202020204" pitchFamily="34" charset="0"/>
              </a:rPr>
              <a:t>CRs to 21.801” Specification drafting rules”</a:t>
            </a:r>
          </a:p>
          <a:p>
            <a:pPr lvl="2"/>
            <a:r>
              <a:rPr lang="en-GB" sz="1800" b="1" dirty="0">
                <a:effectLst/>
                <a:latin typeface="Century Gothic" panose="020B0502020202020204" pitchFamily="34" charset="0"/>
                <a:ea typeface="Times New Roman" panose="02020603050405020304" pitchFamily="18" charset="0"/>
              </a:rPr>
              <a:t>SP-240276:</a:t>
            </a:r>
            <a:r>
              <a:rPr lang="en-GB" sz="1800" dirty="0">
                <a:effectLst/>
                <a:latin typeface="Century Gothic" panose="020B0502020202020204" pitchFamily="34" charset="0"/>
                <a:ea typeface="Times New Roman" panose="02020603050405020304" pitchFamily="18" charset="0"/>
              </a:rPr>
              <a:t> Clarifications to maintain symmetry and update of numbering and cross-references</a:t>
            </a:r>
          </a:p>
          <a:p>
            <a:pPr lvl="2"/>
            <a:r>
              <a:rPr lang="en-GB" sz="1800" b="1" dirty="0">
                <a:effectLst/>
                <a:latin typeface="Century Gothic" panose="020B0502020202020204" pitchFamily="34" charset="0"/>
                <a:ea typeface="Times New Roman" panose="02020603050405020304" pitchFamily="18" charset="0"/>
              </a:rPr>
              <a:t>SP-240277:</a:t>
            </a:r>
            <a:r>
              <a:rPr lang="en-GB" sz="1800" b="1" i="1" dirty="0">
                <a:effectLst/>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p>
          <a:p>
            <a:pPr lvl="1"/>
            <a:r>
              <a:rPr lang="en-GB" sz="2000" dirty="0">
                <a:latin typeface="Century Gothic" panose="020B0502020202020204" pitchFamily="34" charset="0"/>
              </a:rPr>
              <a:t>CRs to 21.900 “Technical Specification Group working methods”</a:t>
            </a:r>
          </a:p>
          <a:p>
            <a:pPr lvl="2"/>
            <a:r>
              <a:rPr lang="en-GB" sz="1800" b="1" dirty="0">
                <a:latin typeface="Century Gothic" panose="020B0502020202020204" pitchFamily="34" charset="0"/>
              </a:rPr>
              <a:t>SP-240278</a:t>
            </a:r>
            <a:r>
              <a:rPr lang="en-GB" sz="1800" dirty="0">
                <a:latin typeface="Century Gothic" panose="020B0502020202020204" pitchFamily="34" charset="0"/>
              </a:rPr>
              <a:t>: </a:t>
            </a:r>
            <a:r>
              <a:rPr lang="en-GB" sz="1800" dirty="0">
                <a:effectLst/>
                <a:latin typeface="Century Gothic" panose="020B0502020202020204" pitchFamily="34" charset="0"/>
                <a:ea typeface="Times New Roman" panose="02020603050405020304" pitchFamily="18" charset="0"/>
              </a:rPr>
              <a:t>Alignment of </a:t>
            </a:r>
            <a:r>
              <a:rPr lang="en-GB" sz="1800" dirty="0" err="1">
                <a:effectLst/>
                <a:latin typeface="Century Gothic" panose="020B0502020202020204" pitchFamily="34" charset="0"/>
                <a:ea typeface="Times New Roman" panose="02020603050405020304" pitchFamily="18" charset="0"/>
              </a:rPr>
              <a:t>TDoc</a:t>
            </a:r>
            <a:r>
              <a:rPr lang="en-GB" sz="1800" dirty="0">
                <a:effectLst/>
                <a:latin typeface="Century Gothic" panose="020B0502020202020204" pitchFamily="34" charset="0"/>
                <a:ea typeface="Times New Roman" panose="02020603050405020304" pitchFamily="18" charset="0"/>
              </a:rPr>
              <a:t> type with latest procedures and clarification of closed releases along with corresponding alignment of frozen releases</a:t>
            </a:r>
          </a:p>
          <a:p>
            <a:pPr lvl="2"/>
            <a:r>
              <a:rPr lang="en-GB" sz="1800" b="1" dirty="0">
                <a:effectLst/>
                <a:latin typeface="Century Gothic" panose="020B0502020202020204" pitchFamily="34" charset="0"/>
                <a:ea typeface="Times New Roman" panose="02020603050405020304" pitchFamily="18" charset="0"/>
              </a:rPr>
              <a:t>SP-240279</a:t>
            </a:r>
            <a:r>
              <a:rPr lang="en-GB" sz="1800" b="1" dirty="0">
                <a:latin typeface="Century Gothic" panose="020B0502020202020204" pitchFamily="34" charset="0"/>
                <a:ea typeface="Times New Roman" panose="02020603050405020304" pitchFamily="18" charset="0"/>
              </a:rPr>
              <a:t>:</a:t>
            </a:r>
            <a:r>
              <a:rPr lang="en-GB" sz="1800" b="1" i="1" dirty="0">
                <a:latin typeface="Century Gothic" panose="020B0502020202020204" pitchFamily="34" charset="0"/>
                <a:ea typeface="Times New Roman" panose="02020603050405020304" pitchFamily="18" charset="0"/>
              </a:rPr>
              <a:t> </a:t>
            </a:r>
            <a:r>
              <a:rPr lang="en-GB" sz="1800" dirty="0">
                <a:effectLst/>
                <a:latin typeface="Century Gothic" panose="020B0502020202020204" pitchFamily="34" charset="0"/>
                <a:ea typeface="Times New Roman" panose="02020603050405020304" pitchFamily="18" charset="0"/>
              </a:rPr>
              <a:t>Editorial clean-up</a:t>
            </a:r>
            <a:endParaRPr lang="en-GB" sz="18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20669641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TSG#103 (2/2)</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p:txBody>
          <a:bodyPr/>
          <a:lstStyle/>
          <a:p>
            <a:endParaRPr lang="en-GB" sz="2400" dirty="0">
              <a:latin typeface="Century Gothic" panose="020B0502020202020204" pitchFamily="34" charset="0"/>
            </a:endParaRPr>
          </a:p>
          <a:p>
            <a:pPr marL="0" indent="0">
              <a:buNone/>
            </a:pPr>
            <a:endParaRPr lang="en-GB" b="1" dirty="0">
              <a:latin typeface="Century Gothic" panose="020B0502020202020204" pitchFamily="34" charset="0"/>
            </a:endParaRPr>
          </a:p>
          <a:p>
            <a:r>
              <a:rPr lang="en-GB" sz="4000" dirty="0">
                <a:latin typeface="Century Gothic" panose="020B0502020202020204" pitchFamily="34" charset="0"/>
              </a:rPr>
              <a:t>New version of draft TR 21.918</a:t>
            </a:r>
          </a:p>
          <a:p>
            <a:pPr marL="457200" lvl="1" indent="0">
              <a:buNone/>
            </a:pPr>
            <a:r>
              <a:rPr lang="en-GB" sz="2800" dirty="0">
                <a:latin typeface="Century Gothic" panose="020B0502020202020204" pitchFamily="34" charset="0"/>
              </a:rPr>
              <a:t>“Release 18 Description; Summary of Rel-18 Work Items”</a:t>
            </a:r>
          </a:p>
          <a:p>
            <a:endParaRPr lang="en-GB" dirty="0">
              <a:latin typeface="Century Gothic" panose="020B0502020202020204" pitchFamily="34" charset="0"/>
            </a:endParaRPr>
          </a:p>
          <a:p>
            <a:r>
              <a:rPr lang="en-GB" sz="4000" dirty="0">
                <a:latin typeface="Century Gothic" panose="020B0502020202020204" pitchFamily="34" charset="0"/>
              </a:rPr>
              <a:t>3GPP Work plan with time-line</a:t>
            </a:r>
          </a:p>
          <a:p>
            <a:pPr marL="0" indent="0">
              <a:buNone/>
            </a:pPr>
            <a:endParaRPr lang="en-GB" sz="24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19354433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3309348021"/>
              </p:ext>
            </p:extLst>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2382601343"/>
              </p:ext>
            </p:extLst>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700797208"/>
              </p:ext>
            </p:extLst>
          </p:nvPr>
        </p:nvGraphicFramePr>
        <p:xfrm>
          <a:off x="2663595" y="2116371"/>
          <a:ext cx="6864810" cy="410154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3141322978"/>
              </p:ext>
            </p:extLst>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TSG#103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23051</TotalTime>
  <Words>1112</Words>
  <Application>Microsoft Office PowerPoint</Application>
  <PresentationFormat>Widescreen</PresentationFormat>
  <Paragraphs>229</Paragraphs>
  <Slides>27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vt:lpstr>
      <vt:lpstr>Calibri</vt:lpstr>
      <vt:lpstr>Calibri Light</vt:lpstr>
      <vt:lpstr>Century Gothic</vt:lpstr>
      <vt:lpstr>Montserrat</vt:lpstr>
      <vt:lpstr>Times New Roman</vt:lpstr>
      <vt:lpstr>Office Theme</vt:lpstr>
      <vt:lpstr>3GPP Support Team Report</vt:lpstr>
      <vt:lpstr>3GPP Support Team</vt:lpstr>
      <vt:lpstr>MCC inputs to TSG#103 (1/2)</vt:lpstr>
      <vt:lpstr>MCC inputs to TSG#103 (2/2)</vt:lpstr>
      <vt:lpstr>Statistics</vt:lpstr>
      <vt:lpstr>Agreed CRs for TSG#103</vt:lpstr>
      <vt:lpstr>Agreed CRs for TSG#103 (CT)</vt:lpstr>
      <vt:lpstr>Agreed CRs for TSG#103 (RAN) </vt:lpstr>
      <vt:lpstr>Agreed CRs for TSG#103 (SA)</vt:lpstr>
      <vt:lpstr>Affected specs per release (CT)</vt:lpstr>
      <vt:lpstr>Affected specs per release (RAN)</vt:lpstr>
      <vt:lpstr>Affected specs per release (SA)</vt:lpstr>
      <vt:lpstr>3GPP Membership</vt:lpstr>
      <vt:lpstr>Marketing and communications</vt:lpstr>
      <vt:lpstr>Marketing matters</vt:lpstr>
      <vt:lpstr>Marketing matters…coming up in ‘24</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Other stuff</vt:lpstr>
      <vt:lpstr>List of 3GPP Corporate Groups</vt:lpstr>
      <vt:lpstr>New version of Working Procedures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PCG51_07_3GPP-WP-PCR-16-8-Alt5-v005</cp:lastModifiedBy>
  <cp:revision>1058</cp:revision>
  <cp:lastPrinted>2022-06-28T09:25:59Z</cp:lastPrinted>
  <dcterms:created xsi:type="dcterms:W3CDTF">2010-02-05T13:52:04Z</dcterms:created>
  <dcterms:modified xsi:type="dcterms:W3CDTF">2024-03-15T20:09:08Z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