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56" r:id="rId2"/>
    <p:sldId id="257" r:id="rId3"/>
    <p:sldId id="261" r:id="rId4"/>
    <p:sldId id="262" r:id="rId5"/>
    <p:sldId id="259" r:id="rId6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4584" autoAdjust="0"/>
    <p:restoredTop sz="86466" autoAdjust="0"/>
  </p:normalViewPr>
  <p:slideViewPr>
    <p:cSldViewPr>
      <p:cViewPr varScale="1">
        <p:scale>
          <a:sx n="59" d="100"/>
          <a:sy n="59" d="100"/>
        </p:scale>
        <p:origin x="256" y="4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1212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microsoft.com/office/2015/10/relationships/revisionInfo" Target="revisionInfo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23F093B-2107-4752-A478-CC44C8FE3811}" type="datetimeFigureOut">
              <a:rPr lang="en-GB" smtClean="0"/>
              <a:t>29/08/2019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09C8B1-C291-4E61-8013-16C6526256C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556833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9E6CB1-6816-4DC8-A990-45FD8DDA9304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6258600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29/08/2019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7189911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29/08/2019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9896646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29/08/2019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9769879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29/08/2019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1237818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29/08/2019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6774749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29/08/2019</a:t>
            </a:fld>
            <a:endParaRPr lang="fr-FR" dirty="0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7066900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29/08/2019</a:t>
            </a:fld>
            <a:endParaRPr lang="fr-FR" dirty="0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2768604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29/08/2019</a:t>
            </a:fld>
            <a:endParaRPr lang="fr-FR" dirty="0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911349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29/08/2019</a:t>
            </a:fld>
            <a:endParaRPr lang="fr-FR" dirty="0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4722155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29/08/2019</a:t>
            </a:fld>
            <a:endParaRPr lang="fr-FR" dirty="0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2674651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 dirty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29/08/2019</a:t>
            </a:fld>
            <a:endParaRPr lang="fr-FR" dirty="0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2788900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D702D9-746A-4526-AA1A-4BB84CF66E91}" type="datetimeFigureOut">
              <a:rPr lang="fr-FR" smtClean="0"/>
              <a:t>29/08/2019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7438475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GB" noProof="0" dirty="0"/>
              <a:t>NSA TT Way Forward update</a:t>
            </a:r>
          </a:p>
        </p:txBody>
      </p:sp>
      <p:sp>
        <p:nvSpPr>
          <p:cNvPr id="4" name="ZoneTexte 3"/>
          <p:cNvSpPr txBox="1"/>
          <p:nvPr/>
        </p:nvSpPr>
        <p:spPr>
          <a:xfrm>
            <a:off x="395536" y="469171"/>
            <a:ext cx="51125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/>
              <a:t>3GPP TSG-RAN WG5 Meeting #84</a:t>
            </a:r>
            <a:endParaRPr lang="en-US" b="1" dirty="0"/>
          </a:p>
          <a:p>
            <a:r>
              <a:rPr lang="en-US" b="1" dirty="0"/>
              <a:t>Ljubljana, Slovenia</a:t>
            </a:r>
            <a:r>
              <a:rPr lang="en-GB" b="1" dirty="0"/>
              <a:t>,</a:t>
            </a:r>
            <a:r>
              <a:rPr lang="en-US" b="1" dirty="0"/>
              <a:t> 26th – 30th August 2019</a:t>
            </a:r>
            <a:endParaRPr lang="fr-FR" dirty="0"/>
          </a:p>
        </p:txBody>
      </p:sp>
      <p:sp>
        <p:nvSpPr>
          <p:cNvPr id="5" name="ZoneTexte 4"/>
          <p:cNvSpPr txBox="1"/>
          <p:nvPr/>
        </p:nvSpPr>
        <p:spPr>
          <a:xfrm>
            <a:off x="6444208" y="476672"/>
            <a:ext cx="21602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b="1" dirty="0"/>
              <a:t>   R5-196527</a:t>
            </a:r>
            <a:r>
              <a:rPr lang="fr-FR" b="1" dirty="0">
                <a:solidFill>
                  <a:srgbClr val="00B050"/>
                </a:solidFill>
              </a:rPr>
              <a:t>r1</a:t>
            </a:r>
          </a:p>
        </p:txBody>
      </p:sp>
      <p:sp>
        <p:nvSpPr>
          <p:cNvPr id="7" name="Subtitle 6">
            <a:extLst>
              <a:ext uri="{FF2B5EF4-FFF2-40B4-BE49-F238E27FC236}">
                <a16:creationId xmlns:a16="http://schemas.microsoft.com/office/drawing/2014/main" id="{2CC83811-6928-486D-8554-6F5EB5A5B1B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71600" y="3926840"/>
            <a:ext cx="6400800" cy="1752600"/>
          </a:xfrm>
        </p:spPr>
        <p:txBody>
          <a:bodyPr/>
          <a:lstStyle/>
          <a:p>
            <a:r>
              <a:rPr lang="en-GB" noProof="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Telecom Italia</a:t>
            </a:r>
            <a:endParaRPr lang="en-GB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71539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noProof="0" dirty="0"/>
              <a:t>Background FR1 </a:t>
            </a:r>
            <a:r>
              <a:rPr lang="en-GB" noProof="0" dirty="0">
                <a:solidFill>
                  <a:srgbClr val="00B050"/>
                </a:solidFill>
              </a:rPr>
              <a:t>and NSA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1430998"/>
            <a:ext cx="8229600" cy="4925144"/>
          </a:xfrm>
        </p:spPr>
        <p:txBody>
          <a:bodyPr>
            <a:normAutofit fontScale="62500" lnSpcReduction="20000"/>
          </a:bodyPr>
          <a:lstStyle/>
          <a:p>
            <a:r>
              <a:rPr lang="en-GB" noProof="0" dirty="0"/>
              <a:t>At RAN5#79 the Maximum Test System Uncertainty for NR FR1 </a:t>
            </a:r>
            <a:r>
              <a:rPr lang="en-GB" noProof="0" dirty="0" err="1"/>
              <a:t>TRx</a:t>
            </a:r>
            <a:r>
              <a:rPr lang="en-GB" noProof="0" dirty="0"/>
              <a:t> tests in TS 38.521-1  has been agreed in R5-183952</a:t>
            </a:r>
          </a:p>
          <a:p>
            <a:r>
              <a:rPr lang="en-GB" noProof="0" dirty="0"/>
              <a:t>At RAN5#79 a Way Forward on FR1 TTs for NR FR1 </a:t>
            </a:r>
            <a:r>
              <a:rPr lang="en-GB" noProof="0" dirty="0" err="1"/>
              <a:t>TRx</a:t>
            </a:r>
            <a:r>
              <a:rPr lang="en-GB" noProof="0" dirty="0"/>
              <a:t> tests in TS 38.521-1 has been agreed in R5-183952 (Except the FFS items)</a:t>
            </a:r>
          </a:p>
          <a:p>
            <a:r>
              <a:rPr lang="en-GB" noProof="0" dirty="0"/>
              <a:t>At RAN5#80 New </a:t>
            </a:r>
            <a:r>
              <a:rPr lang="en-GB" dirty="0"/>
              <a:t>FR1 MU </a:t>
            </a:r>
            <a:r>
              <a:rPr lang="en-GB" noProof="0" dirty="0"/>
              <a:t>values introduced in R5-184484 for the following TCs: 6.3.4.2, 6.3.4.3, 6.3.4.4, 6.4.2.1, 6.4.2.2, 6.4.2.3, 6.4.2.4. New TT values agreed based on the WF </a:t>
            </a:r>
            <a:r>
              <a:rPr lang="en-GB" dirty="0"/>
              <a:t>assumption in R5-185564</a:t>
            </a:r>
            <a:endParaRPr lang="en-GB" noProof="0" dirty="0"/>
          </a:p>
          <a:p>
            <a:r>
              <a:rPr lang="en-GB" noProof="0" dirty="0"/>
              <a:t>At RAN5#80 RAN5 also agreed to maintain the document until the TT for FR1 and FR2 are finalized</a:t>
            </a:r>
          </a:p>
          <a:p>
            <a:r>
              <a:rPr lang="en-GB" dirty="0"/>
              <a:t>At RAN5 5G-AH#3 a WF for FR1 NSA in TS 38.521-3 has been agreed in R5-185657</a:t>
            </a:r>
          </a:p>
          <a:p>
            <a:r>
              <a:rPr lang="en-GB" dirty="0"/>
              <a:t>At RAN5#81 an update has been presented in R5-187813</a:t>
            </a:r>
          </a:p>
          <a:p>
            <a:r>
              <a:rPr lang="en-GB" dirty="0"/>
              <a:t>At RAN5 5G-AH#4 an update has been presented in R5-190940</a:t>
            </a:r>
          </a:p>
          <a:p>
            <a:r>
              <a:rPr lang="en-GB" dirty="0"/>
              <a:t>At RAN5#82 an update has been presented in R5-192596</a:t>
            </a:r>
          </a:p>
          <a:p>
            <a:r>
              <a:rPr lang="en-GB" dirty="0"/>
              <a:t>At RAN5 5G-AH#5 an update has been presented in R5-193481</a:t>
            </a:r>
          </a:p>
          <a:p>
            <a:r>
              <a:rPr lang="en-GB" dirty="0">
                <a:solidFill>
                  <a:srgbClr val="FF0000"/>
                </a:solidFill>
              </a:rPr>
              <a:t>At RAN5#83 an update has been presented in R5-195192</a:t>
            </a:r>
          </a:p>
          <a:p>
            <a:endParaRPr lang="en-GB" noProof="0" dirty="0"/>
          </a:p>
          <a:p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409779503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30C8DB-20AC-48B4-B65C-9916968FB2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noProof="0" dirty="0"/>
              <a:t>Agreed FR1 NSA WF TS 38.521-3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3E8E1C6-7F8C-4A16-9309-1A259852803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ClrTx/>
            </a:pPr>
            <a:r>
              <a:rPr lang="en-GB" sz="2400" dirty="0"/>
              <a:t>At 5G-AH#3 RAN5 agreed NSA MU in R5-185641</a:t>
            </a:r>
            <a:endParaRPr lang="en-GB" sz="2400" noProof="0" dirty="0"/>
          </a:p>
          <a:p>
            <a:pPr>
              <a:buClrTx/>
            </a:pPr>
            <a:r>
              <a:rPr lang="en-GB" sz="2400" noProof="0" dirty="0"/>
              <a:t>At 5G-AH#</a:t>
            </a:r>
            <a:r>
              <a:rPr lang="en-GB" sz="2400" dirty="0"/>
              <a:t>3 RAN5 </a:t>
            </a:r>
            <a:r>
              <a:rPr lang="en-GB" sz="2400" noProof="0" dirty="0"/>
              <a:t>agreed </a:t>
            </a:r>
            <a:r>
              <a:rPr lang="en-GB" sz="2400" dirty="0"/>
              <a:t>WF</a:t>
            </a:r>
            <a:r>
              <a:rPr lang="en-GB" sz="2400" noProof="0" dirty="0"/>
              <a:t> in R5-185657 </a:t>
            </a:r>
            <a:r>
              <a:rPr lang="en-GB" sz="2400" dirty="0"/>
              <a:t>for TS 38.521-3 FR1 EN-DC as follow:</a:t>
            </a:r>
            <a:endParaRPr lang="en-GB" sz="2400" noProof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 case TT</a:t>
            </a:r>
            <a:r>
              <a:rPr lang="en-US" sz="2000" i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LTE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TT</a:t>
            </a:r>
            <a:r>
              <a:rPr lang="en-US" sz="2000" i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SA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0, TT</a:t>
            </a:r>
            <a:r>
              <a:rPr lang="en-US" sz="2000" i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NSA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to be defined as zero.</a:t>
            </a:r>
          </a:p>
          <a:p>
            <a:pPr lvl="1"/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 case MU</a:t>
            </a:r>
            <a:r>
              <a:rPr lang="en-US" sz="2000" i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NSA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MU</a:t>
            </a:r>
            <a:r>
              <a:rPr lang="en-US" sz="2000" i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SA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same FR1 WF to be applied to corresponding FR1 TCs in TS 38.521-3.</a:t>
            </a:r>
          </a:p>
          <a:p>
            <a:pPr lvl="1"/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 case MU</a:t>
            </a:r>
            <a:r>
              <a:rPr lang="en-US" sz="2000" i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NSA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&gt; MU</a:t>
            </a:r>
            <a:r>
              <a:rPr lang="en-US" sz="2000" i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SA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same FR1 WF to be applied to corresponding FR1 TCs in TS 38.521-3.</a:t>
            </a:r>
            <a:endParaRPr lang="en-GB" sz="1600" i="1" noProof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7581211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30C8DB-20AC-48B4-B65C-9916968FB2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noProof="0" dirty="0">
                <a:solidFill>
                  <a:srgbClr val="FF0000"/>
                </a:solidFill>
              </a:rPr>
              <a:t>TT Way Forward</a:t>
            </a:r>
            <a:r>
              <a:rPr lang="en-GB" dirty="0">
                <a:solidFill>
                  <a:srgbClr val="FF0000"/>
                </a:solidFill>
              </a:rPr>
              <a:t> SUM of Power TCs (NSA)</a:t>
            </a:r>
            <a:endParaRPr lang="en-GB" noProof="0" dirty="0">
              <a:solidFill>
                <a:srgbClr val="FF0000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3E8E1C6-7F8C-4A16-9309-1A259852803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556792"/>
            <a:ext cx="8229600" cy="4968552"/>
          </a:xfrm>
        </p:spPr>
        <p:txBody>
          <a:bodyPr/>
          <a:lstStyle/>
          <a:p>
            <a:pPr>
              <a:buClrTx/>
            </a:pPr>
            <a:r>
              <a:rPr lang="en-GB" sz="2400" noProof="0" dirty="0">
                <a:solidFill>
                  <a:srgbClr val="FF0000"/>
                </a:solidFill>
              </a:rPr>
              <a:t>At RAN5#83 </a:t>
            </a:r>
            <a:r>
              <a:rPr lang="en-GB" sz="2400" b="1" noProof="0" dirty="0">
                <a:solidFill>
                  <a:srgbClr val="FF0000"/>
                </a:solidFill>
              </a:rPr>
              <a:t>MU</a:t>
            </a:r>
            <a:r>
              <a:rPr lang="en-GB" sz="2400" noProof="0" dirty="0">
                <a:solidFill>
                  <a:srgbClr val="FF0000"/>
                </a:solidFill>
              </a:rPr>
              <a:t> agreed in </a:t>
            </a:r>
            <a:r>
              <a:rPr lang="en-GB" sz="2400" dirty="0">
                <a:solidFill>
                  <a:srgbClr val="FF0000"/>
                </a:solidFill>
              </a:rPr>
              <a:t>R5-195141</a:t>
            </a:r>
            <a:endParaRPr lang="en-GB" sz="2400" noProof="0" dirty="0">
              <a:solidFill>
                <a:srgbClr val="FF0000"/>
              </a:solidFill>
              <a:highlight>
                <a:srgbClr val="FFFF00"/>
              </a:highlight>
            </a:endParaRPr>
          </a:p>
          <a:p>
            <a:pPr lvl="1"/>
            <a:r>
              <a:rPr lang="en-GB" sz="2000" noProof="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NSA: </a:t>
            </a:r>
            <a:r>
              <a:rPr lang="en-US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Maximum MU among the MUs of each CC </a:t>
            </a:r>
            <a:endParaRPr lang="en-GB" sz="2000" noProof="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noProof="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At </a:t>
            </a:r>
            <a:r>
              <a:rPr lang="en-GB" sz="2400" dirty="0">
                <a:solidFill>
                  <a:srgbClr val="FF0000"/>
                </a:solidFill>
              </a:rPr>
              <a:t>RAN5#83 </a:t>
            </a:r>
            <a:r>
              <a:rPr lang="en-GB" sz="2400" b="1" dirty="0">
                <a:solidFill>
                  <a:srgbClr val="FF0000"/>
                </a:solidFill>
              </a:rPr>
              <a:t>TT</a:t>
            </a:r>
            <a:r>
              <a:rPr lang="en-GB" sz="2400" dirty="0">
                <a:solidFill>
                  <a:srgbClr val="FF0000"/>
                </a:solidFill>
              </a:rPr>
              <a:t> agreed in R5-195430 and R5-195437</a:t>
            </a:r>
            <a:endParaRPr lang="en-GB" sz="2400" noProof="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en-GB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NSA: </a:t>
            </a:r>
            <a:r>
              <a:rPr lang="en-US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Maximum TT among the TTs of each CC</a:t>
            </a:r>
            <a:r>
              <a:rPr lang="en-GB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2"/>
            <a:r>
              <a:rPr lang="en-GB" sz="1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MAX (TT</a:t>
            </a:r>
            <a:r>
              <a:rPr lang="en-GB" sz="1600" baseline="-25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LTE</a:t>
            </a:r>
            <a:r>
              <a:rPr lang="en-GB" sz="1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TT</a:t>
            </a:r>
            <a:r>
              <a:rPr lang="en-GB" sz="1600" baseline="-25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NR</a:t>
            </a:r>
            <a:r>
              <a:rPr lang="en-GB" sz="1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347998167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A8E78B-6D35-4D7D-A4E1-22A4834ECF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noProof="0" dirty="0">
                <a:solidFill>
                  <a:srgbClr val="FF0000"/>
                </a:solidFill>
              </a:rPr>
              <a:t>Attached Spreadsheets update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25D2B88-B293-4E79-87E9-177A1C2FA33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417638"/>
            <a:ext cx="8229600" cy="5323730"/>
          </a:xfrm>
        </p:spPr>
        <p:txBody>
          <a:bodyPr>
            <a:normAutofit/>
          </a:bodyPr>
          <a:lstStyle/>
          <a:p>
            <a:r>
              <a:rPr lang="en-GB" noProof="0" dirty="0">
                <a:solidFill>
                  <a:srgbClr val="FF0000"/>
                </a:solidFill>
              </a:rPr>
              <a:t>Changes in RAN5#83</a:t>
            </a:r>
          </a:p>
          <a:p>
            <a:pPr lvl="1"/>
            <a:r>
              <a:rPr lang="en-GB" dirty="0">
                <a:solidFill>
                  <a:srgbClr val="FF0000"/>
                </a:solidFill>
              </a:rPr>
              <a:t>Updated Sum of Power TT based on the agreement of previous slide </a:t>
            </a:r>
          </a:p>
          <a:p>
            <a:pPr lvl="1"/>
            <a:r>
              <a:rPr lang="en-GB" dirty="0">
                <a:solidFill>
                  <a:srgbClr val="FF0000"/>
                </a:solidFill>
              </a:rPr>
              <a:t>Included TT Values referring to TS 38.521-2</a:t>
            </a:r>
          </a:p>
          <a:p>
            <a:r>
              <a:rPr lang="en-GB" dirty="0">
                <a:solidFill>
                  <a:srgbClr val="00B050"/>
                </a:solidFill>
              </a:rPr>
              <a:t>Changes in RAN5#84</a:t>
            </a:r>
          </a:p>
          <a:p>
            <a:pPr lvl="1"/>
            <a:r>
              <a:rPr lang="en-GB" dirty="0">
                <a:solidFill>
                  <a:srgbClr val="00B050"/>
                </a:solidFill>
              </a:rPr>
              <a:t>PRACH time mask MU  and TT added</a:t>
            </a:r>
          </a:p>
          <a:p>
            <a:pPr lvl="2"/>
            <a:r>
              <a:rPr lang="en-GB" dirty="0">
                <a:solidFill>
                  <a:srgbClr val="00B050"/>
                </a:solidFill>
              </a:rPr>
              <a:t>6.3B.4.1, 6.3B.4.2, 6.3B.4.3</a:t>
            </a:r>
          </a:p>
          <a:p>
            <a:pPr lvl="1"/>
            <a:r>
              <a:rPr lang="en-GB" dirty="0">
                <a:solidFill>
                  <a:srgbClr val="00B050"/>
                </a:solidFill>
              </a:rPr>
              <a:t>More CA test cases added</a:t>
            </a:r>
          </a:p>
          <a:p>
            <a:pPr lvl="2"/>
            <a:r>
              <a:rPr lang="en-GB" dirty="0">
                <a:solidFill>
                  <a:srgbClr val="00B050"/>
                </a:solidFill>
              </a:rPr>
              <a:t>7.3B.2.4.1, 7.3B.2.4.2, 7.3B</a:t>
            </a:r>
            <a:r>
              <a:rPr lang="en-GB">
                <a:solidFill>
                  <a:srgbClr val="00B050"/>
                </a:solidFill>
              </a:rPr>
              <a:t>.2.4.3, 7.8B.2.6</a:t>
            </a:r>
            <a:endParaRPr lang="en-GB" dirty="0">
              <a:solidFill>
                <a:srgbClr val="00B050"/>
              </a:solidFill>
            </a:endParaRPr>
          </a:p>
          <a:p>
            <a:pPr lvl="2"/>
            <a:endParaRPr lang="en-GB" dirty="0">
              <a:solidFill>
                <a:srgbClr val="00B050"/>
              </a:solidFill>
            </a:endParaRPr>
          </a:p>
          <a:p>
            <a:endParaRPr lang="en-GB" dirty="0">
              <a:solidFill>
                <a:srgbClr val="FF0000"/>
              </a:solidFill>
            </a:endParaRPr>
          </a:p>
          <a:p>
            <a:pPr lvl="2"/>
            <a:endParaRPr lang="en-GB" dirty="0">
              <a:solidFill>
                <a:srgbClr val="FF0000"/>
              </a:solidFill>
            </a:endParaRPr>
          </a:p>
          <a:p>
            <a:pPr lvl="2"/>
            <a:endParaRPr lang="en-GB" noProof="0" dirty="0">
              <a:solidFill>
                <a:srgbClr val="FF0000"/>
              </a:solidFill>
            </a:endParaRPr>
          </a:p>
          <a:p>
            <a:endParaRPr lang="en-GB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017757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5966</TotalTime>
  <Words>406</Words>
  <Application>Microsoft Office PowerPoint</Application>
  <PresentationFormat>On-screen Show (4:3)</PresentationFormat>
  <Paragraphs>41</Paragraphs>
  <Slides>5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Arial</vt:lpstr>
      <vt:lpstr>Calibri</vt:lpstr>
      <vt:lpstr>Times New Roman</vt:lpstr>
      <vt:lpstr>Thème Office</vt:lpstr>
      <vt:lpstr>NSA TT Way Forward update</vt:lpstr>
      <vt:lpstr>Background FR1 and NSA</vt:lpstr>
      <vt:lpstr>Agreed FR1 NSA WF TS 38.521-3</vt:lpstr>
      <vt:lpstr>TT Way Forward SUM of Power TCs (NSA)</vt:lpstr>
      <vt:lpstr>Attached Spreadsheets update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NR TT Way Forward update</dc:title>
  <dc:creator>massimiliano.ubicini@telecomitalia.it</dc:creator>
  <cp:lastModifiedBy>Massimiliano Ubicini</cp:lastModifiedBy>
  <cp:revision>225</cp:revision>
  <dcterms:created xsi:type="dcterms:W3CDTF">2018-05-23T08:39:00Z</dcterms:created>
  <dcterms:modified xsi:type="dcterms:W3CDTF">2019-08-29T12:38:40Z</dcterms:modified>
</cp:coreProperties>
</file>