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61" r:id="rId5"/>
    <p:sldId id="262" r:id="rId6"/>
    <p:sldId id="259" r:id="rId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4" autoAdjust="0"/>
    <p:restoredTop sz="86466" autoAdjust="0"/>
  </p:normalViewPr>
  <p:slideViewPr>
    <p:cSldViewPr>
      <p:cViewPr varScale="1">
        <p:scale>
          <a:sx n="53" d="100"/>
          <a:sy n="53" d="100"/>
        </p:scale>
        <p:origin x="50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17/05/2019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17/05/2019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FR1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#83</a:t>
            </a:r>
            <a:endParaRPr lang="en-US" b="1" dirty="0"/>
          </a:p>
          <a:p>
            <a:r>
              <a:rPr lang="en-US" b="1" dirty="0"/>
              <a:t>Reno, </a:t>
            </a:r>
            <a:r>
              <a:rPr lang="en-GB" b="1" dirty="0"/>
              <a:t>Nevada, </a:t>
            </a:r>
            <a:r>
              <a:rPr lang="en-US" b="1" dirty="0"/>
              <a:t>USA, 13th – 17th May 2019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R5-194290</a:t>
            </a:r>
            <a:r>
              <a:rPr lang="fr-FR" b="1" dirty="0">
                <a:highlight>
                  <a:srgbClr val="FFFF00"/>
                </a:highlight>
              </a:rPr>
              <a:t>r</a:t>
            </a:r>
            <a:r>
              <a:rPr lang="fr-FR" b="1" dirty="0">
                <a:highlight>
                  <a:srgbClr val="00FF00"/>
                </a:highlight>
              </a:rPr>
              <a:t>2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Italia, </a:t>
            </a:r>
            <a:r>
              <a:rPr lang="en-GB" noProof="0" dirty="0">
                <a:solidFill>
                  <a:srgbClr val="FF0000"/>
                </a:solidFill>
                <a:highlight>
                  <a:srgbClr val="FFFF00"/>
                </a:highlight>
              </a:rPr>
              <a:t>Orange</a:t>
            </a: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70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Way Forward: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noProof="0" dirty="0"/>
              <a:t>At RAN5#79 TT WF agreed in R5-183952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WF: Except the FFS Items, the proposed FR1 TT Values are included in the spreadsheet file, based on the following assumption:</a:t>
            </a:r>
          </a:p>
          <a:p>
            <a:pPr lvl="1"/>
            <a:r>
              <a:rPr lang="en-GB" sz="2000" i="1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SA FR1 TT values should not exceed the value adopted in pure LTE (TS 36.521-1 BW ≤ 20 MHz f ≤ 4.2 GHz). It is assumed that the amount of uncertainty exceeding the E-UTRAN shall not be considered.</a:t>
            </a:r>
          </a:p>
        </p:txBody>
      </p:sp>
    </p:spTree>
    <p:extLst>
      <p:ext uri="{BB962C8B-B14F-4D97-AF65-F5344CB8AC3E}">
        <p14:creationId xmlns:p14="http://schemas.microsoft.com/office/powerpoint/2010/main" val="1308409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>
                <a:solidFill>
                  <a:srgbClr val="FF0000"/>
                </a:solidFill>
                <a:highlight>
                  <a:srgbClr val="FFFF00"/>
                </a:highlight>
              </a:rPr>
              <a:t>Proposal TT Way Forward</a:t>
            </a:r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 for SUM of Power</a:t>
            </a:r>
            <a:endParaRPr lang="en-GB" noProof="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  <a:highlight>
                  <a:srgbClr val="FFFF00"/>
                </a:highlight>
              </a:rPr>
              <a:t>MU agreed in </a:t>
            </a:r>
            <a:r>
              <a:rPr lang="en-GB" sz="2400" dirty="0">
                <a:solidFill>
                  <a:srgbClr val="FF0000"/>
                </a:solidFill>
                <a:highlight>
                  <a:srgbClr val="FFFF00"/>
                </a:highlight>
              </a:rPr>
              <a:t>R5-193830r2</a:t>
            </a:r>
            <a:endParaRPr lang="en-GB" sz="2400" noProof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Same as MU of Single antenna test case</a:t>
            </a:r>
            <a:endParaRPr lang="en-GB" sz="200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noProof="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solidFill>
                  <a:srgbClr val="FF0000"/>
                </a:solidFill>
                <a:highlight>
                  <a:srgbClr val="FF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</a:t>
            </a:r>
            <a:endParaRPr lang="en-GB" sz="2000" noProof="0" dirty="0">
              <a:solidFill>
                <a:srgbClr val="FF0000"/>
              </a:solidFill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GB" sz="2400" noProof="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Proposal in TT </a:t>
            </a:r>
            <a:r>
              <a:rPr lang="en-GB" sz="24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in R5-194063</a:t>
            </a:r>
            <a:endParaRPr lang="en-GB" sz="2400" noProof="0" dirty="0">
              <a:solidFill>
                <a:srgbClr val="FF0000"/>
              </a:solidFill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UL-MIMO: </a:t>
            </a:r>
            <a:r>
              <a:rPr lang="en-US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i="1" baseline="-25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UL-MIMO</a:t>
            </a:r>
            <a:r>
              <a:rPr lang="en-US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i="1" baseline="-25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NON UL-MIMO </a:t>
            </a:r>
            <a:r>
              <a:rPr lang="en-US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for sum of power test cases except for relative power tolerance</a:t>
            </a:r>
            <a:endParaRPr lang="en-GB" sz="2000" i="1" dirty="0">
              <a:solidFill>
                <a:srgbClr val="FF0000"/>
              </a:solidFill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: TT</a:t>
            </a:r>
            <a:r>
              <a:rPr lang="en-US" sz="2000" i="1" baseline="-25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i="1" baseline="-25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for sum of power test cases</a:t>
            </a:r>
            <a:endParaRPr lang="en-GB" sz="2000" i="1" dirty="0">
              <a:solidFill>
                <a:srgbClr val="FF0000"/>
              </a:solidFill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i="1" noProof="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CA: </a:t>
            </a:r>
            <a:r>
              <a:rPr lang="en-US" sz="2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TT</a:t>
            </a:r>
            <a:r>
              <a:rPr lang="en-US" sz="2000" baseline="-25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UL CA</a:t>
            </a:r>
            <a:r>
              <a:rPr lang="en-US" sz="2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= TT</a:t>
            </a:r>
            <a:r>
              <a:rPr lang="en-US" sz="2000" baseline="-25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SINGLE UL</a:t>
            </a:r>
            <a:r>
              <a:rPr lang="en-US" sz="2000" dirty="0">
                <a:solidFill>
                  <a:srgbClr val="FF0000"/>
                </a:solidFill>
                <a:highlight>
                  <a:srgbClr val="00FF00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for sum of power test cases</a:t>
            </a:r>
            <a:endParaRPr lang="en-GB" sz="2000" i="1" noProof="0" dirty="0">
              <a:solidFill>
                <a:srgbClr val="FF0000"/>
              </a:solidFill>
              <a:highlight>
                <a:srgbClr val="00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Attached Spreadsheets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 fontScale="62500" lnSpcReduction="20000"/>
          </a:bodyPr>
          <a:lstStyle/>
          <a:p>
            <a:r>
              <a:rPr lang="en-GB" noProof="0" dirty="0"/>
              <a:t>TS 38.521-1 SA FR1 TT</a:t>
            </a:r>
          </a:p>
          <a:p>
            <a:pPr lvl="1"/>
            <a:r>
              <a:rPr lang="en-GB" dirty="0"/>
              <a:t>UL-MIMO MU are requested to be further analysed due to the following discussion papers as RAN5 5G AH#5</a:t>
            </a:r>
          </a:p>
          <a:p>
            <a:pPr lvl="2"/>
            <a:r>
              <a:rPr lang="en-GB" dirty="0"/>
              <a:t>R5-192995, R5-193057</a:t>
            </a:r>
          </a:p>
          <a:p>
            <a:pPr lvl="1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RAN5#83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New TCs: 6.2A.1.1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Updated Sum of Power Test cases MU based on R5-193830r2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00FF00"/>
                </a:highlight>
              </a:rPr>
              <a:t>Sum of Power TT based on previous slide </a:t>
            </a:r>
          </a:p>
          <a:p>
            <a:pPr lvl="3"/>
            <a:r>
              <a:rPr lang="en-GB" dirty="0">
                <a:solidFill>
                  <a:srgbClr val="FF0000"/>
                </a:solidFill>
                <a:highlight>
                  <a:srgbClr val="00FF00"/>
                </a:highlight>
              </a:rPr>
              <a:t>Except </a:t>
            </a:r>
            <a:r>
              <a:rPr lang="en-US" dirty="0">
                <a:solidFill>
                  <a:srgbClr val="FF0000"/>
                </a:solidFill>
                <a:highlight>
                  <a:srgbClr val="00FF00"/>
                </a:highlight>
              </a:rPr>
              <a:t>Relative Power Tolerance for UL-MIMO which is </a:t>
            </a:r>
            <a:r>
              <a:rPr lang="en-GB" dirty="0">
                <a:solidFill>
                  <a:srgbClr val="FF0000"/>
                </a:solidFill>
                <a:highlight>
                  <a:srgbClr val="00FF00"/>
                </a:highlight>
              </a:rPr>
              <a:t>Requested further analysis</a:t>
            </a:r>
          </a:p>
          <a:p>
            <a:pPr lvl="3"/>
            <a:r>
              <a:rPr lang="en-GB" dirty="0">
                <a:solidFill>
                  <a:srgbClr val="FF0000"/>
                </a:solidFill>
                <a:highlight>
                  <a:srgbClr val="00FF00"/>
                </a:highlight>
              </a:rPr>
              <a:t>Not updated CA TT pending further analysis 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Removed square brackets to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</a:rPr>
              <a:t>Time alignment error for UL_MIMO (TT = 25ns) </a:t>
            </a:r>
            <a:endParaRPr lang="en-GB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r>
              <a:rPr lang="en-GB" dirty="0"/>
              <a:t>TS 38.521-3 NSA FR1 TT</a:t>
            </a:r>
          </a:p>
          <a:p>
            <a:pPr lvl="1"/>
            <a:r>
              <a:rPr lang="en-GB" noProof="0" dirty="0"/>
              <a:t>Added the following Test </a:t>
            </a:r>
            <a:r>
              <a:rPr lang="en-GB" dirty="0"/>
              <a:t>Cases (RAN5 5G AH#5):</a:t>
            </a:r>
          </a:p>
          <a:p>
            <a:pPr lvl="2"/>
            <a:r>
              <a:rPr lang="en-GB" dirty="0"/>
              <a:t>6.2B.2.4 (R5-193451), 6.5A.2.2 (R5-193459), </a:t>
            </a:r>
          </a:p>
          <a:p>
            <a:pPr lvl="2"/>
            <a:r>
              <a:rPr lang="en-GB" dirty="0"/>
              <a:t>7.3B.2.3.1  7.3B.2.3.2, 7.3B.2.6.1, 7.3B.2.6.2 (R5-193500)</a:t>
            </a:r>
          </a:p>
          <a:p>
            <a:pPr lvl="2"/>
            <a:r>
              <a:rPr lang="en-GB" dirty="0"/>
              <a:t>7.5B.4.1 (R5-193317), 7.5B.4.2 (R5-193467)</a:t>
            </a:r>
          </a:p>
          <a:p>
            <a:pPr lvl="1"/>
            <a:r>
              <a:rPr lang="en-GB" noProof="0" dirty="0">
                <a:solidFill>
                  <a:srgbClr val="FF0000"/>
                </a:solidFill>
                <a:highlight>
                  <a:srgbClr val="FFFF00"/>
                </a:highlight>
              </a:rPr>
              <a:t>Changes in RAN5#83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FFFF00"/>
                </a:highlight>
              </a:rPr>
              <a:t>Alignment to Annex F: 7.6B.2.3, 6.4B.2.3.1 - 6.4B.2.3.4 (TC pointer)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00FF00"/>
                </a:highlight>
              </a:rPr>
              <a:t>Updated NSA MU based on R5-193830</a:t>
            </a:r>
          </a:p>
          <a:p>
            <a:pPr lvl="2"/>
            <a:r>
              <a:rPr lang="en-GB" dirty="0">
                <a:solidFill>
                  <a:srgbClr val="FF0000"/>
                </a:solidFill>
                <a:highlight>
                  <a:srgbClr val="00FF00"/>
                </a:highlight>
              </a:rPr>
              <a:t>Not updated  Sum of TT pending previous slide agreement</a:t>
            </a: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5043</TotalTime>
  <Words>642</Words>
  <Application>Microsoft Office PowerPoint</Application>
  <PresentationFormat>On-screen Show (4:3)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Thème Office</vt:lpstr>
      <vt:lpstr>FR1 TT Way Forward update</vt:lpstr>
      <vt:lpstr>Background FR1</vt:lpstr>
      <vt:lpstr>Agreed FR1 Way Forward: TT &lt; MU</vt:lpstr>
      <vt:lpstr>Agreed FR1 NSA WF TS 38.521-3</vt:lpstr>
      <vt:lpstr>Proposal TT Way Forward for SUM of Power</vt:lpstr>
      <vt:lpstr>Attached Spreadsheets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206</cp:revision>
  <dcterms:created xsi:type="dcterms:W3CDTF">2018-05-23T08:39:00Z</dcterms:created>
  <dcterms:modified xsi:type="dcterms:W3CDTF">2019-05-16T23:37:33Z</dcterms:modified>
</cp:coreProperties>
</file>