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68" r:id="rId2"/>
    <p:sldId id="269" r:id="rId3"/>
    <p:sldId id="277" r:id="rId4"/>
    <p:sldId id="278" r:id="rId5"/>
    <p:sldId id="270" r:id="rId6"/>
    <p:sldId id="274" r:id="rId7"/>
    <p:sldId id="275" r:id="rId8"/>
    <p:sldId id="276" r:id="rId9"/>
    <p:sldId id="271"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1C2F"/>
    <a:srgbClr val="101797"/>
    <a:srgbClr val="111898"/>
    <a:srgbClr val="F6C2C8"/>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36" autoAdjust="0"/>
    <p:restoredTop sz="95492" autoAdjust="0"/>
  </p:normalViewPr>
  <p:slideViewPr>
    <p:cSldViewPr snapToGrid="0">
      <p:cViewPr>
        <p:scale>
          <a:sx n="75" d="100"/>
          <a:sy n="75" d="100"/>
        </p:scale>
        <p:origin x="1027" y="403"/>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361797-1681-4FAC-874B-FCDF511712BF}" type="datetimeFigureOut">
              <a:rPr kumimoji="1" lang="ja-JP" altLang="en-US" smtClean="0"/>
              <a:t>2019/5/16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747AD-73BE-44B8-9011-E48841558629}" type="slidenum">
              <a:rPr kumimoji="1" lang="ja-JP" altLang="en-US" smtClean="0"/>
              <a:t>‹#›</a:t>
            </a:fld>
            <a:endParaRPr kumimoji="1" lang="ja-JP" altLang="en-US"/>
          </a:p>
        </p:txBody>
      </p:sp>
    </p:spTree>
    <p:extLst>
      <p:ext uri="{BB962C8B-B14F-4D97-AF65-F5344CB8AC3E}">
        <p14:creationId xmlns:p14="http://schemas.microsoft.com/office/powerpoint/2010/main" val="13801515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122363"/>
            <a:ext cx="10383915" cy="2387600"/>
          </a:xfrm>
        </p:spPr>
        <p:txBody>
          <a:bodyPr anchor="b">
            <a:normAutofit/>
          </a:bodyPr>
          <a:lstStyle>
            <a:lvl1pPr algn="ctr">
              <a:defRPr sz="4800" b="1">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正方形/長方形 6"/>
          <p:cNvSpPr/>
          <p:nvPr userDrawn="1"/>
        </p:nvSpPr>
        <p:spPr>
          <a:xfrm>
            <a:off x="0" y="6578600"/>
            <a:ext cx="12192000" cy="284085"/>
          </a:xfrm>
          <a:prstGeom prst="rect">
            <a:avLst/>
          </a:prstGeom>
          <a:solidFill>
            <a:srgbClr val="111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8" name="正方形/長方形 7"/>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Tree>
    <p:extLst>
      <p:ext uri="{BB962C8B-B14F-4D97-AF65-F5344CB8AC3E}">
        <p14:creationId xmlns:p14="http://schemas.microsoft.com/office/powerpoint/2010/main" val="2671410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77559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1706098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2" name="タイトル 1"/>
          <p:cNvSpPr>
            <a:spLocks noGrp="1"/>
          </p:cNvSpPr>
          <p:nvPr>
            <p:ph type="title"/>
          </p:nvPr>
        </p:nvSpPr>
        <p:spPr>
          <a:xfrm>
            <a:off x="24653" y="177506"/>
            <a:ext cx="12142694" cy="348037"/>
          </a:xfrm>
        </p:spPr>
        <p:txBody>
          <a:bodyPr>
            <a:noAutofit/>
          </a:bodyPr>
          <a:lstStyle>
            <a:lvl1pPr>
              <a:defRPr sz="2400" b="1" baseline="0">
                <a:solidFill>
                  <a:schemeClr val="bg1"/>
                </a:solidFill>
                <a:latin typeface="Segoe UI" panose="020B0502040204020203" pitchFamily="34" charset="0"/>
                <a:ea typeface="メイリオ" panose="020B0604030504040204" pitchFamily="50" charset="-128"/>
                <a:cs typeface="Segoe UI" panose="020B0502040204020203" pitchFamily="34" charset="0"/>
              </a:defRPr>
            </a:lvl1pPr>
          </a:lstStyle>
          <a:p>
            <a:r>
              <a:rPr kumimoji="1" lang="ja-JP" altLang="en-US" dirty="0"/>
              <a:t>マスター タイトルの書式設定</a:t>
            </a:r>
          </a:p>
        </p:txBody>
      </p:sp>
      <p:sp>
        <p:nvSpPr>
          <p:cNvPr id="4" name="直角三角形 3"/>
          <p:cNvSpPr/>
          <p:nvPr userDrawn="1"/>
        </p:nvSpPr>
        <p:spPr>
          <a:xfrm rot="16200000">
            <a:off x="11730448" y="6426925"/>
            <a:ext cx="357050" cy="3570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a:xfrm>
            <a:off x="9399494" y="6492875"/>
            <a:ext cx="2743200" cy="365125"/>
          </a:xfrm>
        </p:spPr>
        <p:txBody>
          <a:bodyPr/>
          <a:lstStyle>
            <a:lvl1pPr>
              <a:defRPr b="1">
                <a:solidFill>
                  <a:schemeClr val="bg1"/>
                </a:solidFill>
                <a:latin typeface="Segoe UI" panose="020B0502040204020203" pitchFamily="34" charset="0"/>
                <a:cs typeface="Segoe UI" panose="020B0502040204020203" pitchFamily="34" charset="0"/>
              </a:defRPr>
            </a:lvl1pPr>
          </a:lstStyle>
          <a:p>
            <a:fld id="{652427A9-8496-45DB-9A35-9C4B5578787E}" type="slidenum">
              <a:rPr lang="ja-JP" altLang="en-US" smtClean="0"/>
              <a:pPr/>
              <a:t>‹#›</a:t>
            </a:fld>
            <a:endParaRPr lang="ja-JP" altLang="en-US"/>
          </a:p>
        </p:txBody>
      </p:sp>
      <p:sp>
        <p:nvSpPr>
          <p:cNvPr id="3" name="コンテンツ プレースホルダー 2"/>
          <p:cNvSpPr>
            <a:spLocks noGrp="1"/>
          </p:cNvSpPr>
          <p:nvPr>
            <p:ph idx="1"/>
          </p:nvPr>
        </p:nvSpPr>
        <p:spPr>
          <a:xfrm>
            <a:off x="49306" y="736916"/>
            <a:ext cx="12093388" cy="6121084"/>
          </a:xfrm>
        </p:spPr>
        <p:txBody>
          <a:bodyPr>
            <a:normAutofit/>
          </a:bodyPr>
          <a:lstStyle>
            <a:lvl1pPr marL="360000" indent="-288000">
              <a:lnSpc>
                <a:spcPct val="100000"/>
              </a:lnSpc>
              <a:spcBef>
                <a:spcPts val="1000"/>
              </a:spcBef>
              <a:buClr>
                <a:srgbClr val="111898"/>
              </a:buClr>
              <a:buFont typeface="Wingdings" panose="05000000000000000000" pitchFamily="2" charset="2"/>
              <a:buChar char="u"/>
              <a:defRPr sz="1800" baseline="0">
                <a:latin typeface="Segoe UI" panose="020B0502040204020203" pitchFamily="34" charset="0"/>
                <a:ea typeface="メイリオ" panose="020B0604030504040204" pitchFamily="50" charset="-128"/>
                <a:cs typeface="Segoe UI" panose="020B0502040204020203" pitchFamily="34" charset="0"/>
              </a:defRPr>
            </a:lvl1pPr>
            <a:lvl2pPr marL="720000" indent="-288000">
              <a:lnSpc>
                <a:spcPct val="100000"/>
              </a:lnSpc>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2pPr>
            <a:lvl3pPr marL="1080000" indent="-288000">
              <a:lnSpc>
                <a:spcPct val="100000"/>
              </a:lnSpc>
              <a:spcBef>
                <a:spcPts val="1000"/>
              </a:spcBef>
              <a:buClr>
                <a:schemeClr val="accent1"/>
              </a:buClr>
              <a:buFont typeface="Wingdings" panose="05000000000000000000" pitchFamily="2" charset="2"/>
              <a:buChar char="Ø"/>
              <a:defRPr sz="1800" baseline="0">
                <a:latin typeface="Segoe UI" panose="020B0502040204020203" pitchFamily="34" charset="0"/>
                <a:ea typeface="メイリオ" panose="020B0604030504040204" pitchFamily="50" charset="-128"/>
                <a:cs typeface="Segoe UI" panose="020B0502040204020203" pitchFamily="34" charset="0"/>
              </a:defRPr>
            </a:lvl3pPr>
            <a:lvl4pPr marL="16002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4pPr>
            <a:lvl5pPr marL="20574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02408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2072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1841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387815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5606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46383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656792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20158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11257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446213"/>
            <a:ext cx="10383915" cy="2387600"/>
          </a:xfrm>
        </p:spPr>
        <p:txBody>
          <a:bodyPr>
            <a:normAutofit/>
          </a:bodyPr>
          <a:lstStyle/>
          <a:p>
            <a:r>
              <a:rPr lang="en-US" altLang="ja-JP" sz="3600" dirty="0">
                <a:latin typeface="Segoe UI" panose="020B0502040204020203" pitchFamily="34" charset="0"/>
                <a:ea typeface="Segoe UI" panose="020B0502040204020203" pitchFamily="34" charset="0"/>
                <a:cs typeface="Segoe UI" panose="020B0502040204020203" pitchFamily="34" charset="0"/>
              </a:rPr>
              <a:t>Specification structure of FR2 NSA UL CA</a:t>
            </a:r>
            <a:endParaRPr kumimoji="1" lang="ja-JP" altLang="en-US" sz="3600" dirty="0">
              <a:latin typeface="Segoe UI" panose="020B0502040204020203" pitchFamily="34" charset="0"/>
              <a:cs typeface="Segoe UI" panose="020B0502040204020203" pitchFamily="34" charset="0"/>
            </a:endParaRPr>
          </a:p>
        </p:txBody>
      </p:sp>
      <p:sp>
        <p:nvSpPr>
          <p:cNvPr id="3" name="サブタイトル 2"/>
          <p:cNvSpPr>
            <a:spLocks noGrp="1"/>
          </p:cNvSpPr>
          <p:nvPr>
            <p:ph type="subTitle" idx="1"/>
          </p:nvPr>
        </p:nvSpPr>
        <p:spPr>
          <a:xfrm>
            <a:off x="1524000" y="4905374"/>
            <a:ext cx="9144000" cy="647701"/>
          </a:xfrm>
        </p:spPr>
        <p:txBody>
          <a:bodyPr>
            <a:normAutofit/>
          </a:bodyPr>
          <a:lstStyle/>
          <a:p>
            <a:r>
              <a:rPr kumimoji="1" lang="en-US" altLang="ja-JP">
                <a:latin typeface="Segoe UI" panose="020B0502040204020203" pitchFamily="34" charset="0"/>
                <a:ea typeface="Segoe UI" panose="020B0502040204020203" pitchFamily="34" charset="0"/>
                <a:cs typeface="Segoe UI" panose="020B0502040204020203" pitchFamily="34" charset="0"/>
              </a:rPr>
              <a:t>NTT DOCOMO, INC.</a:t>
            </a:r>
          </a:p>
        </p:txBody>
      </p:sp>
      <p:sp>
        <p:nvSpPr>
          <p:cNvPr id="4" name="テキスト ボックス 3"/>
          <p:cNvSpPr txBox="1"/>
          <p:nvPr/>
        </p:nvSpPr>
        <p:spPr>
          <a:xfrm>
            <a:off x="161925" y="19050"/>
            <a:ext cx="11868150" cy="584775"/>
          </a:xfrm>
          <a:prstGeom prst="rect">
            <a:avLst/>
          </a:prstGeom>
          <a:noFill/>
        </p:spPr>
        <p:txBody>
          <a:bodyPr wrap="square" rtlCol="0">
            <a:spAutoFit/>
          </a:bodyPr>
          <a:lstStyle/>
          <a:p>
            <a:r>
              <a:rPr lang="nn-NO"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3GPP TSG-RAN5 Meeting #</a:t>
            </a:r>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83</a:t>
            </a:r>
            <a:r>
              <a:rPr lang="en-GB" altLang="ja-JP" sz="1600" b="1" i="1" dirty="0">
                <a:solidFill>
                  <a:schemeClr val="bg1"/>
                </a:solidFill>
                <a:latin typeface="Segoe UI" panose="020B0502040204020203" pitchFamily="34" charset="0"/>
                <a:ea typeface="Segoe UI" panose="020B0502040204020203" pitchFamily="34" charset="0"/>
                <a:cs typeface="Segoe UI" panose="020B0502040204020203" pitchFamily="34" charset="0"/>
              </a:rPr>
              <a:t>						                                      R5-193825r2</a:t>
            </a:r>
            <a:endParaRPr lang="ja-JP" altLang="ja-JP" sz="1600" dirty="0">
              <a:solidFill>
                <a:schemeClr val="bg1"/>
              </a:solidFill>
              <a:latin typeface="Segoe UI" panose="020B0502040204020203" pitchFamily="34" charset="0"/>
              <a:cs typeface="Segoe UI" panose="020B0502040204020203" pitchFamily="34" charset="0"/>
            </a:endParaRPr>
          </a:p>
          <a:p>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Reno, Nevada, United States, 13th May 2019 - 17th May 2019</a:t>
            </a:r>
            <a:endParaRPr lang="ja-JP" altLang="ja-JP" sz="1600" dirty="0">
              <a:solidFill>
                <a:schemeClr val="bg1"/>
              </a:solidFill>
              <a:latin typeface="Segoe UI" panose="020B0502040204020203" pitchFamily="34" charset="0"/>
              <a:cs typeface="Segoe UI" panose="020B0502040204020203" pitchFamily="34" charset="0"/>
            </a:endParaRPr>
          </a:p>
        </p:txBody>
      </p:sp>
      <p:sp>
        <p:nvSpPr>
          <p:cNvPr id="5" name="正方形/長方形 4"/>
          <p:cNvSpPr/>
          <p:nvPr/>
        </p:nvSpPr>
        <p:spPr>
          <a:xfrm>
            <a:off x="161925" y="680531"/>
            <a:ext cx="6096000" cy="646331"/>
          </a:xfrm>
          <a:prstGeom prst="rect">
            <a:avLst/>
          </a:prstGeom>
        </p:spPr>
        <p:txBody>
          <a:bodyPr>
            <a:spAutoFit/>
          </a:bodyPr>
          <a:lstStyle/>
          <a:p>
            <a:r>
              <a:rPr lang="en-US" altLang="ja-JP" dirty="0">
                <a:latin typeface="Segoe UI" panose="020B0502040204020203" pitchFamily="34" charset="0"/>
                <a:cs typeface="Segoe UI" panose="020B0502040204020203" pitchFamily="34" charset="0"/>
              </a:rPr>
              <a:t>Agenda Item	: 5.3.5.17</a:t>
            </a:r>
          </a:p>
          <a:p>
            <a:r>
              <a:rPr lang="en-US" altLang="ja-JP" dirty="0">
                <a:latin typeface="Segoe UI" panose="020B0502040204020203" pitchFamily="34" charset="0"/>
                <a:cs typeface="Segoe UI" panose="020B0502040204020203" pitchFamily="34" charset="0"/>
              </a:rPr>
              <a:t>Document for	: Discussion and Endorsement</a:t>
            </a:r>
          </a:p>
        </p:txBody>
      </p:sp>
    </p:spTree>
    <p:extLst>
      <p:ext uri="{BB962C8B-B14F-4D97-AF65-F5344CB8AC3E}">
        <p14:creationId xmlns:p14="http://schemas.microsoft.com/office/powerpoint/2010/main" val="97330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6726E3-0186-4778-A6D5-DA162DA45AE0}"/>
              </a:ext>
            </a:extLst>
          </p:cNvPr>
          <p:cNvSpPr>
            <a:spLocks noGrp="1"/>
          </p:cNvSpPr>
          <p:nvPr>
            <p:ph type="title"/>
          </p:nvPr>
        </p:nvSpPr>
        <p:spPr/>
        <p:txBody>
          <a:bodyPr/>
          <a:lstStyle/>
          <a:p>
            <a:r>
              <a:rPr kumimoji="1" lang="en-US" altLang="ja-JP" dirty="0"/>
              <a:t>Summary</a:t>
            </a:r>
            <a:endParaRPr kumimoji="1" lang="ja-JP" altLang="en-US" dirty="0"/>
          </a:p>
        </p:txBody>
      </p:sp>
      <p:sp>
        <p:nvSpPr>
          <p:cNvPr id="3" name="スライド番号プレースホルダー 2">
            <a:extLst>
              <a:ext uri="{FF2B5EF4-FFF2-40B4-BE49-F238E27FC236}">
                <a16:creationId xmlns:a16="http://schemas.microsoft.com/office/drawing/2014/main" id="{A13F0068-0AF6-412F-83CF-F92CD438DBF0}"/>
              </a:ext>
            </a:extLst>
          </p:cNvPr>
          <p:cNvSpPr>
            <a:spLocks noGrp="1"/>
          </p:cNvSpPr>
          <p:nvPr>
            <p:ph type="sldNum" sz="quarter" idx="12"/>
          </p:nvPr>
        </p:nvSpPr>
        <p:spPr/>
        <p:txBody>
          <a:bodyPr/>
          <a:lstStyle/>
          <a:p>
            <a:fld id="{652427A9-8496-45DB-9A35-9C4B5578787E}" type="slidenum">
              <a:rPr lang="ja-JP" altLang="en-US" smtClean="0"/>
              <a:pPr/>
              <a:t>2</a:t>
            </a:fld>
            <a:endParaRPr lang="ja-JP" altLang="en-US"/>
          </a:p>
        </p:txBody>
      </p:sp>
      <p:sp>
        <p:nvSpPr>
          <p:cNvPr id="4" name="コンテンツ プレースホルダー 3">
            <a:extLst>
              <a:ext uri="{FF2B5EF4-FFF2-40B4-BE49-F238E27FC236}">
                <a16:creationId xmlns:a16="http://schemas.microsoft.com/office/drawing/2014/main" id="{8F34F761-9001-4D3B-ABCF-D73365E92A88}"/>
              </a:ext>
            </a:extLst>
          </p:cNvPr>
          <p:cNvSpPr>
            <a:spLocks noGrp="1"/>
          </p:cNvSpPr>
          <p:nvPr>
            <p:ph idx="1"/>
          </p:nvPr>
        </p:nvSpPr>
        <p:spPr/>
        <p:txBody>
          <a:bodyPr>
            <a:normAutofit/>
          </a:bodyPr>
          <a:lstStyle/>
          <a:p>
            <a:r>
              <a:rPr lang="en-US" altLang="ja-JP" sz="1600" b="1" u="sng" dirty="0"/>
              <a:t>Introduction</a:t>
            </a:r>
            <a:endParaRPr kumimoji="1" lang="en-US" altLang="ja-JP" sz="1600" b="1" u="sng" dirty="0"/>
          </a:p>
          <a:p>
            <a:pPr lvl="1"/>
            <a:r>
              <a:rPr lang="en-US" altLang="ja-JP" sz="1600" dirty="0"/>
              <a:t>The purpose of this contribution is to define </a:t>
            </a:r>
            <a:r>
              <a:rPr lang="en-US" altLang="ja-JP" sz="1600" dirty="0">
                <a:solidFill>
                  <a:schemeClr val="accent2"/>
                </a:solidFill>
              </a:rPr>
              <a:t>“How to treat EN-DC configurations with 2 to 8 UL CCs”</a:t>
            </a:r>
            <a:r>
              <a:rPr lang="en-US" altLang="ja-JP" sz="1600" dirty="0"/>
              <a:t>.</a:t>
            </a:r>
          </a:p>
          <a:p>
            <a:pPr lvl="1"/>
            <a:endParaRPr lang="en-US" altLang="ja-JP" sz="1600" b="1" u="sng" dirty="0"/>
          </a:p>
          <a:p>
            <a:r>
              <a:rPr kumimoji="1" lang="en-US" altLang="ja-JP" sz="1600" b="1" u="sng" dirty="0"/>
              <a:t>Observations</a:t>
            </a:r>
          </a:p>
          <a:p>
            <a:pPr marL="774900" lvl="1" indent="-342900">
              <a:buFont typeface="+mj-lt"/>
              <a:buAutoNum type="arabicPeriod"/>
            </a:pPr>
            <a:r>
              <a:rPr lang="en-US" altLang="ja-JP" sz="1600" dirty="0"/>
              <a:t>CA configurations up to UL 8 CCs (e.g. CA_n257M, 100MHz x 8 CC) are captured in Rel-15 TS 38.101-2.</a:t>
            </a:r>
          </a:p>
          <a:p>
            <a:pPr marL="774900" lvl="1" indent="-342900">
              <a:buFont typeface="+mj-lt"/>
              <a:buAutoNum type="arabicPeriod"/>
            </a:pPr>
            <a:r>
              <a:rPr lang="en-US" altLang="ja-JP" sz="1600" dirty="0"/>
              <a:t>Only single UL </a:t>
            </a:r>
            <a:r>
              <a:rPr kumimoji="1" lang="en-US" altLang="ja-JP" sz="1600" dirty="0"/>
              <a:t>EN-DC configurations (e.g. DC_1A_n257A) are captured in Rel-15 TS 38.101-3.</a:t>
            </a:r>
          </a:p>
          <a:p>
            <a:pPr marL="774900" lvl="1" indent="-342900">
              <a:buFont typeface="+mj-lt"/>
              <a:buAutoNum type="arabicPeriod"/>
            </a:pPr>
            <a:r>
              <a:rPr lang="en-US" altLang="ja-JP" sz="1600" dirty="0"/>
              <a:t>EN-DC configurations up to UL 8 CCs (e.g. DC_1A_n257M) are captured in Rel-16 TS 38.101-3 (Feb-2019 version).</a:t>
            </a:r>
            <a:endParaRPr kumimoji="1" lang="en-US" altLang="ja-JP" sz="1600" dirty="0"/>
          </a:p>
          <a:p>
            <a:pPr marL="774900" lvl="1" indent="-342900">
              <a:buFont typeface="+mj-lt"/>
              <a:buAutoNum type="arabicPeriod"/>
            </a:pPr>
            <a:r>
              <a:rPr lang="en-US" altLang="ja-JP" sz="1600" dirty="0"/>
              <a:t>EN-DC configurations up to UL 8 CCs are release independent from Rel-15 according to TS 38.307.</a:t>
            </a:r>
          </a:p>
          <a:p>
            <a:endParaRPr kumimoji="1" lang="en-US" altLang="ja-JP" sz="1600" b="1" u="sng" dirty="0"/>
          </a:p>
          <a:p>
            <a:r>
              <a:rPr kumimoji="1" lang="en-US" altLang="ja-JP" sz="1600" b="1" u="sng" dirty="0"/>
              <a:t>Proposals</a:t>
            </a:r>
          </a:p>
          <a:p>
            <a:pPr marL="774900" lvl="1" indent="-342900">
              <a:buFont typeface="+mj-lt"/>
              <a:buAutoNum type="arabicPeriod"/>
            </a:pPr>
            <a:r>
              <a:rPr lang="en-US" altLang="ja-JP" sz="1600" b="1" dirty="0"/>
              <a:t>FR2 NSA Transmit test cases about 2 to 8 UL CCs to be introduced with Rel-16 WI.</a:t>
            </a:r>
          </a:p>
          <a:p>
            <a:pPr marL="774900" lvl="1" indent="-342900">
              <a:buFont typeface="+mj-lt"/>
              <a:buAutoNum type="arabicPeriod"/>
            </a:pPr>
            <a:r>
              <a:rPr lang="en-US" altLang="ja-JP" sz="1600" b="1" dirty="0"/>
              <a:t>Test applicability of these TCs to be defined as below.</a:t>
            </a:r>
          </a:p>
          <a:p>
            <a:pPr lvl="2"/>
            <a:r>
              <a:rPr lang="en-US" altLang="ja-JP" sz="1400" i="1" dirty="0"/>
              <a:t>This test case applies to all types of E-UTRA UE release </a:t>
            </a:r>
            <a:r>
              <a:rPr lang="en-US" altLang="ja-JP" sz="1400" b="1" i="1" dirty="0">
                <a:solidFill>
                  <a:schemeClr val="accent2"/>
                </a:solidFill>
              </a:rPr>
              <a:t>15 and forward</a:t>
            </a:r>
            <a:r>
              <a:rPr lang="en-US" altLang="ja-JP" sz="1400" i="1" dirty="0"/>
              <a:t>, supporting inter-band EN-DC including FR2 with XCCs</a:t>
            </a:r>
          </a:p>
          <a:p>
            <a:pPr marL="774900" lvl="1" indent="-342900">
              <a:buFont typeface="+mj-lt"/>
              <a:buAutoNum type="arabicPeriod"/>
            </a:pPr>
            <a:r>
              <a:rPr lang="en-US" altLang="ja-JP" sz="1600" b="1" dirty="0"/>
              <a:t>To update Rel-16 WP to include up to 8 UL CCs configuration. (Possible options are described in slide #3.)</a:t>
            </a:r>
          </a:p>
          <a:p>
            <a:pPr marL="774900" lvl="1" indent="-342900">
              <a:buFont typeface="+mj-lt"/>
              <a:buAutoNum type="arabicPeriod"/>
            </a:pPr>
            <a:r>
              <a:rPr lang="en-US" altLang="ja-JP" sz="1600" b="1" dirty="0"/>
              <a:t>To introduce FR2 NSA Transmit test cases with structure / numbering described in slide #4</a:t>
            </a:r>
          </a:p>
          <a:p>
            <a:pPr lvl="1"/>
            <a:endParaRPr lang="en-US" altLang="ja-JP" sz="1600" dirty="0"/>
          </a:p>
          <a:p>
            <a:pPr lvl="1"/>
            <a:endParaRPr lang="en-US" altLang="ja-JP" sz="1600" dirty="0"/>
          </a:p>
          <a:p>
            <a:endParaRPr kumimoji="1" lang="en-US" altLang="ja-JP" sz="1600" dirty="0"/>
          </a:p>
          <a:p>
            <a:endParaRPr lang="en-US" altLang="ja-JP" sz="1600" dirty="0"/>
          </a:p>
          <a:p>
            <a:endParaRPr kumimoji="1" lang="en-US" altLang="ja-JP" sz="1600" dirty="0"/>
          </a:p>
          <a:p>
            <a:endParaRPr kumimoji="1"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ja-JP" altLang="en-US" sz="1600" dirty="0"/>
          </a:p>
        </p:txBody>
      </p:sp>
    </p:spTree>
    <p:extLst>
      <p:ext uri="{BB962C8B-B14F-4D97-AF65-F5344CB8AC3E}">
        <p14:creationId xmlns:p14="http://schemas.microsoft.com/office/powerpoint/2010/main" val="1812446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E8EFF7-92A2-49F8-A384-B4DD4F412D61}"/>
              </a:ext>
            </a:extLst>
          </p:cNvPr>
          <p:cNvSpPr>
            <a:spLocks noGrp="1"/>
          </p:cNvSpPr>
          <p:nvPr>
            <p:ph type="title"/>
          </p:nvPr>
        </p:nvSpPr>
        <p:spPr/>
        <p:txBody>
          <a:bodyPr/>
          <a:lstStyle/>
          <a:p>
            <a:r>
              <a:rPr kumimoji="1" lang="en-US" altLang="ja-JP" dirty="0"/>
              <a:t>[Proposal 3</a:t>
            </a:r>
            <a:r>
              <a:rPr lang="en-US" altLang="ja-JP" dirty="0"/>
              <a:t>] </a:t>
            </a:r>
            <a:r>
              <a:rPr kumimoji="1" lang="en-US" altLang="ja-JP" dirty="0"/>
              <a:t>WP updates</a:t>
            </a:r>
            <a:endParaRPr kumimoji="1" lang="ja-JP" altLang="en-US" dirty="0"/>
          </a:p>
        </p:txBody>
      </p:sp>
      <p:sp>
        <p:nvSpPr>
          <p:cNvPr id="3" name="スライド番号プレースホルダー 2">
            <a:extLst>
              <a:ext uri="{FF2B5EF4-FFF2-40B4-BE49-F238E27FC236}">
                <a16:creationId xmlns:a16="http://schemas.microsoft.com/office/drawing/2014/main" id="{92C1B0AE-5A53-4C84-B81A-18C4B43754F3}"/>
              </a:ext>
            </a:extLst>
          </p:cNvPr>
          <p:cNvSpPr>
            <a:spLocks noGrp="1"/>
          </p:cNvSpPr>
          <p:nvPr>
            <p:ph type="sldNum" sz="quarter" idx="12"/>
          </p:nvPr>
        </p:nvSpPr>
        <p:spPr/>
        <p:txBody>
          <a:bodyPr/>
          <a:lstStyle/>
          <a:p>
            <a:fld id="{652427A9-8496-45DB-9A35-9C4B5578787E}" type="slidenum">
              <a:rPr lang="ja-JP" altLang="en-US" smtClean="0"/>
              <a:pPr/>
              <a:t>3</a:t>
            </a:fld>
            <a:endParaRPr lang="ja-JP" altLang="en-US"/>
          </a:p>
        </p:txBody>
      </p:sp>
      <p:sp>
        <p:nvSpPr>
          <p:cNvPr id="4" name="コンテンツ プレースホルダー 3">
            <a:extLst>
              <a:ext uri="{FF2B5EF4-FFF2-40B4-BE49-F238E27FC236}">
                <a16:creationId xmlns:a16="http://schemas.microsoft.com/office/drawing/2014/main" id="{5752D6C8-D9BB-4AA2-BD6D-C6326018B659}"/>
              </a:ext>
            </a:extLst>
          </p:cNvPr>
          <p:cNvSpPr>
            <a:spLocks noGrp="1"/>
          </p:cNvSpPr>
          <p:nvPr>
            <p:ph idx="1"/>
          </p:nvPr>
        </p:nvSpPr>
        <p:spPr/>
        <p:txBody>
          <a:bodyPr/>
          <a:lstStyle/>
          <a:p>
            <a:r>
              <a:rPr kumimoji="1" lang="en-US" altLang="ja-JP" b="1" dirty="0"/>
              <a:t>Following is current WP of Rel-16 NR. </a:t>
            </a:r>
            <a:r>
              <a:rPr lang="en-US" altLang="ja-JP" b="1" dirty="0"/>
              <a:t>(except for SUL cases)</a:t>
            </a:r>
            <a:endParaRPr kumimoji="1" lang="en-US" altLang="ja-JP" b="1" dirty="0"/>
          </a:p>
          <a:p>
            <a:pPr lvl="1"/>
            <a:r>
              <a:rPr lang="en-US" altLang="ja-JP" dirty="0"/>
              <a:t>“LTE (</a:t>
            </a:r>
            <a:r>
              <a:rPr lang="en-US" altLang="ja-JP" dirty="0">
                <a:latin typeface="Arial" panose="020B0604020202020204" pitchFamily="34" charset="0"/>
                <a:cs typeface="Arial" panose="020B0604020202020204" pitchFamily="34" charset="0"/>
              </a:rPr>
              <a:t>≤</a:t>
            </a:r>
            <a:r>
              <a:rPr lang="en-US" altLang="ja-JP" dirty="0"/>
              <a:t> 5 CCs) + FR2 (</a:t>
            </a:r>
            <a:r>
              <a:rPr lang="en-US" altLang="ja-JP" dirty="0">
                <a:latin typeface="Arial" panose="020B0604020202020204" pitchFamily="34" charset="0"/>
                <a:cs typeface="Arial" panose="020B0604020202020204" pitchFamily="34" charset="0"/>
              </a:rPr>
              <a:t>≤</a:t>
            </a:r>
            <a:r>
              <a:rPr lang="en-US" altLang="ja-JP" dirty="0"/>
              <a:t> 8DL / </a:t>
            </a:r>
            <a:r>
              <a:rPr lang="en-US" altLang="ja-JP" dirty="0">
                <a:latin typeface="Arial" panose="020B0604020202020204" pitchFamily="34" charset="0"/>
                <a:cs typeface="Arial" panose="020B0604020202020204" pitchFamily="34" charset="0"/>
              </a:rPr>
              <a:t>≤</a:t>
            </a:r>
            <a:r>
              <a:rPr lang="en-US" altLang="ja-JP" dirty="0"/>
              <a:t> 8UL)” is not covered and corresponding items should be introduced.</a:t>
            </a:r>
          </a:p>
          <a:p>
            <a:pPr lvl="1"/>
            <a:r>
              <a:rPr lang="en-US" altLang="ja-JP" dirty="0"/>
              <a:t>The number of items will increase dramatically if items are defined per “number of CCs”</a:t>
            </a:r>
            <a:endParaRPr kumimoji="1" lang="ja-JP" altLang="en-US" dirty="0"/>
          </a:p>
        </p:txBody>
      </p:sp>
      <p:graphicFrame>
        <p:nvGraphicFramePr>
          <p:cNvPr id="5" name="表 4">
            <a:extLst>
              <a:ext uri="{FF2B5EF4-FFF2-40B4-BE49-F238E27FC236}">
                <a16:creationId xmlns:a16="http://schemas.microsoft.com/office/drawing/2014/main" id="{481027A2-F796-4C79-B49F-8C4CFD7B4BDE}"/>
              </a:ext>
            </a:extLst>
          </p:cNvPr>
          <p:cNvGraphicFramePr>
            <a:graphicFrameLocks noGrp="1"/>
          </p:cNvGraphicFramePr>
          <p:nvPr>
            <p:extLst>
              <p:ext uri="{D42A27DB-BD31-4B8C-83A1-F6EECF244321}">
                <p14:modId xmlns:p14="http://schemas.microsoft.com/office/powerpoint/2010/main" val="130338006"/>
              </p:ext>
            </p:extLst>
          </p:nvPr>
        </p:nvGraphicFramePr>
        <p:xfrm>
          <a:off x="300000" y="2222498"/>
          <a:ext cx="11592000" cy="4351339"/>
        </p:xfrm>
        <a:graphic>
          <a:graphicData uri="http://schemas.openxmlformats.org/drawingml/2006/table">
            <a:tbl>
              <a:tblPr/>
              <a:tblGrid>
                <a:gridCol w="5186482">
                  <a:extLst>
                    <a:ext uri="{9D8B030D-6E8A-4147-A177-3AD203B41FA5}">
                      <a16:colId xmlns:a16="http://schemas.microsoft.com/office/drawing/2014/main" val="3768172463"/>
                    </a:ext>
                  </a:extLst>
                </a:gridCol>
                <a:gridCol w="1437050">
                  <a:extLst>
                    <a:ext uri="{9D8B030D-6E8A-4147-A177-3AD203B41FA5}">
                      <a16:colId xmlns:a16="http://schemas.microsoft.com/office/drawing/2014/main" val="4119868011"/>
                    </a:ext>
                  </a:extLst>
                </a:gridCol>
                <a:gridCol w="1284152">
                  <a:extLst>
                    <a:ext uri="{9D8B030D-6E8A-4147-A177-3AD203B41FA5}">
                      <a16:colId xmlns:a16="http://schemas.microsoft.com/office/drawing/2014/main" val="3357624934"/>
                    </a:ext>
                  </a:extLst>
                </a:gridCol>
                <a:gridCol w="1284152">
                  <a:extLst>
                    <a:ext uri="{9D8B030D-6E8A-4147-A177-3AD203B41FA5}">
                      <a16:colId xmlns:a16="http://schemas.microsoft.com/office/drawing/2014/main" val="2717332326"/>
                    </a:ext>
                  </a:extLst>
                </a:gridCol>
                <a:gridCol w="1284152">
                  <a:extLst>
                    <a:ext uri="{9D8B030D-6E8A-4147-A177-3AD203B41FA5}">
                      <a16:colId xmlns:a16="http://schemas.microsoft.com/office/drawing/2014/main" val="3378156489"/>
                    </a:ext>
                  </a:extLst>
                </a:gridCol>
                <a:gridCol w="1116012">
                  <a:extLst>
                    <a:ext uri="{9D8B030D-6E8A-4147-A177-3AD203B41FA5}">
                      <a16:colId xmlns:a16="http://schemas.microsoft.com/office/drawing/2014/main" val="2533801479"/>
                    </a:ext>
                  </a:extLst>
                </a:gridCol>
              </a:tblGrid>
              <a:tr h="352686">
                <a:tc>
                  <a:txBody>
                    <a:bodyPr/>
                    <a:lstStyle/>
                    <a:p>
                      <a:pPr algn="ctr" fontAlgn="t"/>
                      <a:r>
                        <a:rPr lang="en-US" sz="1100" b="1" i="0" u="none" strike="noStrike" dirty="0">
                          <a:solidFill>
                            <a:srgbClr val="000000"/>
                          </a:solidFill>
                          <a:effectLst/>
                          <a:latin typeface="Arial" panose="020B0604020202020204" pitchFamily="34" charset="0"/>
                          <a:ea typeface="游ゴシック" panose="020B0400000000000000" pitchFamily="50" charset="-128"/>
                        </a:rPr>
                        <a:t>Type of configuration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100" b="1" i="0" u="none" strike="noStrike">
                          <a:solidFill>
                            <a:srgbClr val="000000"/>
                          </a:solidFill>
                          <a:effectLst/>
                          <a:latin typeface="Arial" panose="020B0604020202020204" pitchFamily="34" charset="0"/>
                          <a:ea typeface="游ゴシック" panose="020B0400000000000000" pitchFamily="50" charset="-128"/>
                        </a:rPr>
                        <a:t>Current</a:t>
                      </a:r>
                      <a:br>
                        <a:rPr lang="en-US" sz="1100" b="1" i="0" u="none" strike="noStrike">
                          <a:solidFill>
                            <a:srgbClr val="000000"/>
                          </a:solidFill>
                          <a:effectLst/>
                          <a:latin typeface="Arial" panose="020B0604020202020204" pitchFamily="34" charset="0"/>
                          <a:ea typeface="游ゴシック" panose="020B0400000000000000" pitchFamily="50" charset="-128"/>
                        </a:rPr>
                      </a:br>
                      <a:r>
                        <a:rPr lang="en-US" sz="1100" b="1" i="0" u="none" strike="noStrike">
                          <a:solidFill>
                            <a:srgbClr val="000000"/>
                          </a:solidFill>
                          <a:effectLst/>
                          <a:latin typeface="Arial" panose="020B0604020202020204" pitchFamily="34" charset="0"/>
                          <a:ea typeface="游ゴシック" panose="020B0400000000000000" pitchFamily="50" charset="-128"/>
                        </a:rPr>
                        <a:t>Completeness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dirty="0">
                          <a:solidFill>
                            <a:srgbClr val="000000"/>
                          </a:solidFill>
                          <a:effectLst/>
                          <a:latin typeface="Arial" panose="020B0604020202020204" pitchFamily="34" charset="0"/>
                          <a:ea typeface="游ゴシック" panose="020B0400000000000000" pitchFamily="50" charset="-128"/>
                        </a:rPr>
                        <a:t>Number of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a:solidFill>
                            <a:srgbClr val="000000"/>
                          </a:solidFill>
                          <a:effectLst/>
                          <a:latin typeface="Arial" panose="020B0604020202020204" pitchFamily="34" charset="0"/>
                          <a:ea typeface="游ゴシック" panose="020B0400000000000000" pitchFamily="50" charset="-128"/>
                        </a:rPr>
                        <a:t>Number of RAN4 completed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a:solidFill>
                            <a:srgbClr val="000000"/>
                          </a:solidFill>
                          <a:effectLst/>
                          <a:latin typeface="Arial" panose="020B0604020202020204" pitchFamily="34" charset="0"/>
                          <a:ea typeface="游ゴシック" panose="020B0400000000000000" pitchFamily="50" charset="-128"/>
                        </a:rPr>
                        <a:t>Number of company assigned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a:solidFill>
                            <a:srgbClr val="000000"/>
                          </a:solidFill>
                          <a:effectLst/>
                          <a:latin typeface="Arial" panose="020B0604020202020204" pitchFamily="34" charset="0"/>
                          <a:ea typeface="游ゴシック" panose="020B0400000000000000" pitchFamily="50" charset="-128"/>
                        </a:rPr>
                        <a:t>Number of completed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411090666"/>
                  </a:ext>
                </a:extLst>
              </a:tr>
              <a:tr h="371248">
                <a:tc>
                  <a:txBody>
                    <a:bodyPr/>
                    <a:lstStyle/>
                    <a:p>
                      <a:pPr algn="l" fontAlgn="t"/>
                      <a:r>
                        <a:rPr lang="en-US" sz="1100" b="1" i="0" u="none" strike="noStrike">
                          <a:solidFill>
                            <a:srgbClr val="000000"/>
                          </a:solidFill>
                          <a:effectLst/>
                          <a:latin typeface="Arial" panose="020B0604020202020204" pitchFamily="34" charset="0"/>
                          <a:ea typeface="游ゴシック" panose="020B0400000000000000" pitchFamily="50" charset="-128"/>
                        </a:rPr>
                        <a:t>EN-DC of 1 LTE band (1DL/1UL)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dirty="0">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1326</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(+427)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446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69876693"/>
                  </a:ext>
                </a:extLst>
              </a:tr>
              <a:tr h="456326">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2 bands LTE inter-band CA (2DL/1UL)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882</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(+104)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44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99437094"/>
                  </a:ext>
                </a:extLst>
              </a:tr>
              <a:tr h="42538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3 bands LTE inter-band CA (3DL/1UL) and 1 NR band (1DL/1UL)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920</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(+118)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568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dirty="0">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16331028"/>
                  </a:ext>
                </a:extLst>
              </a:tr>
              <a:tr h="433123">
                <a:tc>
                  <a:txBody>
                    <a:bodyPr/>
                    <a:lstStyle/>
                    <a:p>
                      <a:pPr algn="l" fontAlgn="t"/>
                      <a:r>
                        <a:rPr lang="en-US" sz="1100" b="1" i="0" u="none" strike="noStrike">
                          <a:solidFill>
                            <a:srgbClr val="000000"/>
                          </a:solidFill>
                          <a:effectLst/>
                          <a:latin typeface="Arial" panose="020B0604020202020204" pitchFamily="34" charset="0"/>
                          <a:ea typeface="游ゴシック" panose="020B0400000000000000" pitchFamily="50" charset="-128"/>
                        </a:rPr>
                        <a:t>EN-DC of 4 bands LTE inter-band CA (4DL/1UL)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277</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(+48)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146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9427069"/>
                  </a:ext>
                </a:extLst>
              </a:tr>
              <a:tr h="42538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5 bands LTE inter-band CA (5DL/1UL)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40070968"/>
                  </a:ext>
                </a:extLst>
              </a:tr>
              <a:tr h="49499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x bands (x=1,2,3,4) LTE inter-band CA (</a:t>
                      </a:r>
                      <a:r>
                        <a:rPr lang="en-US" sz="1100" b="1" i="0" u="none" strike="noStrike" dirty="0" err="1">
                          <a:solidFill>
                            <a:srgbClr val="000000"/>
                          </a:solidFill>
                          <a:effectLst/>
                          <a:latin typeface="Arial" panose="020B0604020202020204" pitchFamily="34" charset="0"/>
                          <a:ea typeface="游ゴシック" panose="020B0400000000000000" pitchFamily="50" charset="-128"/>
                        </a:rPr>
                        <a:t>xDL</a:t>
                      </a:r>
                      <a:r>
                        <a:rPr lang="en-US" sz="1100" b="1" i="0" u="none" strike="noStrike" dirty="0">
                          <a:solidFill>
                            <a:srgbClr val="000000"/>
                          </a:solidFill>
                          <a:effectLst/>
                          <a:latin typeface="Arial" panose="020B0604020202020204" pitchFamily="34" charset="0"/>
                          <a:ea typeface="游ゴシック" panose="020B0400000000000000" pitchFamily="50" charset="-128"/>
                        </a:rPr>
                        <a:t>/1UL) and 2 bands NR inter-band CA (2DL/1UL)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648</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(+309)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221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11431574"/>
                  </a:ext>
                </a:extLst>
              </a:tr>
              <a:tr h="49499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NR intra-band CA for </a:t>
                      </a:r>
                      <a:r>
                        <a:rPr lang="en-US" sz="1100" b="1" i="0" u="none" strike="noStrike" dirty="0" err="1">
                          <a:solidFill>
                            <a:srgbClr val="000000"/>
                          </a:solidFill>
                          <a:effectLst/>
                          <a:latin typeface="Arial" panose="020B0604020202020204" pitchFamily="34" charset="0"/>
                          <a:ea typeface="游ゴシック" panose="020B0400000000000000" pitchFamily="50" charset="-128"/>
                        </a:rPr>
                        <a:t>xCC</a:t>
                      </a:r>
                      <a:r>
                        <a:rPr lang="en-US" sz="1100" b="1" i="0" u="none" strike="noStrike" dirty="0">
                          <a:solidFill>
                            <a:srgbClr val="000000"/>
                          </a:solidFill>
                          <a:effectLst/>
                          <a:latin typeface="Arial" panose="020B0604020202020204" pitchFamily="34" charset="0"/>
                          <a:ea typeface="游ゴシック" panose="020B0400000000000000" pitchFamily="50" charset="-128"/>
                        </a:rPr>
                        <a:t> DL/</a:t>
                      </a:r>
                      <a:r>
                        <a:rPr lang="en-US" sz="1100" b="1" i="0" u="none" strike="noStrike" dirty="0" err="1">
                          <a:solidFill>
                            <a:srgbClr val="000000"/>
                          </a:solidFill>
                          <a:effectLst/>
                          <a:latin typeface="Arial" panose="020B0604020202020204" pitchFamily="34" charset="0"/>
                          <a:ea typeface="游ゴシック" panose="020B0400000000000000" pitchFamily="50" charset="-128"/>
                        </a:rPr>
                        <a:t>yCC</a:t>
                      </a:r>
                      <a:r>
                        <a:rPr lang="en-US" sz="1100" b="1" i="0" u="none" strike="noStrike" dirty="0">
                          <a:solidFill>
                            <a:srgbClr val="000000"/>
                          </a:solidFill>
                          <a:effectLst/>
                          <a:latin typeface="Arial" panose="020B0604020202020204" pitchFamily="34" charset="0"/>
                          <a:ea typeface="游ゴシック" panose="020B0400000000000000" pitchFamily="50" charset="-128"/>
                        </a:rPr>
                        <a:t> UL including contiguous and non-contiguous spectrum (x&gt;=y)</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344</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(+212)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118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91623039"/>
                  </a:ext>
                </a:extLst>
              </a:tr>
              <a:tr h="448592">
                <a:tc>
                  <a:txBody>
                    <a:bodyPr/>
                    <a:lstStyle/>
                    <a:p>
                      <a:pPr algn="l" fontAlgn="t"/>
                      <a:r>
                        <a:rPr lang="en-US" sz="1100" b="1" i="0" u="none" strike="noStrike">
                          <a:solidFill>
                            <a:srgbClr val="000000"/>
                          </a:solidFill>
                          <a:effectLst/>
                          <a:latin typeface="Arial" panose="020B0604020202020204" pitchFamily="34" charset="0"/>
                          <a:ea typeface="游ゴシック" panose="020B0400000000000000" pitchFamily="50" charset="-128"/>
                        </a:rPr>
                        <a:t>NR Inter-band CA for 2 bands DL with x bands UL (x=1,2) FR1 and/or FR2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340</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(+241)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86558937"/>
                  </a:ext>
                </a:extLst>
              </a:tr>
              <a:tr h="448592">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NR Inter-band DC for 2 bands DL with x bands UL (x=1,2) FR1 and/or FR2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dirty="0">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71012373"/>
                  </a:ext>
                </a:extLst>
              </a:tr>
            </a:tbl>
          </a:graphicData>
        </a:graphic>
      </p:graphicFrame>
    </p:spTree>
    <p:extLst>
      <p:ext uri="{BB962C8B-B14F-4D97-AF65-F5344CB8AC3E}">
        <p14:creationId xmlns:p14="http://schemas.microsoft.com/office/powerpoint/2010/main" val="2481350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E8EFF7-92A2-49F8-A384-B4DD4F412D61}"/>
              </a:ext>
            </a:extLst>
          </p:cNvPr>
          <p:cNvSpPr>
            <a:spLocks noGrp="1"/>
          </p:cNvSpPr>
          <p:nvPr>
            <p:ph type="title"/>
          </p:nvPr>
        </p:nvSpPr>
        <p:spPr/>
        <p:txBody>
          <a:bodyPr/>
          <a:lstStyle/>
          <a:p>
            <a:r>
              <a:rPr kumimoji="1" lang="en-US" altLang="ja-JP" dirty="0"/>
              <a:t>[Proposal 4</a:t>
            </a:r>
            <a:r>
              <a:rPr lang="en-US" altLang="ja-JP" dirty="0"/>
              <a:t>] </a:t>
            </a:r>
            <a:r>
              <a:rPr kumimoji="1" lang="en-US" altLang="ja-JP" dirty="0"/>
              <a:t>Spec structure</a:t>
            </a:r>
            <a:endParaRPr kumimoji="1" lang="ja-JP" altLang="en-US" dirty="0"/>
          </a:p>
        </p:txBody>
      </p:sp>
      <p:sp>
        <p:nvSpPr>
          <p:cNvPr id="3" name="スライド番号プレースホルダー 2">
            <a:extLst>
              <a:ext uri="{FF2B5EF4-FFF2-40B4-BE49-F238E27FC236}">
                <a16:creationId xmlns:a16="http://schemas.microsoft.com/office/drawing/2014/main" id="{92C1B0AE-5A53-4C84-B81A-18C4B43754F3}"/>
              </a:ext>
            </a:extLst>
          </p:cNvPr>
          <p:cNvSpPr>
            <a:spLocks noGrp="1"/>
          </p:cNvSpPr>
          <p:nvPr>
            <p:ph type="sldNum" sz="quarter" idx="12"/>
          </p:nvPr>
        </p:nvSpPr>
        <p:spPr/>
        <p:txBody>
          <a:bodyPr/>
          <a:lstStyle/>
          <a:p>
            <a:fld id="{652427A9-8496-45DB-9A35-9C4B5578787E}" type="slidenum">
              <a:rPr lang="ja-JP" altLang="en-US" smtClean="0"/>
              <a:pPr/>
              <a:t>4</a:t>
            </a:fld>
            <a:endParaRPr lang="ja-JP" altLang="en-US"/>
          </a:p>
        </p:txBody>
      </p:sp>
      <p:sp>
        <p:nvSpPr>
          <p:cNvPr id="4" name="コンテンツ プレースホルダー 3">
            <a:extLst>
              <a:ext uri="{FF2B5EF4-FFF2-40B4-BE49-F238E27FC236}">
                <a16:creationId xmlns:a16="http://schemas.microsoft.com/office/drawing/2014/main" id="{5752D6C8-D9BB-4AA2-BD6D-C6326018B659}"/>
              </a:ext>
            </a:extLst>
          </p:cNvPr>
          <p:cNvSpPr>
            <a:spLocks noGrp="1"/>
          </p:cNvSpPr>
          <p:nvPr>
            <p:ph idx="1"/>
          </p:nvPr>
        </p:nvSpPr>
        <p:spPr/>
        <p:txBody>
          <a:bodyPr/>
          <a:lstStyle/>
          <a:p>
            <a:r>
              <a:rPr kumimoji="1" lang="en-US" altLang="ja-JP" dirty="0"/>
              <a:t>Same structure in receiver tests can be reused. (Blue highlighted parts are new introduced.)</a:t>
            </a:r>
            <a:endParaRPr kumimoji="1" lang="ja-JP" altLang="en-US" dirty="0"/>
          </a:p>
        </p:txBody>
      </p:sp>
      <p:graphicFrame>
        <p:nvGraphicFramePr>
          <p:cNvPr id="6" name="表 5">
            <a:extLst>
              <a:ext uri="{FF2B5EF4-FFF2-40B4-BE49-F238E27FC236}">
                <a16:creationId xmlns:a16="http://schemas.microsoft.com/office/drawing/2014/main" id="{67CBCCBF-D192-4833-8623-C04C6CD11DEE}"/>
              </a:ext>
            </a:extLst>
          </p:cNvPr>
          <p:cNvGraphicFramePr>
            <a:graphicFrameLocks noGrp="1"/>
          </p:cNvGraphicFramePr>
          <p:nvPr>
            <p:extLst/>
          </p:nvPr>
        </p:nvGraphicFramePr>
        <p:xfrm>
          <a:off x="2376805" y="1176343"/>
          <a:ext cx="7438390" cy="5547360"/>
        </p:xfrm>
        <a:graphic>
          <a:graphicData uri="http://schemas.openxmlformats.org/drawingml/2006/table">
            <a:tbl>
              <a:tblPr firstRow="1" firstCol="1" bandRow="1"/>
              <a:tblGrid>
                <a:gridCol w="1468455">
                  <a:extLst>
                    <a:ext uri="{9D8B030D-6E8A-4147-A177-3AD203B41FA5}">
                      <a16:colId xmlns:a16="http://schemas.microsoft.com/office/drawing/2014/main" val="1461527188"/>
                    </a:ext>
                  </a:extLst>
                </a:gridCol>
                <a:gridCol w="5969935">
                  <a:extLst>
                    <a:ext uri="{9D8B030D-6E8A-4147-A177-3AD203B41FA5}">
                      <a16:colId xmlns:a16="http://schemas.microsoft.com/office/drawing/2014/main" val="437990442"/>
                    </a:ext>
                  </a:extLst>
                </a:gridCol>
              </a:tblGrid>
              <a:tr h="195141">
                <a:tc>
                  <a:txBody>
                    <a:bodyPr/>
                    <a:lstStyle/>
                    <a:p>
                      <a:pPr algn="just">
                        <a:spcAft>
                          <a:spcPts val="0"/>
                        </a:spcAft>
                      </a:pPr>
                      <a:r>
                        <a:rPr lang="en-GB" sz="1300" b="1">
                          <a:effectLst/>
                          <a:latin typeface="Times New Roman" panose="02020603050405020304" pitchFamily="18" charset="0"/>
                          <a:ea typeface="ＭＳ 明朝" panose="02020609040205080304" pitchFamily="17" charset="-128"/>
                        </a:rPr>
                        <a:t>Clause</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b="1">
                          <a:effectLst/>
                          <a:latin typeface="Times New Roman" panose="02020603050405020304" pitchFamily="18" charset="0"/>
                          <a:ea typeface="ＭＳ 明朝" panose="02020609040205080304" pitchFamily="17" charset="-128"/>
                        </a:rPr>
                        <a:t>Title</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191127"/>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6.X</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Transmitter test</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0579550"/>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- 6.XB</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Transmitter test for EN-DC</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0263578"/>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- 6.XB.1</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Transmitter test for intra-band contiguous EN-DC</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6494831"/>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- 6.XB.2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Transmitter test for intra-band non-contiguous EN-DC</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0444506"/>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- 6.XB.3</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Transmitter test for inter-band EN-DC within FR1</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2176459"/>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- 6.XB.4</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Transmitter test for inter-band EN-DC including FR2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945224"/>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- 6.XB.4.1</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(2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212935878"/>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(3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3291636400"/>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- 6.XB.4.3</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(4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562103706"/>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- 6.XB.4.4</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(5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09778095"/>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- 6.XB.4.5</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(6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687557765"/>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- 6.XB.4.6</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(7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902670154"/>
                  </a:ext>
                </a:extLst>
              </a:tr>
              <a:tr h="195141">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- 6.XB.4.7</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300">
                          <a:solidFill>
                            <a:srgbClr val="0000CC"/>
                          </a:solidFill>
                          <a:effectLst/>
                          <a:latin typeface="Times New Roman" panose="02020603050405020304" pitchFamily="18" charset="0"/>
                          <a:ea typeface="ＭＳ 明朝" panose="02020609040205080304" pitchFamily="17" charset="-128"/>
                        </a:rPr>
                        <a:t>       - Transmitter test for inter-band EN-DC including FR2 (8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470609718"/>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- 6.XB.5</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Transmitter test for inter-band EN-DC including both FR1 and FR2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5369230"/>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7.Y</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Receiver test</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5455862"/>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EN-DC</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0216878"/>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- 7.YB.0</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Minimum Conformance Requirements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338626"/>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- 7.YB.1</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intra-band contiguous EN-DC (2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0056260"/>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intra-band non-contiguous EN-DC (2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4283436"/>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- 7.YB.3</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within FR1 (2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27017"/>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- 7.YB.4</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including FR2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1679191"/>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- 7.YB.4.1</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including FR2 (2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098553"/>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- 7.YB.4.2</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including FR2 (3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0733872"/>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- 7.YB.4.3</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including FR2 (4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6651063"/>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- 7.YB.4.4</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including FR2 (5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518411"/>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- 7.YB.4.5</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Receiver test for inter-band EN-DC including FR2 (6 CCs)</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324428"/>
                  </a:ext>
                </a:extLst>
              </a:tr>
              <a:tr h="195141">
                <a:tc>
                  <a:txBody>
                    <a:bodyPr/>
                    <a:lstStyle/>
                    <a:p>
                      <a:pPr algn="just">
                        <a:spcAft>
                          <a:spcPts val="0"/>
                        </a:spcAft>
                      </a:pPr>
                      <a:r>
                        <a:rPr lang="en-GB" sz="1300">
                          <a:effectLst/>
                          <a:latin typeface="Times New Roman" panose="02020603050405020304" pitchFamily="18" charset="0"/>
                          <a:ea typeface="ＭＳ 明朝" panose="02020609040205080304" pitchFamily="17" charset="-128"/>
                        </a:rPr>
                        <a:t>    - 7.YB.5</a:t>
                      </a:r>
                      <a:endParaRPr lang="ja-JP" sz="15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300" dirty="0">
                          <a:effectLst/>
                          <a:latin typeface="Times New Roman" panose="02020603050405020304" pitchFamily="18" charset="0"/>
                          <a:ea typeface="ＭＳ 明朝" panose="02020609040205080304" pitchFamily="17" charset="-128"/>
                        </a:rPr>
                        <a:t>    - Receiver test for inter-band EN-DC including both FR1 and FR2</a:t>
                      </a:r>
                      <a:endParaRPr lang="ja-JP" sz="15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5296653"/>
                  </a:ext>
                </a:extLst>
              </a:tr>
            </a:tbl>
          </a:graphicData>
        </a:graphic>
      </p:graphicFrame>
    </p:spTree>
    <p:extLst>
      <p:ext uri="{BB962C8B-B14F-4D97-AF65-F5344CB8AC3E}">
        <p14:creationId xmlns:p14="http://schemas.microsoft.com/office/powerpoint/2010/main" val="3616217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1</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5</a:t>
            </a:fld>
            <a:endParaRPr lang="ja-JP" altLang="en-US"/>
          </a:p>
        </p:txBody>
      </p:sp>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1</a:t>
            </a:r>
          </a:p>
          <a:p>
            <a:pPr lvl="1"/>
            <a:r>
              <a:rPr lang="en-US" altLang="ja-JP" sz="1600" dirty="0">
                <a:solidFill>
                  <a:schemeClr val="accent1"/>
                </a:solidFill>
              </a:rPr>
              <a:t>CA configurations up to UL 8 CCs (e.g. CA_n257M, 100MHz x 8 CC) are captured in Rel-15 TS 38.101-2.</a:t>
            </a:r>
          </a:p>
          <a:p>
            <a:endParaRPr kumimoji="1" lang="en-US" altLang="ja-JP" sz="1600" dirty="0"/>
          </a:p>
          <a:p>
            <a:r>
              <a:rPr lang="en-US" altLang="ja-JP" sz="1600" b="1" dirty="0"/>
              <a:t>Comments</a:t>
            </a:r>
          </a:p>
          <a:p>
            <a:pPr lvl="1"/>
            <a:r>
              <a:rPr lang="en-US" altLang="ja-JP" sz="1600" dirty="0"/>
              <a:t>Following is extract of TS 38.101-2 (v15.5.0)</a:t>
            </a:r>
          </a:p>
          <a:p>
            <a:endParaRPr kumimoji="1" lang="en-US" altLang="ja-JP" sz="1600" dirty="0"/>
          </a:p>
          <a:p>
            <a:endParaRPr kumimoji="1" lang="ja-JP" altLang="en-US" sz="1600" dirty="0"/>
          </a:p>
        </p:txBody>
      </p:sp>
      <p:pic>
        <p:nvPicPr>
          <p:cNvPr id="6" name="図 5">
            <a:extLst>
              <a:ext uri="{FF2B5EF4-FFF2-40B4-BE49-F238E27FC236}">
                <a16:creationId xmlns:a16="http://schemas.microsoft.com/office/drawing/2014/main" id="{FC20021D-5B62-45A6-A27B-B47DB5297CB5}"/>
              </a:ext>
            </a:extLst>
          </p:cNvPr>
          <p:cNvPicPr>
            <a:picLocks noChangeAspect="1"/>
          </p:cNvPicPr>
          <p:nvPr/>
        </p:nvPicPr>
        <p:blipFill>
          <a:blip r:embed="rId2"/>
          <a:stretch>
            <a:fillRect/>
          </a:stretch>
        </p:blipFill>
        <p:spPr>
          <a:xfrm>
            <a:off x="551554" y="2860764"/>
            <a:ext cx="11088893" cy="3632111"/>
          </a:xfrm>
          <a:prstGeom prst="rect">
            <a:avLst/>
          </a:prstGeom>
        </p:spPr>
      </p:pic>
      <p:sp>
        <p:nvSpPr>
          <p:cNvPr id="7" name="正方形/長方形 6">
            <a:extLst>
              <a:ext uri="{FF2B5EF4-FFF2-40B4-BE49-F238E27FC236}">
                <a16:creationId xmlns:a16="http://schemas.microsoft.com/office/drawing/2014/main" id="{21D38B1E-CED6-40A7-B27D-E7030EA2EF3D}"/>
              </a:ext>
            </a:extLst>
          </p:cNvPr>
          <p:cNvSpPr/>
          <p:nvPr/>
        </p:nvSpPr>
        <p:spPr>
          <a:xfrm>
            <a:off x="1950720" y="4155758"/>
            <a:ext cx="1056640" cy="22555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5966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2</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6</a:t>
            </a:fld>
            <a:endParaRPr lang="ja-JP" altLang="en-US"/>
          </a:p>
        </p:txBody>
      </p:sp>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2</a:t>
            </a:r>
          </a:p>
          <a:p>
            <a:pPr lvl="1"/>
            <a:r>
              <a:rPr lang="en-US" altLang="ja-JP" sz="1600" dirty="0">
                <a:solidFill>
                  <a:schemeClr val="accent1"/>
                </a:solidFill>
              </a:rPr>
              <a:t>Only single UL EN-DC configurations (e.g. DC_1A_n257A) are captured in Rel-15 TS 38.101-3.</a:t>
            </a:r>
          </a:p>
          <a:p>
            <a:endParaRPr kumimoji="1" lang="en-US" altLang="ja-JP" sz="1600" dirty="0"/>
          </a:p>
          <a:p>
            <a:r>
              <a:rPr lang="en-US" altLang="ja-JP" sz="1600" b="1" dirty="0"/>
              <a:t>Comments</a:t>
            </a:r>
          </a:p>
          <a:p>
            <a:pPr lvl="1"/>
            <a:r>
              <a:rPr lang="en-US" altLang="ja-JP" sz="1600" dirty="0"/>
              <a:t>Following is extract of TS 38.101-3 (v15.5.0), and UL CA configuration is not captured in this version.</a:t>
            </a:r>
          </a:p>
          <a:p>
            <a:endParaRPr kumimoji="1" lang="en-US" altLang="ja-JP" sz="1600" dirty="0"/>
          </a:p>
          <a:p>
            <a:endParaRPr kumimoji="1" lang="ja-JP" altLang="en-US" sz="1600" dirty="0"/>
          </a:p>
        </p:txBody>
      </p:sp>
      <p:pic>
        <p:nvPicPr>
          <p:cNvPr id="5" name="図 4">
            <a:extLst>
              <a:ext uri="{FF2B5EF4-FFF2-40B4-BE49-F238E27FC236}">
                <a16:creationId xmlns:a16="http://schemas.microsoft.com/office/drawing/2014/main" id="{B8BDCA6A-D0FE-4854-9D0F-920CA41AFD5E}"/>
              </a:ext>
            </a:extLst>
          </p:cNvPr>
          <p:cNvPicPr>
            <a:picLocks noChangeAspect="1"/>
          </p:cNvPicPr>
          <p:nvPr/>
        </p:nvPicPr>
        <p:blipFill>
          <a:blip r:embed="rId2"/>
          <a:stretch>
            <a:fillRect/>
          </a:stretch>
        </p:blipFill>
        <p:spPr>
          <a:xfrm>
            <a:off x="2217420" y="2716540"/>
            <a:ext cx="7757160" cy="3908415"/>
          </a:xfrm>
          <a:prstGeom prst="rect">
            <a:avLst/>
          </a:prstGeom>
        </p:spPr>
      </p:pic>
      <p:sp>
        <p:nvSpPr>
          <p:cNvPr id="7" name="正方形/長方形 6">
            <a:extLst>
              <a:ext uri="{FF2B5EF4-FFF2-40B4-BE49-F238E27FC236}">
                <a16:creationId xmlns:a16="http://schemas.microsoft.com/office/drawing/2014/main" id="{21D38B1E-CED6-40A7-B27D-E7030EA2EF3D}"/>
              </a:ext>
            </a:extLst>
          </p:cNvPr>
          <p:cNvSpPr/>
          <p:nvPr/>
        </p:nvSpPr>
        <p:spPr>
          <a:xfrm>
            <a:off x="4747260" y="3561080"/>
            <a:ext cx="1612900" cy="2961323"/>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58669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36AFDDE4-1271-4BE2-83A9-0D130F692874}"/>
              </a:ext>
            </a:extLst>
          </p:cNvPr>
          <p:cNvPicPr>
            <a:picLocks noChangeAspect="1"/>
          </p:cNvPicPr>
          <p:nvPr/>
        </p:nvPicPr>
        <p:blipFill>
          <a:blip r:embed="rId2"/>
          <a:stretch>
            <a:fillRect/>
          </a:stretch>
        </p:blipFill>
        <p:spPr>
          <a:xfrm>
            <a:off x="1704340" y="3194789"/>
            <a:ext cx="8783320" cy="3192399"/>
          </a:xfrm>
          <a:prstGeom prst="rect">
            <a:avLst/>
          </a:prstGeom>
        </p:spPr>
      </p:pic>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3</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7</a:t>
            </a:fld>
            <a:endParaRPr lang="ja-JP" altLang="en-US"/>
          </a:p>
        </p:txBody>
      </p:sp>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3</a:t>
            </a:r>
          </a:p>
          <a:p>
            <a:pPr lvl="1"/>
            <a:r>
              <a:rPr lang="en-US" altLang="ja-JP" sz="1600" dirty="0">
                <a:solidFill>
                  <a:schemeClr val="accent1"/>
                </a:solidFill>
              </a:rPr>
              <a:t>EN-DC configurations up to UL 8 CCs (e.g. DC_1A_n257M) are captured in Rel-16 TS 38.101-2 (Feb-2019 version).</a:t>
            </a:r>
          </a:p>
          <a:p>
            <a:endParaRPr kumimoji="1" lang="en-US" altLang="ja-JP" sz="1600" dirty="0"/>
          </a:p>
          <a:p>
            <a:r>
              <a:rPr lang="en-US" altLang="ja-JP" sz="1600" b="1" dirty="0"/>
              <a:t>Comments</a:t>
            </a:r>
          </a:p>
          <a:p>
            <a:pPr lvl="1"/>
            <a:r>
              <a:rPr lang="en-US" altLang="ja-JP" sz="1600" dirty="0"/>
              <a:t>Following is extract of TS 38.101-3 (v16.x.x, Feb-2019), and UL CA configurations are captured in this version.</a:t>
            </a:r>
          </a:p>
          <a:p>
            <a:endParaRPr kumimoji="1" lang="en-US" altLang="ja-JP" sz="1600" dirty="0"/>
          </a:p>
          <a:p>
            <a:endParaRPr kumimoji="1" lang="ja-JP" altLang="en-US" sz="1600" dirty="0"/>
          </a:p>
        </p:txBody>
      </p:sp>
      <p:sp>
        <p:nvSpPr>
          <p:cNvPr id="7" name="正方形/長方形 6">
            <a:extLst>
              <a:ext uri="{FF2B5EF4-FFF2-40B4-BE49-F238E27FC236}">
                <a16:creationId xmlns:a16="http://schemas.microsoft.com/office/drawing/2014/main" id="{21D38B1E-CED6-40A7-B27D-E7030EA2EF3D}"/>
              </a:ext>
            </a:extLst>
          </p:cNvPr>
          <p:cNvSpPr/>
          <p:nvPr/>
        </p:nvSpPr>
        <p:spPr>
          <a:xfrm>
            <a:off x="4745466" y="4121825"/>
            <a:ext cx="1665493" cy="2235835"/>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70674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4</a:t>
            </a:r>
          </a:p>
          <a:p>
            <a:pPr lvl="1"/>
            <a:r>
              <a:rPr lang="en-US" altLang="ja-JP" sz="1600" dirty="0">
                <a:solidFill>
                  <a:schemeClr val="accent1"/>
                </a:solidFill>
              </a:rPr>
              <a:t>EN-DC configurations up to UL 8 CCs are release independent from Rel-15 according to TS 38.307.</a:t>
            </a:r>
          </a:p>
          <a:p>
            <a:endParaRPr kumimoji="1" lang="en-US" altLang="ja-JP" sz="1600" dirty="0"/>
          </a:p>
          <a:p>
            <a:r>
              <a:rPr lang="en-US" altLang="ja-JP" sz="1600" b="1" dirty="0"/>
              <a:t>Comments</a:t>
            </a:r>
          </a:p>
          <a:p>
            <a:pPr lvl="1"/>
            <a:r>
              <a:rPr lang="en-US" altLang="ja-JP" sz="1600" dirty="0"/>
              <a:t>Following is extract of TS 38.307 (v15.2.0), and UL CA configurations (up to 8 CCs) are release independent.</a:t>
            </a:r>
          </a:p>
          <a:p>
            <a:pPr lvl="2"/>
            <a:r>
              <a:rPr lang="en-US" altLang="ja-JP" sz="1400" i="1" dirty="0"/>
              <a:t>TS 38.307		: Requirements on User </a:t>
            </a:r>
            <a:r>
              <a:rPr lang="en-US" altLang="ja-JP" sz="1400" i="1" dirty="0" err="1"/>
              <a:t>Equipments</a:t>
            </a:r>
            <a:r>
              <a:rPr lang="en-US" altLang="ja-JP" sz="1400" i="1" dirty="0"/>
              <a:t> (UEs) supporting a release-independent frequency band</a:t>
            </a:r>
          </a:p>
          <a:p>
            <a:pPr lvl="1"/>
            <a:endParaRPr kumimoji="1" lang="en-US" altLang="ja-JP" sz="1600" dirty="0"/>
          </a:p>
          <a:p>
            <a:endParaRPr kumimoji="1" lang="ja-JP" altLang="en-US" sz="1600" dirty="0"/>
          </a:p>
        </p:txBody>
      </p:sp>
      <p:pic>
        <p:nvPicPr>
          <p:cNvPr id="8" name="図 7">
            <a:extLst>
              <a:ext uri="{FF2B5EF4-FFF2-40B4-BE49-F238E27FC236}">
                <a16:creationId xmlns:a16="http://schemas.microsoft.com/office/drawing/2014/main" id="{2FA18B6F-7CB5-4E2D-A86E-ECE0C8294B79}"/>
              </a:ext>
            </a:extLst>
          </p:cNvPr>
          <p:cNvPicPr>
            <a:picLocks noChangeAspect="1"/>
          </p:cNvPicPr>
          <p:nvPr/>
        </p:nvPicPr>
        <p:blipFill>
          <a:blip r:embed="rId2"/>
          <a:stretch>
            <a:fillRect/>
          </a:stretch>
        </p:blipFill>
        <p:spPr>
          <a:xfrm>
            <a:off x="1866900" y="3142835"/>
            <a:ext cx="8458200" cy="3632495"/>
          </a:xfrm>
          <a:prstGeom prst="rect">
            <a:avLst/>
          </a:prstGeom>
        </p:spPr>
      </p:pic>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4</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8</a:t>
            </a:fld>
            <a:endParaRPr lang="ja-JP" altLang="en-US"/>
          </a:p>
        </p:txBody>
      </p:sp>
      <p:sp>
        <p:nvSpPr>
          <p:cNvPr id="7" name="正方形/長方形 6">
            <a:extLst>
              <a:ext uri="{FF2B5EF4-FFF2-40B4-BE49-F238E27FC236}">
                <a16:creationId xmlns:a16="http://schemas.microsoft.com/office/drawing/2014/main" id="{21D38B1E-CED6-40A7-B27D-E7030EA2EF3D}"/>
              </a:ext>
            </a:extLst>
          </p:cNvPr>
          <p:cNvSpPr/>
          <p:nvPr/>
        </p:nvSpPr>
        <p:spPr>
          <a:xfrm>
            <a:off x="5913120" y="4531360"/>
            <a:ext cx="833120" cy="2169454"/>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5925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D630AB-FB3C-4863-9F97-0BC3D44EEEBC}"/>
              </a:ext>
            </a:extLst>
          </p:cNvPr>
          <p:cNvSpPr>
            <a:spLocks noGrp="1"/>
          </p:cNvSpPr>
          <p:nvPr>
            <p:ph type="title"/>
          </p:nvPr>
        </p:nvSpPr>
        <p:spPr/>
        <p:txBody>
          <a:bodyPr/>
          <a:lstStyle/>
          <a:p>
            <a:r>
              <a:rPr lang="en-US" altLang="ja-JP" dirty="0"/>
              <a:t>[Appendix] Status of RAN4</a:t>
            </a:r>
            <a:endParaRPr kumimoji="1" lang="ja-JP" altLang="en-US" dirty="0"/>
          </a:p>
        </p:txBody>
      </p:sp>
      <p:sp>
        <p:nvSpPr>
          <p:cNvPr id="3" name="スライド番号プレースホルダー 2">
            <a:extLst>
              <a:ext uri="{FF2B5EF4-FFF2-40B4-BE49-F238E27FC236}">
                <a16:creationId xmlns:a16="http://schemas.microsoft.com/office/drawing/2014/main" id="{9121A5C7-4E1F-4C75-B851-B34D3C42AB8C}"/>
              </a:ext>
            </a:extLst>
          </p:cNvPr>
          <p:cNvSpPr>
            <a:spLocks noGrp="1"/>
          </p:cNvSpPr>
          <p:nvPr>
            <p:ph type="sldNum" sz="quarter" idx="12"/>
          </p:nvPr>
        </p:nvSpPr>
        <p:spPr/>
        <p:txBody>
          <a:bodyPr/>
          <a:lstStyle/>
          <a:p>
            <a:fld id="{652427A9-8496-45DB-9A35-9C4B5578787E}" type="slidenum">
              <a:rPr lang="ja-JP" altLang="en-US" smtClean="0"/>
              <a:pPr/>
              <a:t>9</a:t>
            </a:fld>
            <a:endParaRPr lang="ja-JP" altLang="en-US"/>
          </a:p>
        </p:txBody>
      </p:sp>
      <p:sp>
        <p:nvSpPr>
          <p:cNvPr id="5" name="コンテンツ プレースホルダー 3">
            <a:extLst>
              <a:ext uri="{FF2B5EF4-FFF2-40B4-BE49-F238E27FC236}">
                <a16:creationId xmlns:a16="http://schemas.microsoft.com/office/drawing/2014/main" id="{BF238473-BE6D-4D8B-A7A0-5FA1AB13A4EC}"/>
              </a:ext>
            </a:extLst>
          </p:cNvPr>
          <p:cNvSpPr>
            <a:spLocks noGrp="1"/>
          </p:cNvSpPr>
          <p:nvPr>
            <p:ph idx="1"/>
          </p:nvPr>
        </p:nvSpPr>
        <p:spPr>
          <a:xfrm>
            <a:off x="49306" y="736916"/>
            <a:ext cx="12093388" cy="6121084"/>
          </a:xfrm>
        </p:spPr>
        <p:txBody>
          <a:bodyPr>
            <a:normAutofit/>
          </a:bodyPr>
          <a:lstStyle/>
          <a:p>
            <a:r>
              <a:rPr lang="en-US" altLang="ja-JP" sz="1600" b="1" dirty="0"/>
              <a:t>Comments</a:t>
            </a:r>
          </a:p>
          <a:p>
            <a:pPr lvl="1"/>
            <a:r>
              <a:rPr lang="en-US" altLang="ja-JP" sz="1600" dirty="0"/>
              <a:t>RAN4 draft CR to update TS 38.101-3 was treated in Monday session during RAN4#91 (May-2019).</a:t>
            </a:r>
          </a:p>
          <a:p>
            <a:pPr lvl="1"/>
            <a:r>
              <a:rPr lang="en-US" altLang="ja-JP" sz="1600" dirty="0"/>
              <a:t>Though the document is not approved yet due to other concerns, RAN4 has reached common understanding that EN-DC requirements shall also refer to the FR2 UL CA requirements in TS 38.101-2. With this agreement above, RAN5 can start corresponding work now since RAN4 dependency was solved.</a:t>
            </a:r>
            <a:endParaRPr kumimoji="1" lang="en-US" altLang="ja-JP" sz="1600" dirty="0"/>
          </a:p>
          <a:p>
            <a:endParaRPr kumimoji="1" lang="en-US" altLang="ja-JP" sz="1600" dirty="0"/>
          </a:p>
          <a:p>
            <a:pPr>
              <a:spcAft>
                <a:spcPts val="900"/>
              </a:spcAft>
            </a:pPr>
            <a:r>
              <a:rPr lang="en-GB" altLang="ja-JP" sz="1600" b="1" i="1" u="heavy" dirty="0">
                <a:solidFill>
                  <a:srgbClr val="0000FF"/>
                </a:solidFill>
                <a:latin typeface="Arial" panose="020B0604020202020204" pitchFamily="34" charset="0"/>
                <a:ea typeface="ＭＳ 明朝" panose="02020609040205080304" pitchFamily="17" charset="-128"/>
              </a:rPr>
              <a:t>R4-1905684</a:t>
            </a:r>
            <a:r>
              <a:rPr lang="en-GB" altLang="ja-JP" sz="1600" b="1" i="1" dirty="0">
                <a:latin typeface="Times New Roman" panose="02020603050405020304" pitchFamily="18" charset="0"/>
                <a:ea typeface="ＭＳ 明朝" panose="02020609040205080304" pitchFamily="17" charset="-128"/>
              </a:rPr>
              <a:t>	draft CR of modification on reference for inter-band EN-DC including FR2 for TS 38.101-3</a:t>
            </a:r>
            <a:br>
              <a:rPr lang="en-GB" altLang="ja-JP" sz="1600" b="1" i="1" dirty="0">
                <a:latin typeface="Times New Roman" panose="02020603050405020304" pitchFamily="18" charset="0"/>
                <a:ea typeface="ＭＳ 明朝" panose="02020609040205080304" pitchFamily="17" charset="-128"/>
              </a:rPr>
            </a:br>
            <a:r>
              <a:rPr lang="en-GB" altLang="ja-JP" sz="1600" i="1" dirty="0">
                <a:latin typeface="Times New Roman" panose="02020603050405020304" pitchFamily="18" charset="0"/>
                <a:ea typeface="ＭＳ 明朝" panose="02020609040205080304" pitchFamily="17" charset="-128"/>
              </a:rPr>
              <a:t>					38.101-3	  CR-  rev  Cat:  (Rel-15) v15.5.0</a:t>
            </a:r>
            <a:br>
              <a:rPr lang="en-GB" altLang="ja-JP" sz="1600" i="1" dirty="0">
                <a:latin typeface="Times New Roman" panose="02020603050405020304" pitchFamily="18" charset="0"/>
                <a:ea typeface="ＭＳ 明朝" panose="02020609040205080304" pitchFamily="17" charset="-128"/>
              </a:rPr>
            </a:br>
            <a:r>
              <a:rPr lang="en-GB" altLang="ja-JP" sz="1600" i="1" dirty="0">
                <a:latin typeface="Times New Roman" panose="02020603050405020304" pitchFamily="18" charset="0"/>
                <a:ea typeface="ＭＳ 明朝" panose="02020609040205080304" pitchFamily="17" charset="-128"/>
              </a:rPr>
              <a:t>					Source: NTT DOCOMO INC.</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b="1" i="1" dirty="0">
                <a:latin typeface="Arial" panose="020B0604020202020204" pitchFamily="34" charset="0"/>
                <a:ea typeface="ＭＳ 明朝" panose="02020609040205080304" pitchFamily="17" charset="-128"/>
              </a:rPr>
              <a:t>Abstract: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b="1" i="1" dirty="0">
                <a:latin typeface="Arial" panose="020B0604020202020204" pitchFamily="34" charset="0"/>
                <a:ea typeface="ＭＳ 明朝" panose="02020609040205080304" pitchFamily="17" charset="-128"/>
              </a:rPr>
              <a:t>Discussion: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i="1" dirty="0">
                <a:latin typeface="Times New Roman" panose="02020603050405020304" pitchFamily="18" charset="0"/>
                <a:ea typeface="ＭＳ 明朝" panose="02020609040205080304" pitchFamily="17" charset="-128"/>
              </a:rPr>
              <a:t>Huawei: For uplink CA requirements, there are some open issues for 3UL CA are still discussing.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i="1" dirty="0">
                <a:latin typeface="Times New Roman" panose="02020603050405020304" pitchFamily="18" charset="0"/>
                <a:ea typeface="ＭＳ 明朝" panose="02020609040205080304" pitchFamily="17" charset="-128"/>
              </a:rPr>
              <a:t>Ericsson: For standalone requirements, there is some notes in the applicability section. It is clear to better clarify the applicability of standalone requirements. For anchor agnostic testing, we also have to clarify this.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b="1" i="1" dirty="0">
                <a:highlight>
                  <a:srgbClr val="FFFF00"/>
                </a:highlight>
                <a:latin typeface="Times New Roman" panose="02020603050405020304" pitchFamily="18" charset="0"/>
                <a:ea typeface="ＭＳ 明朝" panose="02020609040205080304" pitchFamily="17" charset="-128"/>
              </a:rPr>
              <a:t>=&gt; It is common understanding the EN-DC requirements shall also refer to the FR2 uplink CA requirements. </a:t>
            </a:r>
            <a:endParaRPr lang="ja-JP" altLang="ja-JP" sz="1600" dirty="0">
              <a:highlight>
                <a:srgbClr val="FFFF00"/>
              </a:highlight>
              <a:latin typeface="Times New Roman" panose="02020603050405020304" pitchFamily="18" charset="0"/>
              <a:ea typeface="ＭＳ 明朝" panose="02020609040205080304" pitchFamily="17" charset="-128"/>
            </a:endParaRPr>
          </a:p>
          <a:p>
            <a:pPr lvl="1">
              <a:spcAft>
                <a:spcPts val="900"/>
              </a:spcAft>
            </a:pPr>
            <a:r>
              <a:rPr lang="en-GB" altLang="ja-JP" sz="1600" b="1" i="1" dirty="0">
                <a:latin typeface="Arial" panose="020B0604020202020204" pitchFamily="34" charset="0"/>
                <a:ea typeface="ＭＳ 明朝" panose="02020609040205080304" pitchFamily="17" charset="-128"/>
              </a:rPr>
              <a:t>Decision: 		</a:t>
            </a:r>
            <a:r>
              <a:rPr lang="en-GB" altLang="ja-JP" sz="1600" i="1" u="sng" dirty="0">
                <a:solidFill>
                  <a:srgbClr val="993300"/>
                </a:solidFill>
                <a:latin typeface="Times New Roman" panose="02020603050405020304" pitchFamily="18" charset="0"/>
                <a:ea typeface="ＭＳ 明朝" panose="02020609040205080304" pitchFamily="17" charset="-128"/>
              </a:rPr>
              <a:t>The document was </a:t>
            </a:r>
            <a:r>
              <a:rPr lang="en-GB" altLang="ja-JP" sz="1600" b="1" i="1" u="sng" dirty="0">
                <a:solidFill>
                  <a:srgbClr val="993300"/>
                </a:solidFill>
                <a:latin typeface="Arial" panose="020B0604020202020204" pitchFamily="34" charset="0"/>
                <a:ea typeface="ＭＳ 明朝" panose="02020609040205080304" pitchFamily="17" charset="-128"/>
              </a:rPr>
              <a:t>Revised in R4-1907594</a:t>
            </a:r>
            <a:endParaRPr lang="ja-JP" altLang="ja-JP" sz="1600" dirty="0">
              <a:latin typeface="Times New Roman" panose="02020603050405020304" pitchFamily="18" charset="0"/>
              <a:ea typeface="ＭＳ 明朝" panose="02020609040205080304" pitchFamily="17" charset="-128"/>
            </a:endParaRPr>
          </a:p>
        </p:txBody>
      </p:sp>
    </p:spTree>
    <p:extLst>
      <p:ext uri="{BB962C8B-B14F-4D97-AF65-F5344CB8AC3E}">
        <p14:creationId xmlns:p14="http://schemas.microsoft.com/office/powerpoint/2010/main" val="3959896151"/>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ysClr val="window" lastClr="FFFFFF"/>
      </a:lt1>
      <a:dk2>
        <a:srgbClr val="44546A"/>
      </a:dk2>
      <a:lt2>
        <a:srgbClr val="E7E6E6"/>
      </a:lt2>
      <a:accent1>
        <a:srgbClr val="101797"/>
      </a:accent1>
      <a:accent2>
        <a:srgbClr val="C61B2E"/>
      </a:accent2>
      <a:accent3>
        <a:srgbClr val="A5A5A5"/>
      </a:accent3>
      <a:accent4>
        <a:srgbClr val="E6B74D"/>
      </a:accent4>
      <a:accent5>
        <a:srgbClr val="ED7D31"/>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TotalTime>
  <Words>1336</Words>
  <Application>Microsoft Office PowerPoint</Application>
  <PresentationFormat>ワイド画面</PresentationFormat>
  <Paragraphs>198</Paragraphs>
  <Slides>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メイリオ</vt:lpstr>
      <vt:lpstr>Arial</vt:lpstr>
      <vt:lpstr>Calibri</vt:lpstr>
      <vt:lpstr>Segoe UI</vt:lpstr>
      <vt:lpstr>Times New Roman</vt:lpstr>
      <vt:lpstr>Wingdings</vt:lpstr>
      <vt:lpstr>Office テーマ</vt:lpstr>
      <vt:lpstr>Specification structure of FR2 NSA UL CA</vt:lpstr>
      <vt:lpstr>Summary</vt:lpstr>
      <vt:lpstr>[Proposal 3] WP updates</vt:lpstr>
      <vt:lpstr>[Proposal 4] Spec structure</vt:lpstr>
      <vt:lpstr>[Appendix] Observation 1</vt:lpstr>
      <vt:lpstr>[Appendix] Observation 2</vt:lpstr>
      <vt:lpstr>[Appendix] Observation 3</vt:lpstr>
      <vt:lpstr>[Appendix] Observation 4</vt:lpstr>
      <vt:lpstr>[Appendix] Status of RAN4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c:title>
  <cp:lastModifiedBy>NTT DOCOMO, INC.</cp:lastModifiedBy>
  <cp:revision>55</cp:revision>
  <dcterms:created xsi:type="dcterms:W3CDTF">2017-03-26T05:24:29Z</dcterms:created>
  <dcterms:modified xsi:type="dcterms:W3CDTF">2019-05-16T17:14:42Z</dcterms:modified>
</cp:coreProperties>
</file>