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8"/>
  </p:notesMasterIdLst>
  <p:handoutMasterIdLst>
    <p:handoutMasterId r:id="rId19"/>
  </p:handoutMasterIdLst>
  <p:sldIdLst>
    <p:sldId id="259" r:id="rId2"/>
    <p:sldId id="293" r:id="rId3"/>
    <p:sldId id="326" r:id="rId4"/>
    <p:sldId id="309" r:id="rId5"/>
    <p:sldId id="323" r:id="rId6"/>
    <p:sldId id="301" r:id="rId7"/>
    <p:sldId id="319" r:id="rId8"/>
    <p:sldId id="333" r:id="rId9"/>
    <p:sldId id="334" r:id="rId10"/>
    <p:sldId id="313" r:id="rId11"/>
    <p:sldId id="314" r:id="rId12"/>
    <p:sldId id="324" r:id="rId13"/>
    <p:sldId id="325" r:id="rId14"/>
    <p:sldId id="331" r:id="rId15"/>
    <p:sldId id="332" r:id="rId16"/>
    <p:sldId id="261" r:id="rId17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2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6"/>
            <p14:sldId id="309"/>
            <p14:sldId id="323"/>
            <p14:sldId id="301"/>
            <p14:sldId id="319"/>
            <p14:sldId id="333"/>
            <p14:sldId id="334"/>
            <p14:sldId id="313"/>
            <p14:sldId id="314"/>
            <p14:sldId id="324"/>
            <p14:sldId id="325"/>
            <p14:sldId id="331"/>
            <p14:sldId id="33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68" d="100"/>
          <a:sy n="68" d="100"/>
        </p:scale>
        <p:origin x="147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DELIVERY phases and targets</a:t>
            </a:r>
            <a:br>
              <a:rPr lang="en-US" sz="4000" dirty="0"/>
            </a:br>
            <a:r>
              <a:rPr lang="en-US" sz="2800" dirty="0"/>
              <a:t>(Update of RAN5#80)</a:t>
            </a:r>
            <a:endParaRPr lang="en-US" sz="3200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109728" y="372033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RAN5#80 meeting 		                             R5-184445</a:t>
            </a:r>
            <a:r>
              <a:rPr lang="en-US" sz="2400" kern="0" dirty="0">
                <a:highlight>
                  <a:srgbClr val="00FFFF"/>
                </a:highlight>
              </a:rPr>
              <a:t>r1</a:t>
            </a:r>
          </a:p>
          <a:p>
            <a:r>
              <a:rPr lang="en-US" sz="2400" kern="0" dirty="0"/>
              <a:t>Gothenburg, Sweden, 20th-24th August 2018</a:t>
            </a:r>
          </a:p>
          <a:p>
            <a:pPr algn="ctr"/>
            <a:endParaRPr lang="en-US" sz="2400" kern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0B5994-B0FF-446D-AA2C-C00FA762DC00}"/>
              </a:ext>
            </a:extLst>
          </p:cNvPr>
          <p:cNvSpPr/>
          <p:nvPr/>
        </p:nvSpPr>
        <p:spPr>
          <a:xfrm>
            <a:off x="1218657" y="4070330"/>
            <a:ext cx="6706685" cy="1200329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Changes from version presented at RAN5#80 Friday joint session highlighted in </a:t>
            </a:r>
            <a:r>
              <a:rPr lang="en-US" sz="2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highlight>
                  <a:srgbClr val="00FFFF"/>
                </a:highlight>
              </a:rPr>
              <a:t>Turqouise</a:t>
            </a:r>
            <a:endParaRPr lang="en-US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highlight>
                <a:srgbClr val="00FFFF"/>
              </a:highligh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64524"/>
            <a:ext cx="8351839" cy="3534993"/>
          </a:xfrm>
          <a:effectLst/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 1CC, where x&lt;=3; and LTE 1CC + NR FR2 1CC</a:t>
            </a:r>
            <a:endParaRPr lang="en-US" sz="1400" dirty="0"/>
          </a:p>
          <a:p>
            <a:pPr lvl="1"/>
            <a:r>
              <a:rPr lang="en-US" sz="1200" dirty="0"/>
              <a:t>RF - TS 38.521-3, TS 38.522, TS 38.521-1 (Note 1), TS 38.521-2 (Note 1), TR 38.903, TR 38.905 </a:t>
            </a:r>
          </a:p>
          <a:p>
            <a:pPr lvl="2"/>
            <a:r>
              <a:rPr lang="en-US" sz="1200" dirty="0"/>
              <a:t>Test definition, MU and TT for LTE+NR FR1: Rx and Tx test cases not completed in NSA Opt.3 Phase 1</a:t>
            </a:r>
            <a:r>
              <a:rPr lang="en-US" sz="1200" dirty="0">
                <a:highlight>
                  <a:srgbClr val="00FFFF"/>
                </a:highlight>
              </a:rPr>
              <a:t>.5</a:t>
            </a:r>
            <a:r>
              <a:rPr lang="en-US" sz="1200" dirty="0"/>
              <a:t>, Note 2</a:t>
            </a:r>
          </a:p>
          <a:p>
            <a:pPr lvl="2"/>
            <a:r>
              <a:rPr lang="en-US" sz="1200" dirty="0"/>
              <a:t>Test definition, MU and TT for LTE+NR FR2 RF MU/TT Target 1 and Target 2 test cases, Note 3</a:t>
            </a:r>
          </a:p>
          <a:p>
            <a:pPr lvl="1"/>
            <a:r>
              <a:rPr lang="en-US" sz="1200" dirty="0"/>
              <a:t>Protocol - TS 38.523-x, TS 37.571-x</a:t>
            </a:r>
          </a:p>
          <a:p>
            <a:pPr lvl="2"/>
            <a:r>
              <a:rPr lang="en-US" sz="1200" dirty="0"/>
              <a:t>Enhanced Layer 2 test coverage</a:t>
            </a:r>
          </a:p>
          <a:p>
            <a:pPr lvl="2"/>
            <a:r>
              <a:rPr lang="en-US" sz="1200" dirty="0"/>
              <a:t>Enhanced RRC test coverage for NR multi-cell test scenarios, </a:t>
            </a:r>
            <a:r>
              <a:rPr lang="nn-NO" sz="1200" dirty="0"/>
              <a:t>dedicated </a:t>
            </a:r>
            <a:r>
              <a:rPr lang="en-US" sz="1200" dirty="0"/>
              <a:t>BWP, SRB3, measurements</a:t>
            </a:r>
          </a:p>
          <a:p>
            <a:pPr lvl="2"/>
            <a:r>
              <a:rPr lang="en-US" sz="1200" dirty="0"/>
              <a:t>LTE 1CC + NR FR1 1CC and LTE 1CC + NR FR2 1CC test cases</a:t>
            </a:r>
          </a:p>
          <a:p>
            <a:pPr lvl="2"/>
            <a:r>
              <a:rPr lang="en-US" sz="1200" dirty="0"/>
              <a:t>Enhanced test coverage for L1 </a:t>
            </a:r>
            <a:r>
              <a:rPr lang="en-US" sz="1200" dirty="0" err="1"/>
              <a:t>st</a:t>
            </a:r>
            <a:r>
              <a:rPr lang="en-US" sz="1200" dirty="0"/>
              <a:t> </a:t>
            </a:r>
            <a:r>
              <a:rPr lang="en-US" sz="1200" dirty="0" err="1"/>
              <a:t>guconfitraions</a:t>
            </a:r>
            <a:r>
              <a:rPr lang="en-US" sz="1200" dirty="0"/>
              <a:t> based on industry interest</a:t>
            </a:r>
          </a:p>
          <a:p>
            <a:pPr lvl="2"/>
            <a:r>
              <a:rPr lang="en-US" sz="1200" dirty="0"/>
              <a:t>Positioning EN-DC test cases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FR2 testing (RF and protocol)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 UBF, SS-RSRPB UE reporting, UE Positioning test functions, SDAP test loop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LTE +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 and No NR FR1 or FR2 RRM (TS 38.533)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IMS test cases (TS 34.229-x)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3: Dependency: RAN4 progress until RAN4#89 (Nov-18)  + RAN5 RF MU/TT progress. For RF MU/TT target 1 and target 2 test cases MU is planned to be completed by RAN5#NR3 (Oct-18) and TT is targeted to be completed by RAN5#81 (Nov-18) (Ref R5-183257)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DEB411B-993D-4C62-A322-4020B8D85421}"/>
              </a:ext>
            </a:extLst>
          </p:cNvPr>
          <p:cNvSpPr txBox="1">
            <a:spLocks/>
          </p:cNvSpPr>
          <p:nvPr/>
        </p:nvSpPr>
        <p:spPr bwMode="auto">
          <a:xfrm>
            <a:off x="396875" y="393834"/>
            <a:ext cx="7494588" cy="67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2 content</a:t>
            </a:r>
          </a:p>
          <a:p>
            <a:pPr marL="0" indent="0">
              <a:buNone/>
            </a:pPr>
            <a:r>
              <a:rPr lang="en-US" sz="1600" dirty="0"/>
              <a:t>- Target RAN5#81 NOV-18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07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29245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3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834905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FR1/FR2 </a:t>
            </a:r>
            <a:r>
              <a:rPr lang="en-US" sz="1200" dirty="0" err="1"/>
              <a:t>yCC</a:t>
            </a:r>
            <a:r>
              <a:rPr lang="en-US" sz="1200" dirty="0"/>
              <a:t>, where x &lt;= 4, y &lt;=2</a:t>
            </a:r>
          </a:p>
          <a:p>
            <a:pPr lvl="1"/>
            <a:r>
              <a:rPr lang="en-US" sz="1200" dirty="0"/>
              <a:t>RF - TS 38.521-3, TS 38.522, TS 38.521-1 (Note 1), TS 38.521-2 (Note 1), TS 38.521-4, TS 38.533, TR 38.903, TR 38.905 </a:t>
            </a:r>
          </a:p>
          <a:p>
            <a:pPr lvl="2"/>
            <a:r>
              <a:rPr lang="en-US" sz="1200" dirty="0"/>
              <a:t>TT part for RF MU/TT Target 3 test cases (TS 38-521-3), Note 3</a:t>
            </a:r>
          </a:p>
          <a:p>
            <a:pPr lvl="2"/>
            <a:r>
              <a:rPr lang="en-US" sz="1200" dirty="0"/>
              <a:t>Test definition and TT for LTE+NR FR1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RRM (TS 38.533), Note 2</a:t>
            </a:r>
          </a:p>
          <a:p>
            <a:pPr lvl="2"/>
            <a:r>
              <a:rPr lang="en-US" sz="1200" dirty="0"/>
              <a:t>Test definition for LTE+NR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LTE+NR FR2 RRM (TS 38.533),  Note 2</a:t>
            </a:r>
          </a:p>
          <a:p>
            <a:pPr lvl="2"/>
            <a:r>
              <a:rPr lang="en-US" sz="1200" dirty="0"/>
              <a:t>Positioning performance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Remaining test cases not completed in NSA Opt.3 Phase 2</a:t>
            </a:r>
          </a:p>
          <a:p>
            <a:pPr lvl="2"/>
            <a:r>
              <a:rPr lang="en-US" sz="1200" dirty="0"/>
              <a:t>LTE 1CC + NR FR1/FR2 2CC test cases, Note 5</a:t>
            </a:r>
          </a:p>
          <a:p>
            <a:pPr lvl="2"/>
            <a:r>
              <a:rPr lang="en-US" sz="1200" dirty="0"/>
              <a:t>IMS IR.92 EN-DC test cases</a:t>
            </a:r>
          </a:p>
          <a:p>
            <a:pPr lvl="2"/>
            <a:r>
              <a:rPr lang="en-US" sz="1200" dirty="0"/>
              <a:t>Test coverage enhancement for L1 configurations.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LTE </a:t>
            </a:r>
            <a:r>
              <a:rPr lang="en-US" sz="1200" dirty="0" err="1"/>
              <a:t>xCC</a:t>
            </a:r>
            <a:r>
              <a:rPr lang="en-US" sz="1200" dirty="0"/>
              <a:t> + NR FR1/FR2 </a:t>
            </a:r>
            <a:r>
              <a:rPr lang="en-US" sz="1200" dirty="0" err="1"/>
              <a:t>yCC</a:t>
            </a:r>
            <a:r>
              <a:rPr lang="en-US" sz="1200" dirty="0"/>
              <a:t> test cases, </a:t>
            </a:r>
            <a:br>
              <a:rPr lang="en-US" sz="1200" dirty="0"/>
            </a:br>
            <a:r>
              <a:rPr lang="en-US" sz="1200" dirty="0"/>
              <a:t>where x &lt;= 4, y &lt;=2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TBD if any additional UE test functions needed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4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RRM (TS 38.533), Note 4</a:t>
            </a:r>
          </a:p>
          <a:p>
            <a:pPr marL="0" indent="0">
              <a:buNone/>
            </a:pPr>
            <a:br>
              <a:rPr lang="en-US" sz="900" dirty="0"/>
            </a:br>
            <a:r>
              <a:rPr lang="en-US" sz="9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900" dirty="0"/>
              <a:t>Note 2: Dependency: RAN4 progress until RAN4#89 (May-19)</a:t>
            </a:r>
          </a:p>
          <a:p>
            <a:pPr marL="0" indent="0">
              <a:buNone/>
            </a:pPr>
            <a:r>
              <a:rPr lang="en-US" sz="900" dirty="0"/>
              <a:t>Note 3: MU part of RF MU/TT target 3 test cases are planned to be completed by RAN5#83 (May 19) and TT part by RAN5#84 (Aug-19). The TT part need thus to</a:t>
            </a:r>
            <a:br>
              <a:rPr lang="en-US" sz="900" dirty="0"/>
            </a:br>
            <a:r>
              <a:rPr lang="en-US" sz="900" dirty="0"/>
              <a:t>             be completed after NSA Opt.3 Phase 3.</a:t>
            </a:r>
            <a:r>
              <a:rPr lang="en-US" sz="1050" dirty="0"/>
              <a:t> </a:t>
            </a:r>
            <a:br>
              <a:rPr lang="en-US" sz="1050" dirty="0"/>
            </a:br>
            <a:r>
              <a:rPr lang="en-US" sz="900" dirty="0"/>
              <a:t>Note 4: There will be a need for a NSA Opt.3 Phase 4 to be added when MU/TT targets for </a:t>
            </a:r>
            <a:r>
              <a:rPr lang="en-US" sz="900" dirty="0" err="1"/>
              <a:t>Demod</a:t>
            </a:r>
            <a:r>
              <a:rPr lang="en-US" sz="9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900" dirty="0"/>
              <a:t>Note 5: For protocol test cases it is assumed that EN-DC configurations beyond LTE 1CC + NR FR1/FR2 2CC are implicitly tested by the RF test cases.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15291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4355"/>
            <a:ext cx="8494462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200" dirty="0"/>
              <a:t>SC FR1 and FR2</a:t>
            </a:r>
          </a:p>
          <a:p>
            <a:pPr lvl="1"/>
            <a:r>
              <a:rPr lang="en-US" sz="1200" dirty="0"/>
              <a:t>RF - TS 38.521-1, TS 38.521-2,  TR 38.903, TR 38.905 </a:t>
            </a:r>
          </a:p>
          <a:p>
            <a:pPr lvl="2"/>
            <a:r>
              <a:rPr lang="en-US" sz="1200" dirty="0"/>
              <a:t>Test definition, MU and TT for all NR FR1 Rx and Tx test cases (including UL MIMO, SUL), Note 1</a:t>
            </a:r>
          </a:p>
          <a:p>
            <a:pPr lvl="2"/>
            <a:r>
              <a:rPr lang="en-US" sz="1200" dirty="0"/>
              <a:t>Test definition, MU and TT for NR FR2 RF MU/TT Target 1 and Target 2 test cases (including UL MIMO),, Note 2</a:t>
            </a:r>
          </a:p>
          <a:p>
            <a:pPr lvl="1"/>
            <a:r>
              <a:rPr lang="en-US" sz="1200" dirty="0"/>
              <a:t>Protocol - TS 38.523-x</a:t>
            </a:r>
          </a:p>
          <a:p>
            <a:pPr lvl="2"/>
            <a:r>
              <a:rPr lang="en-US" sz="1200" dirty="0"/>
              <a:t>Basic NR SA Layer 2 including SDAP, Idle Mode and RRC test cases, Note 3</a:t>
            </a:r>
          </a:p>
          <a:p>
            <a:pPr lvl="2"/>
            <a:r>
              <a:rPr lang="en-US" sz="1200" dirty="0"/>
              <a:t>Basic NAS 5GC test cases, Note 3</a:t>
            </a:r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NR FR1 and FR2 testing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UE test loop mode A and UE test loop mode B for SA NR</a:t>
            </a:r>
          </a:p>
          <a:p>
            <a:pPr lvl="2"/>
            <a:r>
              <a:rPr lang="en-US" sz="1200" dirty="0"/>
              <a:t>UBF, SS-RSRPB UE reporting, UE Positioning test functions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RRM (TS 38.533)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  + RAN5 RF MU/TT progress. For RF MU/TT target 1 and 2 test cases MU is</a:t>
            </a:r>
            <a:br>
              <a:rPr lang="en-US" sz="1000" dirty="0"/>
            </a:br>
            <a:r>
              <a:rPr lang="en-US" sz="1000" dirty="0"/>
              <a:t>             planned to be completed by RAN5#NR3  (Oct-18) and TT is targeted to be completed by RAN5#81 (Nov-18) (Ref R5-183257) </a:t>
            </a:r>
          </a:p>
          <a:p>
            <a:pPr marL="0" indent="0">
              <a:buNone/>
            </a:pPr>
            <a:r>
              <a:rPr lang="en-US" sz="1000" dirty="0"/>
              <a:t>Note 3: Dependency: RAN2/CT1 progress until RAN2#104 &amp; CT1#113 (Nov-18)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712787" lvl="2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6875" y="353278"/>
            <a:ext cx="7494588" cy="761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2 (SA NR)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167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0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000" b="1" dirty="0"/>
              <a:t>SA Option 2 (SA NR) Phase 2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968904"/>
            <a:ext cx="8479839" cy="3852000"/>
          </a:xfrm>
        </p:spPr>
        <p:txBody>
          <a:bodyPr/>
          <a:lstStyle/>
          <a:p>
            <a:r>
              <a:rPr lang="en-US" sz="14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100" dirty="0"/>
              <a:t>SC FR1 and FR2 + CA configurations and Synchronous NR-NR DC for FR1 xCC,FR2 </a:t>
            </a:r>
            <a:r>
              <a:rPr lang="en-US" sz="1100" dirty="0" err="1"/>
              <a:t>xCC</a:t>
            </a:r>
            <a:r>
              <a:rPr lang="en-US" sz="1100" dirty="0"/>
              <a:t>, (FR1+FR2) </a:t>
            </a:r>
            <a:r>
              <a:rPr lang="en-US" sz="1100" dirty="0" err="1"/>
              <a:t>xCC</a:t>
            </a:r>
            <a:r>
              <a:rPr lang="en-US" sz="1100" dirty="0"/>
              <a:t>:, where x&lt;=4</a:t>
            </a:r>
          </a:p>
          <a:p>
            <a:pPr lvl="1"/>
            <a:r>
              <a:rPr lang="en-US" sz="1100" dirty="0"/>
              <a:t>RF - TS 38.521-1, TS 38.521-2, TS 38.521-3 (FR1+FR2), TS 38.521-4, TS 38.533, TR 38.903, TR 38.905 </a:t>
            </a:r>
          </a:p>
          <a:p>
            <a:pPr lvl="2"/>
            <a:r>
              <a:rPr lang="en-US" sz="1100" dirty="0"/>
              <a:t>Test definition and MU/TT for NR FR2 Rx and Tx RF MU/TT target 3 test cases where MU/TT analysis completed (including UL MIMO), Note 2</a:t>
            </a:r>
          </a:p>
          <a:p>
            <a:pPr lvl="2"/>
            <a:r>
              <a:rPr lang="en-US" sz="1100" dirty="0"/>
              <a:t>Test definition and MU/TT for NR FR1 </a:t>
            </a:r>
            <a:r>
              <a:rPr lang="en-US" sz="1100" dirty="0" err="1"/>
              <a:t>Demod</a:t>
            </a:r>
            <a:r>
              <a:rPr lang="en-US" sz="1100" dirty="0"/>
              <a:t>/CSI reporting (TS 38.521-4), Note 1</a:t>
            </a:r>
          </a:p>
          <a:p>
            <a:pPr lvl="2"/>
            <a:r>
              <a:rPr lang="en-US" sz="1100" dirty="0"/>
              <a:t>Test definition and MU/TT for NR FR1 RRM (TS 38.533) test definition and TT, Note 1</a:t>
            </a:r>
          </a:p>
          <a:p>
            <a:pPr lvl="2"/>
            <a:r>
              <a:rPr lang="en-US" sz="1100" dirty="0"/>
              <a:t>Test definition for NR FR2 </a:t>
            </a:r>
            <a:r>
              <a:rPr lang="en-US" sz="1100" dirty="0" err="1"/>
              <a:t>Demod</a:t>
            </a:r>
            <a:r>
              <a:rPr lang="en-US" sz="1100" dirty="0"/>
              <a:t>/CSI reporting (TS 38.521-4), Note 1</a:t>
            </a:r>
          </a:p>
          <a:p>
            <a:pPr lvl="2"/>
            <a:r>
              <a:rPr lang="en-US" sz="1100" dirty="0"/>
              <a:t>Test definition for NR FR2 RRM (TS 38.533), Note 1</a:t>
            </a:r>
          </a:p>
          <a:p>
            <a:pPr lvl="1"/>
            <a:r>
              <a:rPr lang="en-US" sz="1100" dirty="0"/>
              <a:t>Protocol - TS 38.523-x, TS 34.229-x, TS 37.571-x</a:t>
            </a:r>
          </a:p>
          <a:p>
            <a:pPr lvl="2"/>
            <a:r>
              <a:rPr lang="en-US" sz="1100" dirty="0"/>
              <a:t>For CA / DC protocol testing it is assumed that max 2CC need to be covered.</a:t>
            </a:r>
          </a:p>
          <a:p>
            <a:pPr lvl="2"/>
            <a:r>
              <a:rPr lang="en-US" sz="1100" dirty="0"/>
              <a:t>Enhanced test coverage for NR SA Layer 2 including SDAP, idle mode and RRC test cases, Note 3</a:t>
            </a:r>
          </a:p>
          <a:p>
            <a:pPr lvl="2"/>
            <a:r>
              <a:rPr lang="en-US" sz="1100" dirty="0"/>
              <a:t>Synchronous NR-NR DC and SUL</a:t>
            </a:r>
          </a:p>
          <a:p>
            <a:pPr lvl="2"/>
            <a:r>
              <a:rPr lang="en-US" sz="1100" dirty="0"/>
              <a:t>Inter-RAT to/from LTE</a:t>
            </a:r>
          </a:p>
          <a:p>
            <a:pPr lvl="2"/>
            <a:r>
              <a:rPr lang="en-US" sz="1100" dirty="0"/>
              <a:t>SA NR positioning test cases</a:t>
            </a:r>
          </a:p>
          <a:p>
            <a:pPr lvl="2"/>
            <a:r>
              <a:rPr lang="en-US" sz="1100" dirty="0"/>
              <a:t>5GS IMS, Note 4 </a:t>
            </a:r>
          </a:p>
          <a:p>
            <a:pPr lvl="1"/>
            <a:r>
              <a:rPr lang="en-US" sz="1100" dirty="0"/>
              <a:t>Test environment - TS 38.508-1, TS 38.508-2</a:t>
            </a:r>
          </a:p>
          <a:p>
            <a:pPr lvl="2"/>
            <a:r>
              <a:rPr lang="en-US" sz="1100" dirty="0"/>
              <a:t>Common test environment to enable to enable NR FR1/FR2/FR1+FR2 CA configurations</a:t>
            </a:r>
          </a:p>
          <a:p>
            <a:pPr lvl="1"/>
            <a:r>
              <a:rPr lang="en-US" sz="1100" dirty="0"/>
              <a:t>UE test functions - TS 38.509</a:t>
            </a:r>
          </a:p>
          <a:p>
            <a:pPr lvl="2"/>
            <a:r>
              <a:rPr lang="en-US" sz="1100" dirty="0"/>
              <a:t>TBD if any additional UE test functions needed</a:t>
            </a:r>
          </a:p>
          <a:p>
            <a:r>
              <a:rPr lang="en-US" sz="14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NR FR2 </a:t>
            </a:r>
            <a:r>
              <a:rPr lang="en-US" sz="1100" dirty="0" err="1">
                <a:solidFill>
                  <a:srgbClr val="FF0000"/>
                </a:solidFill>
              </a:rPr>
              <a:t>Demod</a:t>
            </a:r>
            <a:r>
              <a:rPr lang="en-US" sz="1100" dirty="0">
                <a:solidFill>
                  <a:srgbClr val="FF0000"/>
                </a:solidFill>
              </a:rPr>
              <a:t>/CSI reporting (TS 38.521-4), Note 2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NR FR2 RRM (TS 38.533), Note 2</a:t>
            </a:r>
            <a:endParaRPr lang="en-US" sz="900" dirty="0"/>
          </a:p>
          <a:p>
            <a:pPr marL="0" indent="0">
              <a:buNone/>
            </a:pPr>
            <a:r>
              <a:rPr lang="en-US" sz="900" dirty="0"/>
              <a:t>Note 1: Dependency: RAN4 progress until RAN4#91 (May-19)</a:t>
            </a:r>
          </a:p>
          <a:p>
            <a:pPr marL="0" indent="0">
              <a:buNone/>
            </a:pPr>
            <a:r>
              <a:rPr lang="en-US" sz="900" dirty="0"/>
              <a:t>Note 2: Dependency: RAN4 progress until RAN4#91 (May-19)  + RAN5 RF MU/TT progress. For RF MU/TT target 3 test cases MU is </a:t>
            </a:r>
            <a:br>
              <a:rPr lang="en-US" sz="900" dirty="0"/>
            </a:br>
            <a:r>
              <a:rPr lang="en-US" sz="900" dirty="0"/>
              <a:t>             planned to be completed by RAN5#81 (Dec-18) and TT is targeted to be completed by RAN5#NR4 (Jan-19) (Ref R5-183257) </a:t>
            </a:r>
          </a:p>
          <a:p>
            <a:pPr marL="0" indent="0">
              <a:buNone/>
            </a:pPr>
            <a:r>
              <a:rPr lang="en-US" sz="900" dirty="0"/>
              <a:t>Note 3: There will be a need for a SA Opt.2 Phase 3 to be added when MU/TT targets for </a:t>
            </a:r>
            <a:r>
              <a:rPr lang="en-US" sz="900" dirty="0" err="1"/>
              <a:t>Demod</a:t>
            </a:r>
            <a:r>
              <a:rPr lang="en-US" sz="9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900" dirty="0"/>
              <a:t>Note 4: Dependency: RAN2/CT1 progress until RAN2#106 &amp; CT1#115 (May-19)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2"/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86872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AB43168-A931-43D6-9023-29EB9B947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RAN5#79 (May-18) MU/TT targets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1E4E3C-9FA6-4AAD-96D2-8F18B76C3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slides</a:t>
            </a:r>
          </a:p>
        </p:txBody>
      </p:sp>
    </p:spTree>
    <p:extLst>
      <p:ext uri="{BB962C8B-B14F-4D97-AF65-F5344CB8AC3E}">
        <p14:creationId xmlns:p14="http://schemas.microsoft.com/office/powerpoint/2010/main" val="4023892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FR2 MU/TT </a:t>
            </a:r>
            <a:r>
              <a:rPr lang="sv-SE" sz="2400" dirty="0" err="1"/>
              <a:t>timeplan</a:t>
            </a:r>
            <a:r>
              <a:rPr lang="sv-SE" sz="2400" dirty="0"/>
              <a:t> (RAN5#79)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240957" y="1572451"/>
            <a:ext cx="86620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800" dirty="0"/>
              <a:t>At RAN5#79 RAN5 endorsed the following updated MU/TT targets as Best Effort </a:t>
            </a:r>
            <a:r>
              <a:rPr lang="sv-SE" sz="1800" dirty="0"/>
              <a:t>(Ref:R5-183257)</a:t>
            </a:r>
            <a:endParaRPr kumimoji="1" lang="en-US" altLang="ja-JP" sz="1800" dirty="0"/>
          </a:p>
          <a:p>
            <a:pPr lvl="1"/>
            <a:r>
              <a:rPr kumimoji="1" lang="en-US" altLang="ja-JP" sz="1600" dirty="0"/>
              <a:t>RF MU/TT Target 1: [MU] RAN5#NR3 (Oct-18)	 [TT] RAN5#81 (Nov-18,-2m)</a:t>
            </a:r>
          </a:p>
          <a:p>
            <a:pPr lvl="1"/>
            <a:r>
              <a:rPr kumimoji="1" lang="en-US" altLang="ja-JP" sz="1600" dirty="0"/>
              <a:t>RF MU/TT Target 2</a:t>
            </a:r>
            <a:r>
              <a:rPr lang="en-US" altLang="ja-JP" sz="1600" dirty="0"/>
              <a:t>: [MU] RAN5#NR3 (Oct-18,-4m)	 [TT] RAN5#81 (Nov-18, -6m)</a:t>
            </a:r>
          </a:p>
          <a:p>
            <a:pPr lvl="1"/>
            <a:r>
              <a:rPr kumimoji="1" lang="en-US" altLang="ja-JP" sz="1600" dirty="0"/>
              <a:t>RF MU/TT Target 3</a:t>
            </a:r>
            <a:r>
              <a:rPr lang="en-US" altLang="ja-JP" sz="1600" dirty="0"/>
              <a:t>: [MU] RAN5#81 (Nov-18, -6m)	 [TT] RAN5#84 (Jan-19, -7m)</a:t>
            </a:r>
          </a:p>
          <a:p>
            <a:pPr marL="355600" lvl="1" indent="0">
              <a:buNone/>
            </a:pPr>
            <a:r>
              <a:rPr kumimoji="1" lang="en-US" altLang="ja-JP" sz="1200" dirty="0"/>
              <a:t>, where “-</a:t>
            </a:r>
            <a:r>
              <a:rPr kumimoji="1" lang="en-US" altLang="ja-JP" sz="1200" dirty="0" err="1"/>
              <a:t>xm</a:t>
            </a:r>
            <a:r>
              <a:rPr kumimoji="1" lang="en-US" altLang="ja-JP" sz="1200" dirty="0"/>
              <a:t>“ indicates a move of a target by x months compared to previous targets in </a:t>
            </a:r>
            <a:r>
              <a:rPr lang="sv-SE" sz="1200" dirty="0"/>
              <a:t>R5-182092</a:t>
            </a:r>
            <a:endParaRPr lang="en-US" altLang="ja-JP" sz="1400" dirty="0"/>
          </a:p>
          <a:p>
            <a:r>
              <a:rPr kumimoji="1" lang="en-US" altLang="ja-JP" sz="1800" dirty="0"/>
              <a:t>RF MU/TT Target 1</a:t>
            </a:r>
            <a:r>
              <a:rPr lang="en-US" sz="1800" kern="0" dirty="0"/>
              <a:t> test cases (regulatory): </a:t>
            </a:r>
          </a:p>
          <a:p>
            <a:pPr lvl="1"/>
            <a:r>
              <a:rPr lang="en-US" sz="1400" kern="0" dirty="0">
                <a:highlight>
                  <a:srgbClr val="00FFFF"/>
                </a:highlight>
              </a:rPr>
              <a:t>Max Output Power			</a:t>
            </a:r>
          </a:p>
          <a:p>
            <a:pPr lvl="1"/>
            <a:r>
              <a:rPr lang="en-US" sz="1400" kern="0" dirty="0">
                <a:highlight>
                  <a:srgbClr val="00FFFF"/>
                </a:highlight>
              </a:rPr>
              <a:t>Ref Sensitivity</a:t>
            </a:r>
          </a:p>
          <a:p>
            <a:r>
              <a:rPr kumimoji="1" lang="en-US" altLang="ja-JP" sz="1800" dirty="0"/>
              <a:t>RF MU/TT Target 2</a:t>
            </a:r>
            <a:r>
              <a:rPr lang="en-US" sz="1800" kern="0" dirty="0"/>
              <a:t> test cases (regulatory):</a:t>
            </a:r>
          </a:p>
          <a:p>
            <a:pPr lvl="1" fontAlgn="t"/>
            <a:r>
              <a:rPr kumimoji="1" lang="en-GB" sz="1400" dirty="0">
                <a:highlight>
                  <a:srgbClr val="00FFFF"/>
                </a:highlight>
              </a:rPr>
              <a:t>Transmit OFF power 	</a:t>
            </a:r>
          </a:p>
          <a:p>
            <a:pPr lvl="1" fontAlgn="t"/>
            <a:r>
              <a:rPr kumimoji="1" lang="en-US" sz="1400" dirty="0">
                <a:highlight>
                  <a:srgbClr val="00FFFF"/>
                </a:highlight>
              </a:rPr>
              <a:t>Occupied bandwidth 			</a:t>
            </a:r>
            <a:endParaRPr lang="sv-SE" sz="1400" dirty="0">
              <a:highlight>
                <a:srgbClr val="00FFFF"/>
              </a:highlight>
            </a:endParaRPr>
          </a:p>
          <a:p>
            <a:pPr lvl="1" fontAlgn="t"/>
            <a:r>
              <a:rPr kumimoji="1" lang="en-GB" sz="1400" dirty="0">
                <a:highlight>
                  <a:srgbClr val="00FFFF"/>
                </a:highlight>
              </a:rPr>
              <a:t>Adjacent Channel Leakage Ratio</a:t>
            </a:r>
            <a:endParaRPr lang="sv-SE" sz="1400" dirty="0">
              <a:highlight>
                <a:srgbClr val="00FFFF"/>
              </a:highlight>
            </a:endParaRPr>
          </a:p>
          <a:p>
            <a:pPr lvl="1" fontAlgn="t"/>
            <a:r>
              <a:rPr kumimoji="1" lang="en-US" sz="1400" dirty="0">
                <a:highlight>
                  <a:srgbClr val="00FFFF"/>
                </a:highlight>
              </a:rPr>
              <a:t>Spurious emissions for UE co-existence</a:t>
            </a:r>
          </a:p>
          <a:p>
            <a:pPr lvl="1" fontAlgn="t"/>
            <a:r>
              <a:rPr kumimoji="1" lang="en-GB" sz="1400" dirty="0">
                <a:highlight>
                  <a:srgbClr val="00FFFF"/>
                </a:highlight>
              </a:rPr>
              <a:t>Spectrum emission mask</a:t>
            </a:r>
          </a:p>
          <a:p>
            <a:pPr lvl="1" fontAlgn="t"/>
            <a:r>
              <a:rPr kumimoji="1" lang="en-US" sz="1400" dirty="0">
                <a:highlight>
                  <a:srgbClr val="00FFFF"/>
                </a:highlight>
              </a:rPr>
              <a:t>General spurious emissions</a:t>
            </a:r>
            <a:endParaRPr lang="sv-SE" sz="1400" dirty="0">
              <a:highlight>
                <a:srgbClr val="00FFFF"/>
              </a:highlight>
            </a:endParaRPr>
          </a:p>
          <a:p>
            <a:pPr lvl="1" fontAlgn="t"/>
            <a:r>
              <a:rPr kumimoji="1" lang="en-US" sz="1400" dirty="0">
                <a:highlight>
                  <a:srgbClr val="00FFFF"/>
                </a:highlight>
              </a:rPr>
              <a:t>Receiver Spurious emissions</a:t>
            </a:r>
            <a:endParaRPr lang="sv-SE" sz="1400" dirty="0">
              <a:highlight>
                <a:srgbClr val="00FFFF"/>
              </a:highlight>
            </a:endParaRPr>
          </a:p>
          <a:p>
            <a:r>
              <a:rPr kumimoji="1" lang="en-US" altLang="ja-JP" sz="1800" dirty="0"/>
              <a:t>RF MU/TT Target 3</a:t>
            </a:r>
            <a:r>
              <a:rPr lang="en-US" sz="1800" kern="0" dirty="0"/>
              <a:t> test cases: all other test cases</a:t>
            </a:r>
          </a:p>
          <a:p>
            <a:pPr lvl="1"/>
            <a:endParaRPr lang="en-US" sz="1400" kern="0" dirty="0"/>
          </a:p>
          <a:p>
            <a:endParaRPr lang="en-US" sz="1800" kern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F2A6CB-13AE-4B0E-96F0-2627CBEE8BD8}"/>
              </a:ext>
            </a:extLst>
          </p:cNvPr>
          <p:cNvSpPr/>
          <p:nvPr/>
        </p:nvSpPr>
        <p:spPr>
          <a:xfrm>
            <a:off x="1333018" y="1116611"/>
            <a:ext cx="6477963" cy="400110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No Change at RAN5#80</a:t>
            </a:r>
          </a:p>
        </p:txBody>
      </p:sp>
    </p:spTree>
    <p:extLst>
      <p:ext uri="{BB962C8B-B14F-4D97-AF65-F5344CB8AC3E}">
        <p14:creationId xmlns:p14="http://schemas.microsoft.com/office/powerpoint/2010/main" val="2776303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purpose of this document is to reflect the updated target dates and content of the RAN5 5GS delivery phases agreed at RAN5#80. </a:t>
            </a:r>
          </a:p>
          <a:p>
            <a:pPr marL="0" indent="0">
              <a:buNone/>
            </a:pPr>
            <a:r>
              <a:rPr lang="en-US" sz="2000" dirty="0"/>
              <a:t>The document is used as base for setting the detailed targets in the work plans.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RAN5 phase delivery targets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NSA Option 3 (EN-DC)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SA Option 2 (SA NR)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0" indent="0">
              <a:buNone/>
            </a:pPr>
            <a:endParaRPr lang="sv-SE" sz="2000" dirty="0"/>
          </a:p>
          <a:p>
            <a:pPr marL="342900" indent="-342900">
              <a:buFont typeface="+mj-lt"/>
              <a:buAutoNum type="arabicPeriod"/>
            </a:pPr>
            <a:endParaRPr lang="sv-SE" sz="1600" dirty="0"/>
          </a:p>
          <a:p>
            <a:pPr marL="228600" indent="-228600">
              <a:buFont typeface="+mj-lt"/>
              <a:buAutoNum type="arabicPeriod"/>
            </a:pPr>
            <a:endParaRPr lang="en-US" sz="1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b="1" dirty="0"/>
              <a:t>RAN5 have decided to move the Option 5 Phase 1 target from Nov-18 to May-19</a:t>
            </a:r>
          </a:p>
          <a:p>
            <a:pPr lvl="1"/>
            <a:r>
              <a:rPr lang="en-US" sz="1800" dirty="0"/>
              <a:t>Reason: RAN5 focus on delivery of Option 3 Phase 2 and Option  2 Phase 1 by Nov-18.</a:t>
            </a:r>
          </a:p>
          <a:p>
            <a:pPr lvl="1"/>
            <a:r>
              <a:rPr lang="en-US" sz="1800" dirty="0"/>
              <a:t>Inputs from industry needed on:</a:t>
            </a:r>
          </a:p>
          <a:p>
            <a:pPr lvl="2"/>
            <a:r>
              <a:rPr lang="en-US" sz="1800" dirty="0"/>
              <a:t>Can RAN5 assume that a UE supporting Option 5 also will support Option 2. </a:t>
            </a:r>
          </a:p>
          <a:p>
            <a:pPr lvl="3"/>
            <a:r>
              <a:rPr lang="en-US" sz="1800" dirty="0"/>
              <a:t>This will have impact on the number of test cases that need to be developed for Option 5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5 (SA E-UTRA)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9929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RAN5 phases and targets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43" y="1603056"/>
            <a:ext cx="8351839" cy="3852000"/>
          </a:xfrm>
        </p:spPr>
        <p:txBody>
          <a:bodyPr/>
          <a:lstStyle/>
          <a:p>
            <a:r>
              <a:rPr lang="en-US" sz="1800" dirty="0"/>
              <a:t>RAN5#79 May-18</a:t>
            </a:r>
          </a:p>
          <a:p>
            <a:pPr lvl="1"/>
            <a:r>
              <a:rPr lang="en-US" sz="1600" dirty="0"/>
              <a:t>NSA Option 3 (EN-DC) Phase 1</a:t>
            </a:r>
          </a:p>
          <a:p>
            <a:r>
              <a:rPr lang="en-US" sz="1800" dirty="0"/>
              <a:t>RAN5#80 Aug-18	</a:t>
            </a:r>
          </a:p>
          <a:p>
            <a:pPr lvl="1"/>
            <a:r>
              <a:rPr lang="en-US" sz="1600" dirty="0"/>
              <a:t>NSA Option 3 (EN-DC) Phase 1.5</a:t>
            </a:r>
            <a:endParaRPr lang="sv-SE" sz="1600" dirty="0"/>
          </a:p>
          <a:p>
            <a:r>
              <a:rPr lang="en-US" sz="1800" dirty="0"/>
              <a:t>RAN5#81 Nov-18</a:t>
            </a:r>
          </a:p>
          <a:p>
            <a:pPr lvl="1"/>
            <a:r>
              <a:rPr lang="en-US" sz="1600" dirty="0"/>
              <a:t>NSA Option 3 (EN-DC) Phase 2</a:t>
            </a:r>
            <a:endParaRPr lang="sv-SE" sz="1600" dirty="0">
              <a:solidFill>
                <a:srgbClr val="00B050"/>
              </a:solidFill>
            </a:endParaRPr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  <a:endParaRPr lang="sv-SE" sz="1600" dirty="0">
              <a:solidFill>
                <a:srgbClr val="00B050"/>
              </a:solidFill>
            </a:endParaRPr>
          </a:p>
          <a:p>
            <a:r>
              <a:rPr lang="en-US" sz="1800" dirty="0"/>
              <a:t>RAN5#83 May-19</a:t>
            </a:r>
          </a:p>
          <a:p>
            <a:pPr lvl="1"/>
            <a:r>
              <a:rPr lang="en-US" sz="1600" dirty="0"/>
              <a:t>NSA Option 3 (EN-DC) Phase 3</a:t>
            </a:r>
            <a:endParaRPr lang="sv-SE" sz="1600" dirty="0"/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2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sv-SE" sz="1600" dirty="0">
                <a:solidFill>
                  <a:srgbClr val="FF0000"/>
                </a:solidFill>
              </a:rPr>
              <a:t>SA Option 5 (SA E-UTRA) </a:t>
            </a:r>
            <a:r>
              <a:rPr lang="sv-SE" sz="1600" dirty="0" err="1">
                <a:solidFill>
                  <a:srgbClr val="FF0000"/>
                </a:solidFill>
              </a:rPr>
              <a:t>Phase</a:t>
            </a:r>
            <a:r>
              <a:rPr lang="sv-SE" sz="1600" dirty="0">
                <a:solidFill>
                  <a:srgbClr val="FF0000"/>
                </a:solidFill>
              </a:rPr>
              <a:t> 1 (</a:t>
            </a:r>
            <a:r>
              <a:rPr lang="sv-SE" sz="1600" dirty="0" err="1">
                <a:solidFill>
                  <a:srgbClr val="FF0000"/>
                </a:solidFill>
              </a:rPr>
              <a:t>moved</a:t>
            </a:r>
            <a:r>
              <a:rPr lang="sv-SE" sz="1600" dirty="0">
                <a:solidFill>
                  <a:srgbClr val="FF0000"/>
                </a:solidFill>
              </a:rPr>
              <a:t> 6 </a:t>
            </a:r>
            <a:r>
              <a:rPr lang="sv-SE" sz="1600" dirty="0" err="1">
                <a:solidFill>
                  <a:srgbClr val="FF0000"/>
                </a:solidFill>
              </a:rPr>
              <a:t>months</a:t>
            </a:r>
            <a:r>
              <a:rPr lang="sv-SE" sz="1600" dirty="0">
                <a:solidFill>
                  <a:srgbClr val="FF0000"/>
                </a:solidFill>
              </a:rPr>
              <a:t>, </a:t>
            </a:r>
            <a:r>
              <a:rPr lang="sv-SE" sz="1600" dirty="0" err="1">
                <a:solidFill>
                  <a:srgbClr val="FF0000"/>
                </a:solidFill>
              </a:rPr>
              <a:t>see</a:t>
            </a:r>
            <a:r>
              <a:rPr lang="sv-SE" sz="1600" dirty="0">
                <a:solidFill>
                  <a:srgbClr val="FF0000"/>
                </a:solidFill>
              </a:rPr>
              <a:t> </a:t>
            </a:r>
            <a:r>
              <a:rPr lang="sv-SE" sz="1600" dirty="0" err="1">
                <a:solidFill>
                  <a:srgbClr val="FF0000"/>
                </a:solidFill>
              </a:rPr>
              <a:t>slide</a:t>
            </a:r>
            <a:r>
              <a:rPr lang="sv-SE" sz="1600" dirty="0">
                <a:solidFill>
                  <a:srgbClr val="FF0000"/>
                </a:solidFill>
              </a:rPr>
              <a:t> 3)</a:t>
            </a:r>
          </a:p>
          <a:p>
            <a:pPr lvl="1"/>
            <a:r>
              <a:rPr lang="sv-SE" sz="1600" dirty="0"/>
              <a:t>NSA Option 7 (NGEN-DC)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</a:p>
          <a:p>
            <a:pPr lvl="1"/>
            <a:r>
              <a:rPr lang="sv-SE" sz="1600" dirty="0"/>
              <a:t>NSA Option 4 (NE-DC)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  <a:endParaRPr lang="sv-SE" sz="1600" dirty="0">
              <a:solidFill>
                <a:srgbClr val="FF0000"/>
              </a:solidFill>
            </a:endParaRPr>
          </a:p>
          <a:p>
            <a:pPr marL="355600" lvl="1" indent="0">
              <a:buNone/>
            </a:pPr>
            <a:br>
              <a:rPr lang="sv-SE" sz="1100" dirty="0"/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90852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RAN5 phases and targets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478901" cy="4394693"/>
          </a:xfrm>
        </p:spPr>
        <p:txBody>
          <a:bodyPr/>
          <a:lstStyle/>
          <a:p>
            <a:r>
              <a:rPr lang="sv-SE" sz="2000" dirty="0" err="1"/>
              <a:t>Overview</a:t>
            </a:r>
            <a:r>
              <a:rPr lang="sv-SE" sz="2000" dirty="0"/>
              <a:t>: </a:t>
            </a:r>
            <a:r>
              <a:rPr lang="sv-SE" sz="2000" dirty="0" err="1"/>
              <a:t>Time</a:t>
            </a:r>
            <a:r>
              <a:rPr lang="sv-SE" sz="2000" dirty="0"/>
              <a:t> </a:t>
            </a:r>
            <a:r>
              <a:rPr lang="sv-SE" sz="2000" dirty="0" err="1"/>
              <a:t>line</a:t>
            </a:r>
            <a:r>
              <a:rPr lang="sv-SE" sz="2000" dirty="0"/>
              <a:t> - RAN5 5G NR </a:t>
            </a:r>
            <a:r>
              <a:rPr lang="sv-SE" sz="2000" dirty="0" err="1"/>
              <a:t>targets</a:t>
            </a:r>
            <a:endParaRPr lang="sv-SE" sz="16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04807B-B5A1-4115-BB05-5D08E2E34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074" y="2025718"/>
            <a:ext cx="7780502" cy="308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461375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General considerations &amp; Definitions</a:t>
            </a:r>
            <a:endParaRPr lang="en-US" sz="1800" b="1" dirty="0">
              <a:solidFill>
                <a:srgbClr val="FF0000"/>
              </a:solidFill>
            </a:endParaRPr>
          </a:p>
          <a:p>
            <a:r>
              <a:rPr lang="en-US" sz="1800" dirty="0"/>
              <a:t>The RF, </a:t>
            </a:r>
            <a:r>
              <a:rPr lang="en-US" sz="1800" dirty="0" err="1"/>
              <a:t>Demod</a:t>
            </a:r>
            <a:r>
              <a:rPr lang="en-US" sz="1800" dirty="0"/>
              <a:t>/CSI reporting and RRM test cases can be divided into the following parts</a:t>
            </a:r>
          </a:p>
          <a:p>
            <a:pPr lvl="1"/>
            <a:r>
              <a:rPr lang="en-US" sz="1400" b="1" dirty="0"/>
              <a:t>Test definition</a:t>
            </a:r>
            <a:r>
              <a:rPr lang="en-US" sz="1400" dirty="0"/>
              <a:t>		Test case description excluding MU (FR2) and TT (FR1 and FR2) </a:t>
            </a:r>
            <a:br>
              <a:rPr lang="en-US" sz="1400" dirty="0"/>
            </a:br>
            <a:r>
              <a:rPr lang="en-US" sz="1400" dirty="0"/>
              <a:t>			part(s) i.e. non MU/TT parts of minimum requirements, Initial 				conditions, Test points, Test procedure, Specific message content etc.</a:t>
            </a:r>
          </a:p>
          <a:p>
            <a:pPr lvl="1"/>
            <a:r>
              <a:rPr lang="en-US" sz="1400" b="1" dirty="0"/>
              <a:t>MU</a:t>
            </a:r>
            <a:r>
              <a:rPr lang="en-US" sz="1400" dirty="0"/>
              <a:t>			Measurement Uncertainty	</a:t>
            </a:r>
          </a:p>
          <a:p>
            <a:pPr lvl="1"/>
            <a:r>
              <a:rPr lang="en-US" sz="1400" b="1" dirty="0"/>
              <a:t>TT</a:t>
            </a:r>
            <a:r>
              <a:rPr lang="en-US" sz="1400" dirty="0"/>
              <a:t>			Test Tolerances</a:t>
            </a:r>
          </a:p>
          <a:p>
            <a:pPr lvl="1"/>
            <a:r>
              <a:rPr lang="en-US" sz="1400" b="1" dirty="0"/>
              <a:t>Complete FR1 test case </a:t>
            </a:r>
            <a:r>
              <a:rPr lang="en-US" sz="1400" dirty="0"/>
              <a:t>	Test definition + MU + TT</a:t>
            </a:r>
          </a:p>
          <a:p>
            <a:pPr lvl="1"/>
            <a:r>
              <a:rPr lang="en-US" sz="1400" b="1" dirty="0"/>
              <a:t>Complete FR2 test case</a:t>
            </a:r>
            <a:r>
              <a:rPr lang="en-US" sz="1400" dirty="0"/>
              <a:t> 	Test definition + MU + TT</a:t>
            </a:r>
          </a:p>
          <a:p>
            <a:endParaRPr lang="en-US" sz="1800" dirty="0"/>
          </a:p>
          <a:p>
            <a:r>
              <a:rPr lang="en-US" sz="1800" dirty="0">
                <a:solidFill>
                  <a:srgbClr val="FF0000"/>
                </a:solidFill>
              </a:rPr>
              <a:t>NOTE!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The completion targets for EN-DC FR2 test cases are set based on the RAN5 MU/TT targets as described in R5-183257.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Until the MU/TT becomes available it is important that the parts of test definition of the FR2 test cases that are NOT dependent on MU/TT are progressed as far as possible.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3600" b="1" dirty="0"/>
              <a:t>Content of RAN5 5GS PHASES</a:t>
            </a:r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6" y="949552"/>
            <a:ext cx="8351839" cy="3889734"/>
          </a:xfrm>
        </p:spPr>
        <p:txBody>
          <a:bodyPr/>
          <a:lstStyle/>
          <a:p>
            <a:r>
              <a:rPr lang="en-US" sz="1800" b="1" dirty="0">
                <a:solidFill>
                  <a:schemeClr val="bg1">
                    <a:lumMod val="85000"/>
                  </a:schemeClr>
                </a:solidFill>
              </a:rPr>
              <a:t>INCLUDED: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EN-DC configurations: LTE 1CC + NR FR1 1CC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Protocol - TS 38.523-x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54 NR Layer 2 test cases: 23 MAC, 17 RLC and 14 PDCP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12 RRC test cases for single NR cell scenarios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3 NAS EPC test cases (all)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Test environment - TS 36.508, TS 38.508-1, TS 38.508-2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Common test environment to enable LTE+NR FR1 MCG+SCG and Split bearer testing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UE test functions - TS 38.509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UE test loop mode A and UE test loop mode B.</a:t>
            </a:r>
          </a:p>
          <a:p>
            <a:r>
              <a:rPr lang="en-US" sz="1800" dirty="0">
                <a:solidFill>
                  <a:schemeClr val="bg1">
                    <a:lumMod val="85000"/>
                  </a:schemeClr>
                </a:solidFill>
              </a:rPr>
              <a:t>NOT INCLUDED: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No RF FR1 test cases (TS 38.521-1, TS 38.521-3) due to pending completion of  outstanding details in core specifications (TS 38.101-1 and TS 38.101-3).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No RF FR2,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Demod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/CSI reporting or RRM test cases (TS 38.521-2, TS 38.521-3, TS 38.533). 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Protocol test cases for EN-DC NR multi-cell scenarios, </a:t>
            </a:r>
            <a:r>
              <a:rPr lang="nn-NO" sz="1400" dirty="0">
                <a:solidFill>
                  <a:schemeClr val="bg1">
                    <a:lumMod val="85000"/>
                  </a:schemeClr>
                </a:solidFill>
              </a:rPr>
              <a:t>EN-DC NR CA, dedicated 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BWPs, SRB3, measurement test cases</a:t>
            </a:r>
          </a:p>
          <a:p>
            <a:pPr marL="0" indent="0">
              <a:buNone/>
            </a:pPr>
            <a:br>
              <a:rPr lang="en-US" sz="1400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2: Dependency: RAN4 progress until RAN4#87 (May-18)</a:t>
            </a:r>
          </a:p>
          <a:p>
            <a:pPr marL="0" indent="0">
              <a:buNone/>
            </a:pP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3: TT needs one more meeting cycle</a:t>
            </a:r>
          </a:p>
          <a:p>
            <a:pPr marL="712787" lvl="2" indent="0">
              <a:buNone/>
            </a:pP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endParaRPr lang="en-US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6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NSA Option 3 (EN-DC) Phase 1 content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- Target RAN5#79 MAY-18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AB63CC-9BC8-4E29-8337-F83C91B82CD1}"/>
              </a:ext>
            </a:extLst>
          </p:cNvPr>
          <p:cNvSpPr/>
          <p:nvPr/>
        </p:nvSpPr>
        <p:spPr>
          <a:xfrm rot="1287063">
            <a:off x="6737885" y="1020212"/>
            <a:ext cx="1923924" cy="830997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Completed</a:t>
            </a:r>
            <a:b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@ 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RAN5#79</a:t>
            </a:r>
          </a:p>
        </p:txBody>
      </p:sp>
    </p:spTree>
    <p:extLst>
      <p:ext uri="{BB962C8B-B14F-4D97-AF65-F5344CB8AC3E}">
        <p14:creationId xmlns:p14="http://schemas.microsoft.com/office/powerpoint/2010/main" val="4064004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3852000"/>
          </a:xfrm>
        </p:spPr>
        <p:txBody>
          <a:bodyPr/>
          <a:lstStyle/>
          <a:p>
            <a:r>
              <a:rPr lang="en-US" sz="2000" b="1" dirty="0">
                <a:solidFill>
                  <a:srgbClr val="00B050"/>
                </a:solidFill>
              </a:rPr>
              <a:t>CONTENT:</a:t>
            </a:r>
          </a:p>
          <a:p>
            <a:pPr lvl="1"/>
            <a:r>
              <a:rPr lang="en-US" sz="1600" dirty="0"/>
              <a:t>EN-DC configurations: </a:t>
            </a:r>
            <a:br>
              <a:rPr lang="en-US" sz="1600" dirty="0"/>
            </a:br>
            <a:r>
              <a:rPr lang="en-US" sz="1600" dirty="0"/>
              <a:t>	</a:t>
            </a:r>
            <a:r>
              <a:rPr lang="en-US" sz="1600" dirty="0">
                <a:highlight>
                  <a:srgbClr val="00FFFF"/>
                </a:highlight>
              </a:rPr>
              <a:t>RF: </a:t>
            </a:r>
            <a:r>
              <a:rPr lang="en-US" sz="1600" dirty="0"/>
              <a:t>LTE 1CC + NR FR1 1CC </a:t>
            </a:r>
          </a:p>
          <a:p>
            <a:pPr lvl="2"/>
            <a:r>
              <a:rPr lang="en-US" sz="1600" dirty="0">
                <a:highlight>
                  <a:srgbClr val="00FFFF"/>
                </a:highlight>
              </a:rPr>
              <a:t>Protocol: LTE 1CC + NR FR1 1CC; and LTE 1CC + NR FR2 1CC</a:t>
            </a:r>
          </a:p>
          <a:p>
            <a:pPr lvl="2"/>
            <a:r>
              <a:rPr lang="en-US" sz="1600" dirty="0"/>
              <a:t>Test frequencies for 1 LTE+FR1 Intra-Band Contiguous; 18 LTE &amp; FR1 Inter-band and 9 LTE &amp; FR2 Inter-band EN-DC configurations (see next slide)</a:t>
            </a:r>
          </a:p>
          <a:p>
            <a:pPr lvl="1"/>
            <a:r>
              <a:rPr lang="en-US" sz="1600" dirty="0"/>
              <a:t>RF - TS 38.521-3, TS 38.522, TS 38.521-1, TR 38.903, TR 38.905 </a:t>
            </a:r>
          </a:p>
          <a:p>
            <a:pPr lvl="2"/>
            <a:r>
              <a:rPr lang="en-US" sz="1600" dirty="0">
                <a:highlight>
                  <a:srgbClr val="00FFFF"/>
                </a:highlight>
              </a:rPr>
              <a:t>Five (5) </a:t>
            </a:r>
            <a:r>
              <a:rPr lang="en-US" sz="1600" dirty="0"/>
              <a:t>completed RF Test cases </a:t>
            </a:r>
            <a:r>
              <a:rPr lang="en-US" sz="1600" dirty="0">
                <a:highlight>
                  <a:srgbClr val="00FFFF"/>
                </a:highlight>
              </a:rPr>
              <a:t>(four transmitter and one receiver):</a:t>
            </a:r>
          </a:p>
          <a:p>
            <a:pPr lvl="3"/>
            <a:r>
              <a:rPr lang="en-US" sz="1050" dirty="0"/>
              <a:t>6.5B.3.3.1 General Spurious Emissions for Inter-band EN-DC within FR1 </a:t>
            </a:r>
            <a:r>
              <a:rPr lang="en-US" sz="1050" dirty="0">
                <a:highlight>
                  <a:srgbClr val="00FFFF"/>
                </a:highlight>
              </a:rPr>
              <a:t>(R5-185487 pending email approval)</a:t>
            </a:r>
          </a:p>
          <a:p>
            <a:pPr lvl="3"/>
            <a:r>
              <a:rPr lang="en-US" sz="1050" dirty="0"/>
              <a:t>6.5B.2.3.1 Spectrum emissions mask for Inter-band EN-DC within FR1</a:t>
            </a:r>
          </a:p>
          <a:p>
            <a:pPr lvl="3"/>
            <a:r>
              <a:rPr lang="en-US" sz="1050" dirty="0"/>
              <a:t>6.5B.2.3.3 Adjacent Channel Leakage Ratio for Inter-band EN-DC within FR1</a:t>
            </a:r>
          </a:p>
          <a:p>
            <a:pPr lvl="3"/>
            <a:r>
              <a:rPr lang="en-US" sz="1050" dirty="0"/>
              <a:t>6.3B.1.3 Min Output Power for EN-DC for Inter-band EN-DC within FR1 </a:t>
            </a:r>
            <a:r>
              <a:rPr lang="en-US" sz="1050" dirty="0">
                <a:highlight>
                  <a:srgbClr val="00FFFF"/>
                </a:highlight>
              </a:rPr>
              <a:t>(R5-185512 pending email approval)</a:t>
            </a:r>
          </a:p>
          <a:p>
            <a:pPr lvl="3"/>
            <a:r>
              <a:rPr lang="en-GB" sz="1050" dirty="0">
                <a:highlight>
                  <a:srgbClr val="00FFFF"/>
                </a:highlight>
              </a:rPr>
              <a:t>7.3B.2.3 Reference sensitivity for Inter-band EN-DC within FR1</a:t>
            </a:r>
            <a:r>
              <a:rPr lang="en-US" sz="1050" dirty="0">
                <a:highlight>
                  <a:srgbClr val="00FFFF"/>
                </a:highlight>
              </a:rPr>
              <a:t> (R5-185482 pending email approval)</a:t>
            </a:r>
          </a:p>
          <a:p>
            <a:pPr lvl="1"/>
            <a:r>
              <a:rPr lang="en-US" sz="1600" dirty="0"/>
              <a:t>Protocol - TS 38.523-x (overall number of completed test cases Phase 1 &amp; Phase 1.5)</a:t>
            </a:r>
          </a:p>
          <a:p>
            <a:pPr lvl="2"/>
            <a:r>
              <a:rPr lang="en-US" sz="1600" dirty="0"/>
              <a:t>64 (+10) NR Layer 2 test cases: 33 (+10) MAC, 17 RLC and 14 PDCP</a:t>
            </a:r>
          </a:p>
          <a:p>
            <a:pPr lvl="2"/>
            <a:r>
              <a:rPr lang="en-US" sz="1600" dirty="0"/>
              <a:t>12 RRC test cases for single NR cell scenarios</a:t>
            </a:r>
          </a:p>
          <a:p>
            <a:pPr lvl="2"/>
            <a:r>
              <a:rPr lang="en-US" sz="1600" dirty="0"/>
              <a:t>6 (+6) RRC test cases for multi NR cell scenarios</a:t>
            </a:r>
          </a:p>
          <a:p>
            <a:pPr lvl="2"/>
            <a:r>
              <a:rPr lang="en-US" sz="1600" dirty="0"/>
              <a:t>3 NAS EPC test cases (all included in Phase 1 delivery)</a:t>
            </a:r>
          </a:p>
          <a:p>
            <a:pPr marL="0" indent="0">
              <a:buNone/>
            </a:pPr>
            <a:br>
              <a:rPr lang="en-US" sz="1600" dirty="0"/>
            </a:br>
            <a:r>
              <a:rPr lang="en-US" sz="1050" dirty="0"/>
              <a:t>Note 1: The TS 38.521-3 referenced clauses in TS 38.521-1 and TS 38.521-2 need to be completed as part of the TS 38.521-3 target.</a:t>
            </a:r>
          </a:p>
          <a:p>
            <a:pPr marL="712787" lvl="2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sz="2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421320" y="249969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1.5 content</a:t>
            </a:r>
          </a:p>
          <a:p>
            <a:pPr marL="0" indent="0">
              <a:buNone/>
            </a:pPr>
            <a:r>
              <a:rPr lang="en-US" sz="1600" dirty="0"/>
              <a:t>RAN5#80 Aug-18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344FA-3DB9-4902-9D98-B92F77136B79}"/>
              </a:ext>
            </a:extLst>
          </p:cNvPr>
          <p:cNvSpPr/>
          <p:nvPr/>
        </p:nvSpPr>
        <p:spPr>
          <a:xfrm rot="1287063">
            <a:off x="6433084" y="686383"/>
            <a:ext cx="1923925" cy="830997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Completed</a:t>
            </a:r>
            <a:b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@ 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RAN5#80</a:t>
            </a:r>
          </a:p>
        </p:txBody>
      </p:sp>
    </p:spTree>
    <p:extLst>
      <p:ext uri="{BB962C8B-B14F-4D97-AF65-F5344CB8AC3E}">
        <p14:creationId xmlns:p14="http://schemas.microsoft.com/office/powerpoint/2010/main" val="3048818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549731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Test frequencies included in Phase 1.5 delivery:</a:t>
            </a:r>
          </a:p>
          <a:p>
            <a:pPr lvl="1"/>
            <a:r>
              <a:rPr lang="en-US" sz="1400" b="1" dirty="0"/>
              <a:t>LTE+FR1 Intra-band contiguous</a:t>
            </a:r>
          </a:p>
          <a:p>
            <a:pPr lvl="2"/>
            <a:r>
              <a:rPr lang="en-US" sz="1400" b="1" dirty="0"/>
              <a:t>DC_(n)41</a:t>
            </a:r>
          </a:p>
          <a:p>
            <a:pPr lvl="1"/>
            <a:r>
              <a:rPr lang="en-US" sz="1400" b="1" dirty="0"/>
              <a:t>LTE+FR1 Inter-band</a:t>
            </a:r>
          </a:p>
          <a:p>
            <a:pPr lvl="2"/>
            <a:r>
              <a:rPr lang="pt-BR" sz="1400" b="1" dirty="0"/>
              <a:t>DC_1A_n28A, DC_1A_n77A, DC_1A_n78A, DC_1A_n79A</a:t>
            </a:r>
          </a:p>
          <a:p>
            <a:pPr lvl="2"/>
            <a:r>
              <a:rPr lang="pt-BR" sz="1400" b="1" dirty="0"/>
              <a:t>DC_3A_n77A, DC_3A_n78A, DC_3A_n79A</a:t>
            </a:r>
          </a:p>
          <a:p>
            <a:pPr lvl="2"/>
            <a:r>
              <a:rPr lang="pt-BR" sz="1400" b="1" dirty="0"/>
              <a:t>DC_19A_n77A, DC_19A_n78A, DC_19A_n79A</a:t>
            </a:r>
          </a:p>
          <a:p>
            <a:pPr lvl="2"/>
            <a:r>
              <a:rPr lang="pt-BR" sz="1400" b="1" dirty="0"/>
              <a:t>DC_20A_n78A</a:t>
            </a:r>
          </a:p>
          <a:p>
            <a:pPr lvl="2"/>
            <a:r>
              <a:rPr lang="pt-BR" sz="1400" b="1" dirty="0"/>
              <a:t>DC_21A_n77A, DC_21A_n78A, DC_21A_n79A</a:t>
            </a:r>
          </a:p>
          <a:p>
            <a:pPr lvl="2"/>
            <a:r>
              <a:rPr lang="pt-BR" sz="1400" b="1" dirty="0"/>
              <a:t>DC_25A_n41A</a:t>
            </a:r>
          </a:p>
          <a:p>
            <a:pPr lvl="2"/>
            <a:r>
              <a:rPr lang="pt-BR" sz="1400" b="1" dirty="0"/>
              <a:t>DC_28A_n77A, DC_28A_n78A, DC_28A_n79A</a:t>
            </a:r>
          </a:p>
          <a:p>
            <a:pPr lvl="1"/>
            <a:r>
              <a:rPr lang="en-US" sz="1400" b="1" dirty="0"/>
              <a:t>LTE+FR2 Inter-band</a:t>
            </a:r>
          </a:p>
          <a:p>
            <a:pPr lvl="2"/>
            <a:r>
              <a:rPr lang="pt-BR" sz="1400" b="1" dirty="0"/>
              <a:t>DC_1A_n257A</a:t>
            </a:r>
          </a:p>
          <a:p>
            <a:pPr lvl="2"/>
            <a:r>
              <a:rPr lang="pt-BR" sz="1400" b="1" dirty="0"/>
              <a:t>DC_3A_n257A</a:t>
            </a:r>
          </a:p>
          <a:p>
            <a:pPr lvl="2"/>
            <a:r>
              <a:rPr lang="pt-BR" sz="1400" b="1" dirty="0"/>
              <a:t>DC_5A-n260A, DC_5A_n261A</a:t>
            </a:r>
          </a:p>
          <a:p>
            <a:pPr lvl="2"/>
            <a:r>
              <a:rPr lang="pt-BR" sz="1400" b="1" dirty="0"/>
              <a:t>DC_13A_n257A</a:t>
            </a:r>
          </a:p>
          <a:p>
            <a:pPr lvl="2"/>
            <a:r>
              <a:rPr lang="pt-BR" sz="1400" b="1" dirty="0"/>
              <a:t>DC_19A_n257A</a:t>
            </a:r>
          </a:p>
          <a:p>
            <a:pPr lvl="2"/>
            <a:r>
              <a:rPr lang="pt-BR" sz="1400" b="1" dirty="0"/>
              <a:t>DC_21A_n257A</a:t>
            </a:r>
          </a:p>
          <a:p>
            <a:pPr lvl="2"/>
            <a:r>
              <a:rPr lang="pt-BR" sz="1400" b="1" dirty="0"/>
              <a:t>DC_66A_n260A, DC_66A-n261A</a:t>
            </a:r>
          </a:p>
          <a:p>
            <a:pPr lvl="2"/>
            <a:endParaRPr lang="pt-BR" sz="1400" b="1" dirty="0"/>
          </a:p>
          <a:p>
            <a:pPr lvl="1"/>
            <a:endParaRPr lang="en-US" sz="1400" b="1" dirty="0"/>
          </a:p>
          <a:p>
            <a:pPr lvl="2"/>
            <a:endParaRPr lang="en-US" sz="1400" b="1" dirty="0"/>
          </a:p>
          <a:p>
            <a:pPr lvl="1"/>
            <a:endParaRPr lang="en-US" sz="1400" b="1" dirty="0"/>
          </a:p>
          <a:p>
            <a:pPr lvl="1"/>
            <a:endParaRPr lang="en-US" sz="1400" b="1" dirty="0"/>
          </a:p>
          <a:p>
            <a:pPr lvl="1"/>
            <a:endParaRPr lang="en-US" sz="1400" b="1" dirty="0">
              <a:solidFill>
                <a:srgbClr val="00B050"/>
              </a:solidFill>
            </a:endParaRPr>
          </a:p>
          <a:p>
            <a:endParaRPr lang="en-US" sz="1800" b="1" dirty="0">
              <a:solidFill>
                <a:srgbClr val="00B050"/>
              </a:solidFill>
            </a:endParaRPr>
          </a:p>
          <a:p>
            <a:endParaRPr lang="en-US" sz="18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18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1800" b="1" dirty="0">
              <a:solidFill>
                <a:srgbClr val="00B050"/>
              </a:solidFill>
            </a:endParaRPr>
          </a:p>
          <a:p>
            <a:pPr marL="712787" lvl="2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1.5 content</a:t>
            </a:r>
          </a:p>
          <a:p>
            <a:pPr marL="0" indent="0">
              <a:buNone/>
            </a:pPr>
            <a:r>
              <a:rPr lang="en-US" sz="1600" dirty="0"/>
              <a:t>RAN5#80 Aug-18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4455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36476</TotalTime>
  <Words>1715</Words>
  <Application>Microsoft Office PowerPoint</Application>
  <PresentationFormat>On-screen Show (4:3)</PresentationFormat>
  <Paragraphs>280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Ericsson Capital TT</vt:lpstr>
      <vt:lpstr>Arial</vt:lpstr>
      <vt:lpstr>PresentationTemplate2011</vt:lpstr>
      <vt:lpstr>RAN5 5G NR DELIVERY phases and targets (Update of RAN5#80)</vt:lpstr>
      <vt:lpstr>Introduction &amp; CONTENT</vt:lpstr>
      <vt:lpstr>PowerPoint Presentation</vt:lpstr>
      <vt:lpstr>PowerPoint Presentation</vt:lpstr>
      <vt:lpstr>RAN5 phases and targets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 slides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901</cp:revision>
  <dcterms:created xsi:type="dcterms:W3CDTF">2016-08-26T13:27:01Z</dcterms:created>
  <dcterms:modified xsi:type="dcterms:W3CDTF">2018-08-29T06:41:58Z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