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6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68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27/06/2018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Wayforward</a:t>
            </a:r>
            <a:r>
              <a:rPr lang="fr-FR" dirty="0"/>
              <a:t> on</a:t>
            </a:r>
            <a:br>
              <a:rPr lang="fr-FR" dirty="0"/>
            </a:br>
            <a:r>
              <a:rPr lang="fr-FR" dirty="0"/>
              <a:t>TT &amp; MU values in FR1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Orange, Telecom </a:t>
            </a:r>
            <a:r>
              <a:rPr lang="fr-FR" dirty="0" err="1"/>
              <a:t>Italia</a:t>
            </a:r>
            <a:r>
              <a:rPr lang="fr-FR" dirty="0"/>
              <a:t>, Vodafone, CMCC, China </a:t>
            </a:r>
            <a:r>
              <a:rPr lang="fr-FR" dirty="0" err="1"/>
              <a:t>Unicom</a:t>
            </a:r>
            <a:r>
              <a:rPr lang="fr-FR" dirty="0"/>
              <a:t>, China Telecom, AT&amp;T, </a:t>
            </a:r>
            <a:r>
              <a:rPr lang="fr-FR" dirty="0" err="1"/>
              <a:t>Dish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971600" y="5486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 79	</a:t>
            </a:r>
          </a:p>
          <a:p>
            <a:r>
              <a:rPr lang="en-US" b="1" dirty="0"/>
              <a:t>Busan, South Korea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May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588224" y="6926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R5-183911r3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“How to define TT from MU in FR1” was already approved in R5-177454 in Reno: </a:t>
            </a:r>
            <a:endParaRPr lang="fr-FR" dirty="0"/>
          </a:p>
          <a:p>
            <a:pPr lvl="1"/>
            <a:r>
              <a:rPr lang="en-US" dirty="0"/>
              <a:t>Proposal 1-2 : Sub-6GHz TT values about Type 1 TCs are defined with same value as MU for NR.</a:t>
            </a:r>
            <a:endParaRPr lang="fr-FR" dirty="0"/>
          </a:p>
          <a:p>
            <a:pPr lvl="1"/>
            <a:r>
              <a:rPr lang="en-US" dirty="0"/>
              <a:t>Proposal 2-1 : Sub-6GHz TT values about Type 2 TCs are defined as zero in same way as legacy LTE</a:t>
            </a:r>
            <a:endParaRPr lang="fr-F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(Type 1 is TT </a:t>
            </a:r>
            <a:r>
              <a:rPr lang="ja-JP" altLang="fr-FR" dirty="0"/>
              <a:t>≠</a:t>
            </a:r>
            <a:r>
              <a:rPr lang="en-US" dirty="0"/>
              <a:t>0 in LTE, Type 2 is TT=0 in LTE)</a:t>
            </a:r>
            <a:endParaRPr lang="fr-FR" dirty="0"/>
          </a:p>
          <a:p>
            <a:r>
              <a:rPr lang="en-US" dirty="0"/>
              <a:t> For FR1, BW&gt;20MHz there is no agreement yet</a:t>
            </a:r>
          </a:p>
          <a:p>
            <a:r>
              <a:rPr lang="en-US" dirty="0"/>
              <a:t>Regarding FR2, approach is not approved yet.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Background: UL coverage for FR1 TDD</a:t>
            </a:r>
            <a:endParaRPr lang="fr-FR" dirty="0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92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fr-FR" dirty="0"/>
              <a:t>R1-1711817 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 NR deployment assumptions @3.5GHz: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Massive MIMO is a defining feature of NR @3.5GHz (typical configuration 64T64R with 128/256 antenna elements)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beam sweeping or other techniques (power boosting etc.) it is expected that all NR physical common and control channels in DL will match or exceed NR-PDSCH coverage at its maximum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range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UL/DL traffic asymmetry is expected to be heavily DL biased, e.g., 1:3 to 1:10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this traffic asymmetry the UL/DL transmission times will also be highly asymmetric, e.g., at least 1:3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UE is power limited</a:t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15 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3500 in TDD for a downlink oriented UL/DL frame configuration of 1:3 and a PUSCH/PDSCH data rate asymmetry of 1:10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 for a downlink oriented UL/DL frame configuration of 1:3 and a PUSCH/PDSCH data rate asymmetry of 1:10</a:t>
            </a:r>
          </a:p>
          <a:p>
            <a:pPr>
              <a:buClrTx/>
            </a:pP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860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 </a:t>
            </a:r>
            <a:r>
              <a:rPr lang="fr-FR" dirty="0" err="1"/>
              <a:t>Proposal</a:t>
            </a:r>
            <a:r>
              <a:rPr lang="fr-FR" dirty="0"/>
              <a:t> (</a:t>
            </a:r>
            <a:r>
              <a:rPr lang="fr-FR" dirty="0" err="1"/>
              <a:t>example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R5-183910r2</a:t>
            </a:r>
          </a:p>
          <a:p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DC2CF4-53DC-4D2F-8126-3D5E48A36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445610"/>
              </p:ext>
            </p:extLst>
          </p:nvPr>
        </p:nvGraphicFramePr>
        <p:xfrm>
          <a:off x="587160" y="2273447"/>
          <a:ext cx="8229599" cy="25297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8">
                  <a:extLst>
                    <a:ext uri="{9D8B030D-6E8A-4147-A177-3AD203B41FA5}">
                      <a16:colId xmlns:a16="http://schemas.microsoft.com/office/drawing/2014/main" val="2339324004"/>
                    </a:ext>
                  </a:extLst>
                </a:gridCol>
                <a:gridCol w="550078">
                  <a:extLst>
                    <a:ext uri="{9D8B030D-6E8A-4147-A177-3AD203B41FA5}">
                      <a16:colId xmlns:a16="http://schemas.microsoft.com/office/drawing/2014/main" val="1448281515"/>
                    </a:ext>
                  </a:extLst>
                </a:gridCol>
                <a:gridCol w="2437601">
                  <a:extLst>
                    <a:ext uri="{9D8B030D-6E8A-4147-A177-3AD203B41FA5}">
                      <a16:colId xmlns:a16="http://schemas.microsoft.com/office/drawing/2014/main" val="303994230"/>
                    </a:ext>
                  </a:extLst>
                </a:gridCol>
                <a:gridCol w="2426815">
                  <a:extLst>
                    <a:ext uri="{9D8B030D-6E8A-4147-A177-3AD203B41FA5}">
                      <a16:colId xmlns:a16="http://schemas.microsoft.com/office/drawing/2014/main" val="2141276767"/>
                    </a:ext>
                  </a:extLst>
                </a:gridCol>
                <a:gridCol w="2265027">
                  <a:extLst>
                    <a:ext uri="{9D8B030D-6E8A-4147-A177-3AD203B41FA5}">
                      <a16:colId xmlns:a16="http://schemas.microsoft.com/office/drawing/2014/main" val="2516784628"/>
                    </a:ext>
                  </a:extLst>
                </a:gridCol>
              </a:tblGrid>
              <a:tr h="90034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trasmitter characteristics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66828997"/>
                  </a:ext>
                </a:extLst>
              </a:tr>
              <a:tr h="86571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6.2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transmit power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93643480"/>
                  </a:ext>
                </a:extLst>
              </a:tr>
              <a:tr h="2275092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6.2.1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UE maximum output power</a:t>
                      </a: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±1.3 dB, 4.2GHz &lt; f ≤ 6.0GHz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±1.5 dB, 4.2GHz &lt; f ≤ 6.0GHz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40MHz &lt; BW ≤ 100 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±1.4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±1.6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±1.6 dB, 4.2GHz &lt; f ≤ 6.0GHz (P ≥ 0dBm)</a:t>
                      </a: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0.7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1.0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1.3 dB, 4.2GHz &lt; f ≤ 6GHz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0.7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1.0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1.5 dB, 4.2GHz &lt; f ≤ 6.0GHz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40MHz &lt; BW ≤ 100MHz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1.4 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1.6 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1.6  dB, 4.2GHz &lt; f ≤ 6.0GHz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45817509"/>
                  </a:ext>
                </a:extLst>
              </a:tr>
            </a:tbl>
          </a:graphicData>
        </a:graphic>
      </p:graphicFrame>
      <p:sp>
        <p:nvSpPr>
          <p:cNvPr id="9" name="ZoneTexte 6">
            <a:extLst>
              <a:ext uri="{FF2B5EF4-FFF2-40B4-BE49-F238E27FC236}">
                <a16:creationId xmlns:a16="http://schemas.microsoft.com/office/drawing/2014/main" id="{5BB971EE-193B-46B1-9AF0-E1234DB02BBD}"/>
              </a:ext>
            </a:extLst>
          </p:cNvPr>
          <p:cNvSpPr txBox="1"/>
          <p:nvPr/>
        </p:nvSpPr>
        <p:spPr>
          <a:xfrm rot="1885655">
            <a:off x="6523085" y="844078"/>
            <a:ext cx="3185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C00000"/>
                </a:solidFill>
              </a:rPr>
              <a:t>Revised</a:t>
            </a:r>
          </a:p>
        </p:txBody>
      </p:sp>
    </p:spTree>
    <p:extLst>
      <p:ext uri="{BB962C8B-B14F-4D97-AF65-F5344CB8AC3E}">
        <p14:creationId xmlns:p14="http://schemas.microsoft.com/office/powerpoint/2010/main" val="702028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7FBC3-18DE-4CA3-B440-FA1F2D337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Discussion</a:t>
            </a:r>
            <a:r>
              <a:rPr lang="it-IT" dirty="0"/>
              <a:t> </a:t>
            </a:r>
            <a:r>
              <a:rPr lang="it-IT" dirty="0" err="1"/>
              <a:t>about</a:t>
            </a:r>
            <a:r>
              <a:rPr lang="it-IT" dirty="0"/>
              <a:t>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6D484-BFDA-49EA-BCC3-D4204C4EF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There is a wide consensus among operators to adopt an approach with minimal TT with strong preference for adopting TT = 0.</a:t>
            </a:r>
            <a:endParaRPr lang="it-IT" dirty="0"/>
          </a:p>
          <a:p>
            <a:pPr lvl="1"/>
            <a:r>
              <a:rPr lang="en-GB" dirty="0"/>
              <a:t>a minimal TT can also be accepted, a reasonable value is represented by LTE values with f </a:t>
            </a:r>
            <a:r>
              <a:rPr lang="it-IT" dirty="0"/>
              <a:t>≤</a:t>
            </a:r>
            <a:r>
              <a:rPr lang="en-GB" dirty="0"/>
              <a:t> 4.2 GHz and BW </a:t>
            </a:r>
            <a:r>
              <a:rPr lang="it-IT" dirty="0"/>
              <a:t>≤ 20 MHz,</a:t>
            </a:r>
            <a:r>
              <a:rPr lang="en-GB" dirty="0"/>
              <a:t> the lately introduced values for </a:t>
            </a:r>
            <a:r>
              <a:rPr lang="en-GB" dirty="0" err="1"/>
              <a:t>eLAA</a:t>
            </a:r>
            <a:r>
              <a:rPr lang="en-GB" dirty="0"/>
              <a:t> and V2V shall not me considered. </a:t>
            </a:r>
            <a:endParaRPr lang="it-IT" dirty="0"/>
          </a:p>
          <a:p>
            <a:r>
              <a:rPr lang="en-GB" dirty="0"/>
              <a:t>a minimal TT approach (with TT &lt; MU) introduces a fairer method among operators and UE/Chipset Vendor (R5-073326) </a:t>
            </a:r>
            <a:r>
              <a:rPr lang="en-GB" dirty="0">
                <a:solidFill>
                  <a:srgbClr val="FF0000"/>
                </a:solidFill>
              </a:rPr>
              <a:t>to manage </a:t>
            </a:r>
            <a:r>
              <a:rPr lang="en-US" dirty="0">
                <a:solidFill>
                  <a:srgbClr val="FF0000"/>
                </a:solidFill>
              </a:rPr>
              <a:t>“</a:t>
            </a:r>
            <a:r>
              <a:rPr lang="en-US" b="1" dirty="0">
                <a:solidFill>
                  <a:srgbClr val="FF0000"/>
                </a:solidFill>
              </a:rPr>
              <a:t>borderline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bad UEs</a:t>
            </a:r>
            <a:r>
              <a:rPr lang="en-US" dirty="0">
                <a:solidFill>
                  <a:srgbClr val="FF0000"/>
                </a:solidFill>
              </a:rPr>
              <a:t>”</a:t>
            </a:r>
            <a:r>
              <a:rPr lang="en-US" dirty="0"/>
              <a:t> </a:t>
            </a:r>
            <a:endParaRPr lang="it-IT" dirty="0"/>
          </a:p>
          <a:p>
            <a:pPr lvl="1"/>
            <a:r>
              <a:rPr lang="en-GB" dirty="0"/>
              <a:t>Shared Risk (TT = 0): </a:t>
            </a:r>
          </a:p>
          <a:p>
            <a:pPr lvl="2"/>
            <a:r>
              <a:rPr lang="en-GB" b="1" dirty="0"/>
              <a:t>50%</a:t>
            </a:r>
            <a:r>
              <a:rPr lang="en-GB" dirty="0"/>
              <a:t> probability to harm the overall system performance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</a:t>
            </a:r>
            <a:r>
              <a:rPr lang="en-GB" b="1" dirty="0"/>
              <a:t>Risk for Operators</a:t>
            </a:r>
            <a:r>
              <a:rPr lang="en-GB" dirty="0"/>
              <a:t>, </a:t>
            </a:r>
          </a:p>
          <a:p>
            <a:pPr lvl="2"/>
            <a:r>
              <a:rPr lang="en-GB" b="1" dirty="0"/>
              <a:t>50%</a:t>
            </a:r>
            <a:r>
              <a:rPr lang="en-GB" dirty="0"/>
              <a:t> probability that a conformant UE is considered not compliant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UE manufactures</a:t>
            </a:r>
            <a:endParaRPr lang="it-IT" dirty="0"/>
          </a:p>
          <a:p>
            <a:pPr lvl="1"/>
            <a:r>
              <a:rPr lang="en-GB" dirty="0"/>
              <a:t>Never Fail a good UE (TT = MU): </a:t>
            </a:r>
          </a:p>
          <a:p>
            <a:pPr lvl="2"/>
            <a:r>
              <a:rPr lang="en-GB" b="1" dirty="0"/>
              <a:t>97.5%</a:t>
            </a:r>
            <a:r>
              <a:rPr lang="en-GB" dirty="0"/>
              <a:t> probability to harm the overall system performance 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Operators</a:t>
            </a:r>
            <a:r>
              <a:rPr lang="en-GB" dirty="0"/>
              <a:t>, </a:t>
            </a:r>
          </a:p>
          <a:p>
            <a:pPr lvl="2"/>
            <a:r>
              <a:rPr lang="en-GB" b="1" dirty="0"/>
              <a:t>2.5%</a:t>
            </a:r>
            <a:r>
              <a:rPr lang="en-GB" dirty="0"/>
              <a:t> probability that a conformant UE is considered not compliant 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UE manufactures</a:t>
            </a:r>
            <a:r>
              <a:rPr lang="en-GB" dirty="0"/>
              <a:t>.</a:t>
            </a:r>
          </a:p>
          <a:p>
            <a:pPr lvl="1"/>
            <a:r>
              <a:rPr lang="it-IT" dirty="0"/>
              <a:t>TT &lt; MU: </a:t>
            </a:r>
          </a:p>
          <a:p>
            <a:pPr lvl="2"/>
            <a:r>
              <a:rPr lang="en-GB" b="1" dirty="0"/>
              <a:t>Minimal TT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b="1" dirty="0"/>
              <a:t>more balanced risk among the parties</a:t>
            </a:r>
            <a:endParaRPr lang="it-IT" b="1" dirty="0"/>
          </a:p>
          <a:p>
            <a:r>
              <a:rPr lang="en-GB" dirty="0"/>
              <a:t>The RAN4 already adopted the TT &lt; MU method for OTA since many releases with the introduction of minimal TT values (i.e. 1 dB for TRP).</a:t>
            </a:r>
            <a:endParaRPr lang="it-IT" dirty="0"/>
          </a:p>
          <a:p>
            <a:r>
              <a:rPr lang="en-GB" dirty="0"/>
              <a:t>The minimal TT of 1 dB have been adopted for OTA across frequencies and access technologies since many releases, </a:t>
            </a:r>
          </a:p>
          <a:p>
            <a:pPr lvl="1"/>
            <a:r>
              <a:rPr lang="en-GB" dirty="0"/>
              <a:t>for conducted measure is not realistic to have bigger values than values defined for OTA.</a:t>
            </a:r>
            <a:endParaRPr lang="it-IT" dirty="0"/>
          </a:p>
          <a:p>
            <a:endParaRPr lang="it-IT" dirty="0"/>
          </a:p>
        </p:txBody>
      </p:sp>
      <p:sp>
        <p:nvSpPr>
          <p:cNvPr id="4" name="ZoneTexte 6">
            <a:extLst>
              <a:ext uri="{FF2B5EF4-FFF2-40B4-BE49-F238E27FC236}">
                <a16:creationId xmlns:a16="http://schemas.microsoft.com/office/drawing/2014/main" id="{11230874-4528-4BE2-93B5-C84A4DFEEFB0}"/>
              </a:ext>
            </a:extLst>
          </p:cNvPr>
          <p:cNvSpPr txBox="1"/>
          <p:nvPr/>
        </p:nvSpPr>
        <p:spPr>
          <a:xfrm rot="1885655">
            <a:off x="6696096" y="273889"/>
            <a:ext cx="2790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054365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TT &lt; MU </a:t>
            </a:r>
            <a:r>
              <a:rPr lang="fr-FR" dirty="0" err="1"/>
              <a:t>Proposal</a:t>
            </a:r>
            <a:r>
              <a:rPr lang="fr-FR" dirty="0"/>
              <a:t> (</a:t>
            </a:r>
            <a:r>
              <a:rPr lang="fr-FR" dirty="0" err="1"/>
              <a:t>example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Attached spreadsheet</a:t>
            </a:r>
          </a:p>
          <a:p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DC2CF4-53DC-4D2F-8126-3D5E48A36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2736"/>
              </p:ext>
            </p:extLst>
          </p:nvPr>
        </p:nvGraphicFramePr>
        <p:xfrm>
          <a:off x="587160" y="2273447"/>
          <a:ext cx="8229599" cy="24628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8">
                  <a:extLst>
                    <a:ext uri="{9D8B030D-6E8A-4147-A177-3AD203B41FA5}">
                      <a16:colId xmlns:a16="http://schemas.microsoft.com/office/drawing/2014/main" val="2339324004"/>
                    </a:ext>
                  </a:extLst>
                </a:gridCol>
                <a:gridCol w="550078">
                  <a:extLst>
                    <a:ext uri="{9D8B030D-6E8A-4147-A177-3AD203B41FA5}">
                      <a16:colId xmlns:a16="http://schemas.microsoft.com/office/drawing/2014/main" val="1448281515"/>
                    </a:ext>
                  </a:extLst>
                </a:gridCol>
                <a:gridCol w="2437601">
                  <a:extLst>
                    <a:ext uri="{9D8B030D-6E8A-4147-A177-3AD203B41FA5}">
                      <a16:colId xmlns:a16="http://schemas.microsoft.com/office/drawing/2014/main" val="303994230"/>
                    </a:ext>
                  </a:extLst>
                </a:gridCol>
                <a:gridCol w="2426815">
                  <a:extLst>
                    <a:ext uri="{9D8B030D-6E8A-4147-A177-3AD203B41FA5}">
                      <a16:colId xmlns:a16="http://schemas.microsoft.com/office/drawing/2014/main" val="2141276767"/>
                    </a:ext>
                  </a:extLst>
                </a:gridCol>
                <a:gridCol w="2265027">
                  <a:extLst>
                    <a:ext uri="{9D8B030D-6E8A-4147-A177-3AD203B41FA5}">
                      <a16:colId xmlns:a16="http://schemas.microsoft.com/office/drawing/2014/main" val="2516784628"/>
                    </a:ext>
                  </a:extLst>
                </a:gridCol>
              </a:tblGrid>
              <a:tr h="87390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trasmitter characteristics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66828997"/>
                  </a:ext>
                </a:extLst>
              </a:tr>
              <a:tr h="84029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6.2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transmit power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93643480"/>
                  </a:ext>
                </a:extLst>
              </a:tr>
              <a:tr h="2208271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6.2.1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UE maximum output power</a:t>
                      </a:r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±1.3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±1.5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40MHz &lt; BW ≤ 100MHz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±1.4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±1.6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±1.6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BW ≤ 20MHz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0.7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1.0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dB, 4.2GHz &lt; f ≤ 6GHz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 MHz &lt; BW ≤ 40MHz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0.7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1.0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dB, 4.2GHz &lt; f ≤ 6.0GHz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40MHz &lt; BW ≤ 60MHz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4.2GHz &lt; f ≤ 6.0GHz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45817509"/>
                  </a:ext>
                </a:extLst>
              </a:tr>
            </a:tbl>
          </a:graphicData>
        </a:graphic>
      </p:graphicFrame>
      <p:sp>
        <p:nvSpPr>
          <p:cNvPr id="9" name="ZoneTexte 6">
            <a:extLst>
              <a:ext uri="{FF2B5EF4-FFF2-40B4-BE49-F238E27FC236}">
                <a16:creationId xmlns:a16="http://schemas.microsoft.com/office/drawing/2014/main" id="{82BCB2BF-919D-4850-B30E-168DE71CE603}"/>
              </a:ext>
            </a:extLst>
          </p:cNvPr>
          <p:cNvSpPr txBox="1"/>
          <p:nvPr/>
        </p:nvSpPr>
        <p:spPr>
          <a:xfrm rot="1885655">
            <a:off x="6984128" y="855854"/>
            <a:ext cx="2790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875720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FF0000"/>
                </a:solidFill>
              </a:rPr>
              <a:t>FR1 TT</a:t>
            </a:r>
            <a:r>
              <a:rPr lang="fr-FR" dirty="0"/>
              <a:t> </a:t>
            </a:r>
            <a:r>
              <a:rPr lang="fr-FR" dirty="0" err="1"/>
              <a:t>Proposal</a:t>
            </a:r>
            <a:r>
              <a:rPr lang="fr-FR" dirty="0"/>
              <a:t>: TT &lt; MU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pPr>
              <a:buClrTx/>
            </a:pP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Proposal: Except the </a:t>
            </a:r>
            <a:r>
              <a:rPr lang="en-US" sz="24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items, the 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FR1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TT Values are included in the spreadsheet file, based on the following assumption: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pure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LTE (TS 36.521-1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BW ≤ 20 MHz f ≤ 4.2 GHz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It is assumed that the amount of uncertainty exceeding the E-UTRAN shall not be considered.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75272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349</Words>
  <Application>Microsoft Office PowerPoint</Application>
  <PresentationFormat>On-screen Show (4:3)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Wingdings</vt:lpstr>
      <vt:lpstr>Thème Office</vt:lpstr>
      <vt:lpstr>Wayforward on TT &amp; MU values in FR1</vt:lpstr>
      <vt:lpstr>Background</vt:lpstr>
      <vt:lpstr>Background: UL coverage for FR1 TDD</vt:lpstr>
      <vt:lpstr>MU Proposal (example)</vt:lpstr>
      <vt:lpstr>Discussion about TT &lt; MU</vt:lpstr>
      <vt:lpstr>TT &lt; MU Proposal (example)</vt:lpstr>
      <vt:lpstr>FR1 TT Proposal: TT &lt; MU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65</cp:revision>
  <dcterms:created xsi:type="dcterms:W3CDTF">2018-05-23T08:39:00Z</dcterms:created>
  <dcterms:modified xsi:type="dcterms:W3CDTF">2018-06-27T14:11:55Z</dcterms:modified>
</cp:coreProperties>
</file>