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1" r:id="rId2"/>
  </p:sldMasterIdLst>
  <p:notesMasterIdLst>
    <p:notesMasterId r:id="rId23"/>
  </p:notesMasterIdLst>
  <p:handoutMasterIdLst>
    <p:handoutMasterId r:id="rId24"/>
  </p:handoutMasterIdLst>
  <p:sldIdLst>
    <p:sldId id="303" r:id="rId3"/>
    <p:sldId id="718" r:id="rId4"/>
    <p:sldId id="720" r:id="rId5"/>
    <p:sldId id="709" r:id="rId6"/>
    <p:sldId id="722" r:id="rId7"/>
    <p:sldId id="723" r:id="rId8"/>
    <p:sldId id="724" r:id="rId9"/>
    <p:sldId id="725" r:id="rId10"/>
    <p:sldId id="726" r:id="rId11"/>
    <p:sldId id="727" r:id="rId12"/>
    <p:sldId id="728" r:id="rId13"/>
    <p:sldId id="732" r:id="rId14"/>
    <p:sldId id="730" r:id="rId15"/>
    <p:sldId id="731" r:id="rId16"/>
    <p:sldId id="733" r:id="rId17"/>
    <p:sldId id="734" r:id="rId18"/>
    <p:sldId id="735" r:id="rId19"/>
    <p:sldId id="737" r:id="rId20"/>
    <p:sldId id="738" r:id="rId21"/>
    <p:sldId id="736" r:id="rId2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72AF2F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69" autoAdjust="0"/>
    <p:restoredTop sz="95588" autoAdjust="0"/>
  </p:normalViewPr>
  <p:slideViewPr>
    <p:cSldViewPr>
      <p:cViewPr>
        <p:scale>
          <a:sx n="90" d="100"/>
          <a:sy n="90" d="100"/>
        </p:scale>
        <p:origin x="160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3664" y="20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_rels/viewProps.xml.rels><?xml version="1.0" encoding="UTF-8" standalone="yes"?>
<Relationships xmlns="http://schemas.openxmlformats.org/package/2006/relationships"><Relationship Id="rId11" Type="http://schemas.openxmlformats.org/officeDocument/2006/relationships/slide" Target="slides/slide17.xml"/><Relationship Id="rId12" Type="http://schemas.openxmlformats.org/officeDocument/2006/relationships/slide" Target="slides/slide18.xml"/><Relationship Id="rId13" Type="http://schemas.openxmlformats.org/officeDocument/2006/relationships/slide" Target="slides/slide19.xml"/><Relationship Id="rId14" Type="http://schemas.openxmlformats.org/officeDocument/2006/relationships/slide" Target="slides/slide20.xml"/><Relationship Id="rId1" Type="http://schemas.openxmlformats.org/officeDocument/2006/relationships/slide" Target="slides/slide1.xml"/><Relationship Id="rId2" Type="http://schemas.openxmlformats.org/officeDocument/2006/relationships/slide" Target="slides/slide4.xml"/><Relationship Id="rId3" Type="http://schemas.openxmlformats.org/officeDocument/2006/relationships/slide" Target="slides/slide5.xml"/><Relationship Id="rId4" Type="http://schemas.openxmlformats.org/officeDocument/2006/relationships/slide" Target="slides/slide6.xml"/><Relationship Id="rId5" Type="http://schemas.openxmlformats.org/officeDocument/2006/relationships/slide" Target="slides/slide9.xml"/><Relationship Id="rId6" Type="http://schemas.openxmlformats.org/officeDocument/2006/relationships/slide" Target="slides/slide10.xml"/><Relationship Id="rId7" Type="http://schemas.openxmlformats.org/officeDocument/2006/relationships/slide" Target="slides/slide13.xml"/><Relationship Id="rId8" Type="http://schemas.openxmlformats.org/officeDocument/2006/relationships/slide" Target="slides/slide14.xml"/><Relationship Id="rId9" Type="http://schemas.openxmlformats.org/officeDocument/2006/relationships/slide" Target="slides/slide15.xml"/><Relationship Id="rId10" Type="http://schemas.openxmlformats.org/officeDocument/2006/relationships/slide" Target="slides/slide1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D8B1D352-DA5B-4949-9ACB-97FC36E5C84A}" type="datetime1">
              <a:rPr lang="en-US" altLang="x-none"/>
              <a:pPr/>
              <a:t>5/21/18</a:t>
            </a:fld>
            <a:endParaRPr lang="en-US" altLang="x-none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8298CCE0-3557-2D4B-BC28-FBCB616BA5F8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E976E9B4-B231-5C4A-8286-370B75094EA4}" type="datetime1">
              <a:rPr lang="en-US" altLang="x-none"/>
              <a:pPr/>
              <a:t>5/21/18</a:t>
            </a:fld>
            <a:endParaRPr lang="en-US" altLang="x-none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E301825E-71AF-3E43-B42B-11BA0D9D3A51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1949469F-E614-D741-A9C3-609A6924EE1F}" type="slidenum">
              <a:rPr lang="en-GB" altLang="en-US" sz="1200">
                <a:latin typeface="Times New Roman" charset="0"/>
              </a:rPr>
              <a:pPr/>
              <a:t>1</a:t>
            </a:fld>
            <a:endParaRPr lang="en-GB" altLang="en-US" sz="1200">
              <a:latin typeface="Times New Roman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15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5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16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838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17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038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18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615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19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4766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20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464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4C147-F613-1C4B-A720-8B9AA76913F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90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4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5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160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6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00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9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859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10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9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13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349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14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99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x-none" sz="1100" b="1"/>
          </a:p>
        </p:txBody>
      </p:sp>
      <p:sp>
        <p:nvSpPr>
          <p:cNvPr id="5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endParaRPr lang="en-US" altLang="en-US"/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pc="3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RAN5#79  21-25 May, 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2018</a:t>
            </a:r>
          </a:p>
        </p:txBody>
      </p:sp>
      <p:sp>
        <p:nvSpPr>
          <p:cNvPr id="8" name="Oval 7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E69FF12B-3BE5-7142-9E7A-A178F2244F86}" type="slidenum">
              <a:rPr lang="en-GB" altLang="x-none" b="1"/>
              <a:pPr algn="ctr"/>
              <a:t>‹#›</a:t>
            </a:fld>
            <a:endParaRPr lang="en-GB" altLang="x-none" b="1"/>
          </a:p>
          <a:p>
            <a:endParaRPr lang="en-GB" altLang="x-none"/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94836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4D9696-CD23-494F-A4D2-978225DC45C0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EF48B-BC74-0A4C-A68D-72CCF735B81A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5229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8957DC-465F-3E48-A69C-9896FDAD1DEB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6EAE5-EDE7-1A4B-B3F7-CE6D5A7E8E12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31817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5620E8-AA87-F449-865F-A0CF2C438922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CE815-40A5-B043-87E8-B50F9168B584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984031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7229B7-0296-B647-A978-7875DCD1F59D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FA322-4B7A-A541-AA0C-EAF5D3DFEFF7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64632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277D96-50C6-DD47-AA61-941CEE5251E0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785FF-C5E4-DF44-A0C8-5A139E01CE9E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6798086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py w/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4"/>
          <p:cNvSpPr>
            <a:spLocks noGrp="1"/>
          </p:cNvSpPr>
          <p:nvPr>
            <p:ph sz="quarter" idx="17" hasCustomPrompt="1"/>
          </p:nvPr>
        </p:nvSpPr>
        <p:spPr>
          <a:xfrm>
            <a:off x="3053065" y="1373897"/>
            <a:ext cx="5143097" cy="4114803"/>
          </a:xfrm>
          <a:solidFill>
            <a:schemeClr val="bg1">
              <a:lumMod val="75000"/>
            </a:schemeClr>
          </a:solidFill>
        </p:spPr>
        <p:txBody>
          <a:bodyPr vert="horz" lIns="0" tIns="0" rIns="0" bIns="0" rtlCol="0">
            <a:noAutofit/>
          </a:bodyPr>
          <a:lstStyle>
            <a:lvl1pPr>
              <a:defRPr lang="en-US" baseline="0" dirty="0"/>
            </a:lvl1pPr>
          </a:lstStyle>
          <a:p>
            <a:pPr lvl="0"/>
            <a:r>
              <a:rPr lang="en-US" dirty="0" smtClean="0"/>
              <a:t>Content placeholder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6" hasCustomPrompt="1"/>
          </p:nvPr>
        </p:nvSpPr>
        <p:spPr>
          <a:xfrm>
            <a:off x="289734" y="1373897"/>
            <a:ext cx="2670468" cy="4114803"/>
          </a:xfrm>
          <a:solidFill>
            <a:schemeClr val="bg1">
              <a:lumMod val="75000"/>
            </a:schemeClr>
          </a:solidFill>
        </p:spPr>
        <p:txBody>
          <a:bodyPr vert="horz" lIns="0" tIns="0" rIns="0" bIns="0" rtlCol="0">
            <a:noAutofit/>
          </a:bodyPr>
          <a:lstStyle>
            <a:lvl1pPr>
              <a:defRPr lang="en-US" baseline="0" dirty="0"/>
            </a:lvl1pPr>
          </a:lstStyle>
          <a:p>
            <a:pPr lvl="0"/>
            <a:r>
              <a:rPr lang="en-US" dirty="0" smtClean="0"/>
              <a:t>Use this template page when showing multiple graphic elements (tables, pictures, etc.)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86400" y="-549858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#gettingbettereveryday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500"/>
            </a:lvl1pPr>
          </a:lstStyle>
          <a:p>
            <a:r>
              <a:rPr lang="en-US" dirty="0" smtClean="0"/>
              <a:t>Header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276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8298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44467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6A30C-BBDF-BF4C-A5AC-D7B54DC95FD0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DABB4-2FF4-8347-A107-45A7C14159D8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314763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F1E7F-5EAB-E748-923A-B4E84F7FFDEC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D250A-2812-AE40-A489-504610438430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76871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1E03F1-670F-CD44-9300-D5FD4831CD56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CBF26-878B-6A4A-AA5F-987FED7D8EA9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334565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92C5F-8E3A-9B49-B785-4F1CC97950F4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3912B-8637-2241-B4A0-13876764036B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71600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96646E-54B5-564A-98A6-77E8C2556094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413CC-D985-544D-A8AE-E08353C0C6EE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21178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3E76C5-60DA-0A4F-8F5C-76E60BF34FF6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6791E-A116-B647-8797-FF995918361C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042847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x-none" sz="1100" b="1"/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RAN5#2 5G-NR </a:t>
            </a:r>
            <a:r>
              <a:rPr lang="en-GB" spc="300" dirty="0" err="1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Adhoc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9-13 Apr, 2018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C5362AB9-7C40-164B-91C4-0A2367E0A7BB}" type="slidenum">
              <a:rPr lang="en-GB" altLang="x-none" b="1"/>
              <a:pPr algn="ctr"/>
              <a:t>‹#›</a:t>
            </a:fld>
            <a:endParaRPr lang="en-GB" altLang="x-none" b="1"/>
          </a:p>
          <a:p>
            <a:endParaRPr lang="en-GB" altLang="x-none"/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9" r:id="rId1"/>
    <p:sldLayoutId id="2147484337" r:id="rId2"/>
    <p:sldLayoutId id="214748433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35EC1FA9-F75D-1048-B8E0-71CE10398FD9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R5-081004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3995C304-F9A0-4440-8D32-DE9B7C69296E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0" r:id="rId1"/>
    <p:sldLayoutId id="2147484341" r:id="rId2"/>
    <p:sldLayoutId id="2147484342" r:id="rId3"/>
    <p:sldLayoutId id="2147484343" r:id="rId4"/>
    <p:sldLayoutId id="2147484344" r:id="rId5"/>
    <p:sldLayoutId id="2147484345" r:id="rId6"/>
    <p:sldLayoutId id="2147484346" r:id="rId7"/>
    <p:sldLayoutId id="2147484347" r:id="rId8"/>
    <p:sldLayoutId id="2147484348" r:id="rId9"/>
    <p:sldLayoutId id="2147484349" r:id="rId10"/>
    <p:sldLayoutId id="2147484350" r:id="rId11"/>
    <p:sldLayoutId id="2147484351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altLang="en-US" sz="4400" b="1" dirty="0" smtClean="0">
                <a:solidFill>
                  <a:srgbClr val="0000CC"/>
                </a:solidFill>
              </a:rPr>
              <a:t>RAN5#79</a:t>
            </a:r>
            <a:br>
              <a:rPr lang="en-US" altLang="en-US" sz="4400" b="1" dirty="0" smtClean="0">
                <a:solidFill>
                  <a:srgbClr val="0000CC"/>
                </a:solidFill>
              </a:rPr>
            </a:br>
            <a:r>
              <a:rPr lang="en-US" altLang="en-US" sz="4400" b="1" dirty="0" smtClean="0">
                <a:solidFill>
                  <a:srgbClr val="0000CC"/>
                </a:solidFill>
              </a:rPr>
              <a:t>21 – 25 May 2018</a:t>
            </a:r>
            <a:r>
              <a:rPr lang="en-US" altLang="en-US" sz="6500" dirty="0" smtClean="0">
                <a:solidFill>
                  <a:srgbClr val="0000CC"/>
                </a:solidFill>
              </a:rPr>
              <a:t/>
            </a:r>
            <a:br>
              <a:rPr lang="en-US" altLang="en-US" sz="6500" dirty="0" smtClean="0">
                <a:solidFill>
                  <a:srgbClr val="0000CC"/>
                </a:solidFill>
              </a:rPr>
            </a:b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0" name="Subtitle 6"/>
          <p:cNvSpPr>
            <a:spLocks noGrp="1"/>
          </p:cNvSpPr>
          <p:nvPr>
            <p:ph type="subTitle" idx="1"/>
          </p:nvPr>
        </p:nvSpPr>
        <p:spPr>
          <a:xfrm>
            <a:off x="1384300" y="2959100"/>
            <a:ext cx="6400800" cy="257175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2000" dirty="0" smtClean="0"/>
              <a:t>R5-182681r3</a:t>
            </a:r>
            <a:endParaRPr lang="en-US" altLang="en-US" sz="2000" dirty="0" smtClean="0"/>
          </a:p>
          <a:p>
            <a:pPr eaLnBrk="1" hangingPunct="1"/>
            <a:r>
              <a:rPr lang="en-US" altLang="en-US" dirty="0" smtClean="0"/>
              <a:t>Test </a:t>
            </a:r>
            <a:r>
              <a:rPr lang="en-US" altLang="en-US" dirty="0"/>
              <a:t>Frequencies in</a:t>
            </a:r>
            <a:br>
              <a:rPr lang="en-US" altLang="en-US" dirty="0"/>
            </a:br>
            <a:r>
              <a:rPr lang="en-US" altLang="en-US" dirty="0"/>
              <a:t>38.508-1</a:t>
            </a:r>
            <a:endParaRPr lang="en-GB" altLang="en-US" dirty="0"/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en-US" sz="2000" dirty="0">
                <a:latin typeface="Arial" charset="0"/>
              </a:rPr>
              <a:t>For discussion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  <p:sp>
        <p:nvSpPr>
          <p:cNvPr id="4" name="&quot;No&quot; Symbol 3"/>
          <p:cNvSpPr/>
          <p:nvPr/>
        </p:nvSpPr>
        <p:spPr>
          <a:xfrm>
            <a:off x="3131840" y="1988840"/>
            <a:ext cx="2664296" cy="3249652"/>
          </a:xfrm>
          <a:prstGeom prst="noSmoking">
            <a:avLst>
              <a:gd name="adj" fmla="val 136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12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Intra-band contiguous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79400" indent="-279400">
              <a:buFont typeface="Arial" charset="0"/>
              <a:buChar char="•"/>
            </a:pPr>
            <a:r>
              <a:rPr lang="de-DE" sz="2400" dirty="0"/>
              <a:t>DC</a:t>
            </a:r>
            <a:r>
              <a:rPr lang="de-DE" sz="2400" dirty="0" smtClean="0"/>
              <a:t>_(</a:t>
            </a:r>
            <a:r>
              <a:rPr lang="de-DE" sz="2400" dirty="0" err="1" smtClean="0"/>
              <a:t>n</a:t>
            </a:r>
            <a:r>
              <a:rPr lang="de-DE" sz="2400" dirty="0" smtClean="0"/>
              <a:t>)41AA</a:t>
            </a:r>
            <a:r>
              <a:rPr lang="de-DE" sz="2400" dirty="0"/>
              <a:t> / </a:t>
            </a:r>
            <a:r>
              <a:rPr lang="de-DE" sz="2400" dirty="0" smtClean="0"/>
              <a:t>DC_(</a:t>
            </a:r>
            <a:r>
              <a:rPr lang="de-DE" sz="2400" dirty="0" err="1" smtClean="0"/>
              <a:t>n</a:t>
            </a:r>
            <a:r>
              <a:rPr lang="de-DE" sz="2400" dirty="0" smtClean="0"/>
              <a:t>)41AA	R4-1807824, 25, 27</a:t>
            </a:r>
            <a:endParaRPr lang="de-DE" sz="2400" dirty="0"/>
          </a:p>
          <a:p>
            <a:pPr marL="279400" lvl="1" indent="-279400">
              <a:buFont typeface="Arial" charset="0"/>
              <a:buChar char="•"/>
            </a:pPr>
            <a:endParaRPr lang="de-DE" sz="2400" dirty="0" smtClean="0"/>
          </a:p>
          <a:p>
            <a:pPr marL="736600" lvl="2" indent="-27940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+ 1 NR </a:t>
            </a:r>
            <a:r>
              <a:rPr lang="de-DE" sz="2400" dirty="0" err="1"/>
              <a:t>carrier</a:t>
            </a:r>
            <a:r>
              <a:rPr lang="de-DE" sz="2400" dirty="0"/>
              <a:t> (</a:t>
            </a:r>
            <a:r>
              <a:rPr lang="de-DE" sz="2400" dirty="0" err="1"/>
              <a:t>both</a:t>
            </a:r>
            <a:r>
              <a:rPr lang="de-DE" sz="2400" dirty="0"/>
              <a:t> DL </a:t>
            </a:r>
            <a:r>
              <a:rPr lang="de-DE" sz="2400" dirty="0" err="1"/>
              <a:t>and</a:t>
            </a:r>
            <a:r>
              <a:rPr lang="de-DE" sz="2400" dirty="0"/>
              <a:t> UL)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PCC, NR </a:t>
            </a:r>
            <a:r>
              <a:rPr lang="de-DE" sz="2400" dirty="0" err="1"/>
              <a:t>is</a:t>
            </a:r>
            <a:r>
              <a:rPr lang="de-DE" sz="2400" dirty="0"/>
              <a:t> SCC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93800" lvl="4" indent="-279400">
              <a:buFont typeface="Arial" charset="0"/>
              <a:buChar char="•"/>
            </a:pPr>
            <a:endParaRPr lang="de-DE" sz="2400" dirty="0"/>
          </a:p>
          <a:p>
            <a:pPr marL="736600" lvl="3" indent="-279400">
              <a:buFont typeface="Arial" charset="0"/>
              <a:buChar char="•"/>
            </a:pPr>
            <a:r>
              <a:rPr lang="de-DE" sz="2400" dirty="0" smtClean="0"/>
              <a:t>Intra-band </a:t>
            </a:r>
            <a:r>
              <a:rPr lang="de-DE" sz="2400" dirty="0" err="1" smtClean="0"/>
              <a:t>makes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r>
              <a:rPr lang="de-DE" sz="2400" dirty="0" smtClean="0"/>
              <a:t> </a:t>
            </a:r>
            <a:r>
              <a:rPr lang="de-DE" sz="2400" dirty="0" err="1" smtClean="0"/>
              <a:t>difficult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14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5500" y="1825128"/>
            <a:ext cx="7493000" cy="73641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DC_(n)41AA / DC_(n)41AA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domain </a:t>
            </a: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12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363378" y="3933056"/>
            <a:ext cx="6413104" cy="2032702"/>
            <a:chOff x="1363378" y="3933056"/>
            <a:chExt cx="6413104" cy="2032702"/>
          </a:xfrm>
        </p:grpSpPr>
        <p:sp>
          <p:nvSpPr>
            <p:cNvPr id="6" name="Rectangle 5"/>
            <p:cNvSpPr/>
            <p:nvPr/>
          </p:nvSpPr>
          <p:spPr>
            <a:xfrm>
              <a:off x="1367518" y="3933056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742813" y="3933056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340975" y="3933056"/>
              <a:ext cx="2877319" cy="467176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742813" y="4491925"/>
              <a:ext cx="484532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79635" y="4491925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63378" y="5080520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28418" y="5074507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67077" y="5680476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513185" y="5078647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13185" y="5688759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467544" y="26064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dirty="0" smtClean="0"/>
              <a:t>Example - Intra-band contiguous</a:t>
            </a:r>
            <a:endParaRPr lang="en-US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03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</a:t>
            </a:r>
            <a:r>
              <a:rPr lang="en-US" altLang="x-none" sz="2400" dirty="0" smtClean="0"/>
              <a:t>Intra-band is difficult to reuse LTE test frequencies from 36.508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Secondary Node: </a:t>
            </a:r>
            <a:r>
              <a:rPr lang="en-US" altLang="x-none" sz="2400" dirty="0" smtClean="0"/>
              <a:t>Intra-band is difficult to reuse </a:t>
            </a:r>
            <a:r>
              <a:rPr lang="en-US" altLang="x-none" sz="2400" dirty="0"/>
              <a:t>test frequencies from 38.508-1</a:t>
            </a:r>
            <a:br>
              <a:rPr lang="en-US" altLang="x-none" sz="2400" dirty="0"/>
            </a:b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Intra-band allows use of BCS, don’t have to account for all possible LTE channel BWs nor all possible NR channel BWs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52714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  <p:sp>
        <p:nvSpPr>
          <p:cNvPr id="4" name="&quot;No&quot; Symbol 3"/>
          <p:cNvSpPr/>
          <p:nvPr/>
        </p:nvSpPr>
        <p:spPr>
          <a:xfrm>
            <a:off x="3131840" y="1988840"/>
            <a:ext cx="2664296" cy="3249652"/>
          </a:xfrm>
          <a:prstGeom prst="noSmoking">
            <a:avLst>
              <a:gd name="adj" fmla="val 136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2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b="1" dirty="0" err="1" smtClean="0"/>
              <a:t>FrequencyInfoDL</a:t>
            </a:r>
            <a:endParaRPr lang="en-US" altLang="x-none" sz="2400" b="1" dirty="0"/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ARFCS of SSB (</a:t>
            </a:r>
            <a:r>
              <a:rPr lang="en-US" altLang="x-none" sz="2400" smtClean="0"/>
              <a:t>mid point)</a:t>
            </a:r>
            <a:endParaRPr lang="en-US" altLang="x-none" sz="2400" strike="sngStrike" dirty="0">
              <a:solidFill>
                <a:srgbClr val="FF0000"/>
              </a:solidFill>
            </a:endParaRP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0</a:t>
            </a:r>
            <a:endParaRPr lang="en-US" altLang="x-none" sz="2400" strike="sngStrike" dirty="0">
              <a:solidFill>
                <a:srgbClr val="FF0000"/>
              </a:solidFill>
            </a:endParaRP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NA</a:t>
            </a:r>
            <a:endParaRPr lang="en-US" altLang="x-none" sz="2400" dirty="0"/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required</a:t>
            </a: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 smtClean="0"/>
              <a:t>scs-SpecificCarrierList</a:t>
            </a:r>
            <a:r>
              <a:rPr lang="en-US" altLang="x-none" sz="2400" dirty="0" smtClean="0"/>
              <a:t>	required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b="1" dirty="0" err="1" smtClean="0"/>
              <a:t>FrequencyInfoUL</a:t>
            </a:r>
            <a:endParaRPr lang="en-US" altLang="x-none" sz="2400" b="1" dirty="0" smtClean="0"/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 smtClean="0"/>
              <a:t>frequencyBandList</a:t>
            </a:r>
            <a:r>
              <a:rPr lang="en-US" altLang="x-none" sz="2400" dirty="0" smtClean="0"/>
              <a:t>	NA</a:t>
            </a: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required</a:t>
            </a: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 smtClean="0"/>
              <a:t>scs-SpecificCarriers</a:t>
            </a:r>
            <a:r>
              <a:rPr lang="en-US" altLang="x-none" sz="2400" dirty="0" smtClean="0"/>
              <a:t>	required</a:t>
            </a: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/>
              <a:t>a</a:t>
            </a:r>
            <a:r>
              <a:rPr lang="en-US" altLang="x-none" sz="2400" dirty="0" err="1" smtClean="0"/>
              <a:t>dditionalSpectrumEmission</a:t>
            </a:r>
            <a:r>
              <a:rPr lang="en-US" altLang="x-none" sz="2400" dirty="0" smtClean="0"/>
              <a:t>	</a:t>
            </a:r>
            <a:r>
              <a:rPr lang="en-US" altLang="x-none" sz="2400" dirty="0"/>
              <a:t>[TBD]</a:t>
            </a:r>
            <a:r>
              <a:rPr lang="en-US" altLang="x-none" sz="2400" strike="sngStrike" dirty="0">
                <a:solidFill>
                  <a:srgbClr val="FF0000"/>
                </a:solidFill>
              </a:rPr>
              <a:t>NA</a:t>
            </a:r>
            <a:endParaRPr lang="en-US" altLang="x-none" sz="2400" strike="sngStrike" dirty="0" smtClean="0">
              <a:solidFill>
                <a:srgbClr val="FF0000"/>
              </a:solidFill>
            </a:endParaRP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smtClean="0"/>
              <a:t>p-Max	</a:t>
            </a:r>
            <a:r>
              <a:rPr lang="en-US" altLang="x-none" sz="2400" dirty="0" smtClean="0"/>
              <a:t>[TBD]</a:t>
            </a:r>
            <a:r>
              <a:rPr lang="en-US" altLang="x-none" sz="2400" strike="sngStrike" dirty="0" smtClean="0">
                <a:solidFill>
                  <a:srgbClr val="FF0000"/>
                </a:solidFill>
              </a:rPr>
              <a:t>test </a:t>
            </a:r>
            <a:r>
              <a:rPr lang="en-US" altLang="x-none" sz="2400" strike="sngStrike" dirty="0" smtClean="0">
                <a:solidFill>
                  <a:srgbClr val="FF0000"/>
                </a:solidFill>
              </a:rPr>
              <a:t>case </a:t>
            </a:r>
            <a:r>
              <a:rPr lang="en-US" altLang="x-none" sz="2400" strike="sngStrike" dirty="0" smtClean="0">
                <a:solidFill>
                  <a:srgbClr val="FF0000"/>
                </a:solidFill>
              </a:rPr>
              <a:t>specific</a:t>
            </a:r>
            <a:endParaRPr lang="en-US" altLang="x-none" sz="2400" strike="sngStrike" dirty="0" smtClean="0">
              <a:solidFill>
                <a:srgbClr val="FF0000"/>
              </a:solidFill>
            </a:endParaRP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smtClean="0"/>
              <a:t>frequencyShift7p5khz	[TBD]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– </a:t>
            </a:r>
            <a:r>
              <a:rPr lang="en-GB" altLang="en-US" sz="3200" b="1" dirty="0" err="1" smtClean="0"/>
              <a:t>Inter&amp;Intra-band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11535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b="1" dirty="0" smtClean="0"/>
              <a:t>SCS-</a:t>
            </a:r>
            <a:r>
              <a:rPr lang="en-US" altLang="x-none" sz="2400" b="1" dirty="0" err="1" smtClean="0"/>
              <a:t>SpecificCarrier</a:t>
            </a:r>
            <a:endParaRPr lang="en-US" altLang="x-none" sz="2400" b="1" dirty="0" smtClean="0"/>
          </a:p>
          <a:p>
            <a:pPr marL="182563" indent="0"/>
            <a:r>
              <a:rPr lang="en-US" altLang="x-none" sz="2400" dirty="0" err="1" smtClean="0"/>
              <a:t>offsetToCarrier</a:t>
            </a:r>
            <a:r>
              <a:rPr lang="en-US" altLang="x-none" sz="2400" dirty="0" smtClean="0"/>
              <a:t>	INT (0..2199)</a:t>
            </a:r>
          </a:p>
          <a:p>
            <a:pPr marL="182563" indent="0">
              <a:tabLst>
                <a:tab pos="2736850" algn="l"/>
              </a:tabLst>
            </a:pPr>
            <a:r>
              <a:rPr lang="en-US" altLang="x-none" sz="2400" dirty="0"/>
              <a:t>	</a:t>
            </a:r>
            <a:r>
              <a:rPr lang="en-US" altLang="x-none" sz="2400" dirty="0" err="1" smtClean="0"/>
              <a:t>pointA</a:t>
            </a:r>
            <a:r>
              <a:rPr lang="en-US" altLang="x-none" sz="2400" dirty="0" smtClean="0"/>
              <a:t> to lowest useable subcarrier</a:t>
            </a:r>
            <a:endParaRPr lang="en-US" altLang="x-none" sz="2400" dirty="0" smtClean="0"/>
          </a:p>
          <a:p>
            <a:pPr marL="182563" indent="0"/>
            <a:r>
              <a:rPr lang="en-US" altLang="x-none" sz="2400" dirty="0" err="1" smtClean="0"/>
              <a:t>subcarrierSpacing</a:t>
            </a:r>
            <a:r>
              <a:rPr lang="en-US" altLang="x-none" sz="2400" dirty="0" smtClean="0"/>
              <a:t>	</a:t>
            </a:r>
            <a:r>
              <a:rPr lang="en-US" altLang="x-none" sz="2400" dirty="0" err="1" smtClean="0"/>
              <a:t>SubcarrierSpacing</a:t>
            </a:r>
            <a:endParaRPr lang="en-US" altLang="x-none" sz="2400" dirty="0" smtClean="0"/>
          </a:p>
          <a:p>
            <a:pPr marL="182563" indent="0"/>
            <a:r>
              <a:rPr lang="en-US" altLang="x-none" sz="2400" dirty="0"/>
              <a:t>	</a:t>
            </a:r>
            <a:r>
              <a:rPr lang="en-US" altLang="x-none" sz="2400" dirty="0" smtClean="0"/>
              <a:t>		</a:t>
            </a:r>
            <a:r>
              <a:rPr lang="en-GB" sz="2400" dirty="0" smtClean="0"/>
              <a:t>15, 30 (&lt;6GHz), or 60, 120 (&gt;6GHz)</a:t>
            </a:r>
            <a:r>
              <a:rPr lang="en-US" sz="2400" dirty="0" smtClean="0"/>
              <a:t> </a:t>
            </a:r>
            <a:endParaRPr lang="en-US" altLang="x-none" sz="2400" dirty="0" smtClean="0"/>
          </a:p>
          <a:p>
            <a:pPr marL="182563" indent="0"/>
            <a:r>
              <a:rPr lang="en-US" altLang="x-none" sz="2400" dirty="0"/>
              <a:t>k</a:t>
            </a:r>
            <a:r>
              <a:rPr lang="en-US" altLang="x-none" sz="2400" dirty="0" smtClean="0"/>
              <a:t>0			-6, 0, 6</a:t>
            </a:r>
            <a:endParaRPr lang="en-US" altLang="x-none" sz="2400" dirty="0" smtClean="0"/>
          </a:p>
          <a:p>
            <a:pPr marL="182563" indent="0"/>
            <a:r>
              <a:rPr lang="en-US" altLang="x-none" sz="2400" dirty="0" err="1" smtClean="0"/>
              <a:t>carrierBandwidth</a:t>
            </a:r>
            <a:r>
              <a:rPr lang="en-US" altLang="x-none" sz="2400" dirty="0" smtClean="0"/>
              <a:t>	INT (1..max#PRBs)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– </a:t>
            </a:r>
            <a:r>
              <a:rPr lang="en-GB" altLang="en-US" sz="3200" b="1" dirty="0" err="1" smtClean="0"/>
              <a:t>Inter&amp;Intra-band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930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indent="0" algn="ctr"/>
            <a:r>
              <a:rPr lang="en-US" altLang="x-none" sz="2400" dirty="0" smtClean="0">
                <a:solidFill>
                  <a:srgbClr val="FF0000"/>
                </a:solidFill>
              </a:rPr>
              <a:t>FOR TEST FREQUENCIES 38-508-1 §4.1.3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point A</a:t>
            </a:r>
            <a:r>
              <a:rPr lang="en-US" altLang="x-none" sz="2400" dirty="0" smtClean="0"/>
              <a:t>		ARFCN of CRB0, lowest subcarrier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subcarrierSpacing</a:t>
            </a:r>
            <a:r>
              <a:rPr lang="en-US" altLang="x-none" sz="2400" dirty="0" smtClean="0"/>
              <a:t>	15, 30, 60, </a:t>
            </a:r>
            <a:r>
              <a:rPr lang="is-IS" altLang="x-none" sz="2400" dirty="0" smtClean="0"/>
              <a:t>…</a:t>
            </a: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k</a:t>
            </a:r>
            <a:r>
              <a:rPr lang="en-US" altLang="x-none" sz="2400" dirty="0" smtClean="0"/>
              <a:t>0			∈ (-6, 0 +6)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/>
              <a:t>carrierBandwidth</a:t>
            </a:r>
            <a:r>
              <a:rPr lang="en-US" altLang="x-none" sz="2400" dirty="0"/>
              <a:t>	number of </a:t>
            </a:r>
            <a:r>
              <a:rPr lang="en-US" altLang="x-none" sz="2400" dirty="0" smtClean="0"/>
              <a:t>PRBs (defined in 38.101-X)</a:t>
            </a:r>
          </a:p>
          <a:p>
            <a:pPr lvl="7">
              <a:buFont typeface="Arial" charset="0"/>
              <a:buChar char="•"/>
            </a:pPr>
            <a:r>
              <a:rPr lang="en-US" altLang="x-none" sz="2400" dirty="0" smtClean="0"/>
              <a:t>FR1	38.101-1 Table 5.3.2-1</a:t>
            </a:r>
          </a:p>
          <a:p>
            <a:pPr lvl="7">
              <a:buFont typeface="Arial" charset="0"/>
              <a:buChar char="•"/>
            </a:pPr>
            <a:r>
              <a:rPr lang="en-US" altLang="x-none" sz="2400" dirty="0" smtClean="0"/>
              <a:t>FR2	38.101-2 Table 5.3.2-1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offsetToCarrier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point A </a:t>
            </a:r>
            <a:r>
              <a:rPr lang="en-US" altLang="x-none" sz="2400" dirty="0"/>
              <a:t>to lowest usable subcarrier in</a:t>
            </a:r>
          </a:p>
          <a:p>
            <a:pPr marL="2743200" lvl="6" indent="0"/>
            <a:r>
              <a:rPr lang="en-US" altLang="x-none" sz="2400" dirty="0"/>
              <a:t>number of PRBs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Summary – necessary data points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37939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124744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Frequency range: 2496 MHz &lt;-&gt; 2690 MHz (194 MHz)</a:t>
            </a:r>
            <a:r>
              <a:rPr lang="en-US" altLang="x-none" sz="2400" dirty="0"/>
              <a:t/>
            </a:r>
            <a:br>
              <a:rPr lang="en-US" altLang="x-none" sz="2400" dirty="0"/>
            </a:br>
            <a:r>
              <a:rPr lang="en-US" altLang="x-none" sz="2400" dirty="0" smtClean="0"/>
              <a:t>(38.101-1 §5.2)</a:t>
            </a:r>
          </a:p>
          <a:p>
            <a:pPr>
              <a:buFont typeface="Arial" charset="0"/>
              <a:buChar char="•"/>
            </a:pPr>
            <a:r>
              <a:rPr lang="en-US" altLang="x-none" sz="2400" dirty="0"/>
              <a:t>s</a:t>
            </a:r>
            <a:r>
              <a:rPr lang="en-US" altLang="x-none" sz="2400" dirty="0" smtClean="0"/>
              <a:t>upported channel BW </a:t>
            </a:r>
            <a:r>
              <a:rPr lang="en-US" altLang="x-none" sz="2400" dirty="0"/>
              <a:t>(38.101-1 §</a:t>
            </a:r>
            <a:r>
              <a:rPr lang="en-US" altLang="x-none" sz="2400" dirty="0" smtClean="0"/>
              <a:t>5.3.5)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p</a:t>
            </a:r>
            <a:r>
              <a:rPr lang="en-US" altLang="x-none" sz="2400" dirty="0" smtClean="0"/>
              <a:t>oint A &amp; CRBs </a:t>
            </a:r>
            <a:r>
              <a:rPr lang="en-US" altLang="x-none" sz="2400" dirty="0"/>
              <a:t>(</a:t>
            </a:r>
            <a:r>
              <a:rPr lang="en-US" altLang="x-none" sz="2400" dirty="0" smtClean="0"/>
              <a:t>38.211 §4.4.4.3)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– </a:t>
            </a:r>
            <a:r>
              <a:rPr lang="en-GB" altLang="en-US" sz="3200" b="1" dirty="0" smtClean="0"/>
              <a:t>n41</a:t>
            </a:r>
            <a:endParaRPr lang="en-GB" altLang="en-US" sz="32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038314"/>
              </p:ext>
            </p:extLst>
          </p:nvPr>
        </p:nvGraphicFramePr>
        <p:xfrm>
          <a:off x="1524000" y="2449696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SCS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𝛍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80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44616"/>
              </p:ext>
            </p:extLst>
          </p:nvPr>
        </p:nvGraphicFramePr>
        <p:xfrm>
          <a:off x="1146448" y="4721111"/>
          <a:ext cx="705678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8630"/>
                <a:gridCol w="2372906"/>
                <a:gridCol w="2011052"/>
                <a:gridCol w="17641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SCS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point A (frequency)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Point A (ARFCN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CRBs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2 496 015 000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499203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0 ~ 1076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2 496 030 000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499206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~ 537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2 496 060 000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499212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0 ~ 368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750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08602" y="1196752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Bandwidth Part (</a:t>
            </a:r>
            <a:r>
              <a:rPr lang="en-US" altLang="x-none" sz="2400" dirty="0" smtClean="0"/>
              <a:t>38.211 §4.4.5)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 lvl="1">
              <a:buFont typeface="Arial" charset="0"/>
              <a:buChar char="•"/>
            </a:pPr>
            <a:r>
              <a:rPr lang="en-US" altLang="x-none" sz="2400" dirty="0" smtClean="0"/>
              <a:t>Starting position	N</a:t>
            </a:r>
          </a:p>
          <a:p>
            <a:pPr lvl="1">
              <a:buFont typeface="Arial" charset="0"/>
              <a:buChar char="•"/>
            </a:pPr>
            <a:endParaRPr lang="en-US" altLang="x-none" sz="2400" dirty="0"/>
          </a:p>
          <a:p>
            <a:pPr lvl="1">
              <a:buFont typeface="Arial" charset="0"/>
              <a:buChar char="•"/>
            </a:pPr>
            <a:r>
              <a:rPr lang="en-US" altLang="x-none" sz="2400" dirty="0" smtClean="0"/>
              <a:t>Number of RBs	N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– </a:t>
            </a:r>
            <a:r>
              <a:rPr lang="en-GB" altLang="en-US" sz="3200" b="1" dirty="0" smtClean="0"/>
              <a:t>n41</a:t>
            </a:r>
            <a:endParaRPr lang="en-GB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355976" y="2174667"/>
            <a:ext cx="5405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BWP,i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55976" y="2924944"/>
            <a:ext cx="5405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BWP,i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54892" y="1916832"/>
            <a:ext cx="4331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start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54892" y="2678723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size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445134"/>
              </p:ext>
            </p:extLst>
          </p:nvPr>
        </p:nvGraphicFramePr>
        <p:xfrm>
          <a:off x="1523458" y="3459832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SCS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N (start)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N(size)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1076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537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00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</a:t>
            </a:r>
            <a:r>
              <a:rPr lang="en-US" sz="3200" b="1" dirty="0"/>
              <a:t>Inter-band</a:t>
            </a:r>
            <a:r>
              <a:rPr lang="en-US" dirty="0"/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85750" indent="-285750">
              <a:buFont typeface="Arial" charset="0"/>
              <a:buChar char="•"/>
              <a:tabLst>
                <a:tab pos="3672086" algn="l"/>
              </a:tabLst>
            </a:pPr>
            <a:r>
              <a:rPr lang="de-DE" sz="2400" dirty="0"/>
              <a:t>DC_25A_n41A / DC_25A_n41A	</a:t>
            </a:r>
            <a:r>
              <a:rPr lang="de-DE" sz="2400" dirty="0" smtClean="0"/>
              <a:t>38.101-3 f10</a:t>
            </a:r>
          </a:p>
          <a:p>
            <a:pPr marL="285750" indent="-285750">
              <a:buFont typeface="Arial" charset="0"/>
              <a:buChar char="•"/>
            </a:pPr>
            <a:endParaRPr lang="de-DE" sz="2400" dirty="0"/>
          </a:p>
          <a:p>
            <a:pPr marL="693944" lvl="1" indent="-28575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(B25) + 1 NR </a:t>
            </a:r>
            <a:r>
              <a:rPr lang="de-DE" sz="2400" dirty="0" err="1"/>
              <a:t>carrier</a:t>
            </a:r>
            <a:r>
              <a:rPr lang="de-DE" sz="2400" dirty="0"/>
              <a:t> (n41) (</a:t>
            </a:r>
            <a:r>
              <a:rPr lang="de-DE" sz="2400" dirty="0" err="1"/>
              <a:t>both</a:t>
            </a:r>
            <a:r>
              <a:rPr lang="de-DE" sz="2400" dirty="0"/>
              <a:t> </a:t>
            </a:r>
            <a:r>
              <a:rPr lang="de-DE" sz="2400" dirty="0" smtClean="0"/>
              <a:t>DL&amp;UL</a:t>
            </a:r>
            <a:r>
              <a:rPr lang="de-DE" sz="2400" dirty="0"/>
              <a:t>)</a:t>
            </a:r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smtClean="0"/>
              <a:t>in MCG, </a:t>
            </a:r>
            <a:r>
              <a:rPr lang="de-DE" sz="2400" dirty="0"/>
              <a:t>NR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smtClean="0"/>
              <a:t>in SCG</a:t>
            </a:r>
            <a:endParaRPr lang="de-DE" sz="2400" dirty="0"/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smtClean="0"/>
              <a:t>SCS &amp; </a:t>
            </a:r>
            <a:r>
              <a:rPr lang="de-DE" sz="2400" dirty="0" err="1" smtClean="0"/>
              <a:t>carriers</a:t>
            </a:r>
            <a:r>
              <a:rPr lang="de-DE" sz="2400" dirty="0" smtClean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02138" lvl="2" indent="-285750">
              <a:buFont typeface="Arial" charset="0"/>
              <a:buChar char="•"/>
            </a:pPr>
            <a:endParaRPr lang="de-DE" sz="2400" dirty="0"/>
          </a:p>
          <a:p>
            <a:pPr marL="187738" indent="-285750">
              <a:buFont typeface="Arial" charset="0"/>
              <a:buChar char="•"/>
            </a:pPr>
            <a:r>
              <a:rPr lang="de-DE" sz="2400" dirty="0" smtClean="0"/>
              <a:t>Inter-band </a:t>
            </a:r>
            <a:r>
              <a:rPr lang="de-DE" sz="2400" dirty="0" err="1" smtClean="0"/>
              <a:t>enables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endParaRPr lang="de-DE" sz="2400" dirty="0"/>
          </a:p>
          <a:p>
            <a:pPr marL="285750" indent="-285750">
              <a:buFont typeface="Arial" charset="0"/>
              <a:buChar char="•"/>
              <a:tabLst>
                <a:tab pos="3672086" algn="l"/>
              </a:tabLst>
            </a:pPr>
            <a:endParaRPr lang="de-DE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Control channels assigned to middle of the channel (centered on the DC subcarrier). 36.508 Table 4.3.3.3-2</a:t>
            </a:r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I do not find any EARFCN assignment for the control channels in 36.508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ASSUMPTION: any of the EARFCNs defined in §4.3.1.1 (FDD) </a:t>
            </a:r>
            <a:r>
              <a:rPr lang="en-US" altLang="x-none" sz="2400" dirty="0"/>
              <a:t>or §</a:t>
            </a:r>
            <a:r>
              <a:rPr lang="en-US" altLang="x-none" sz="2400" dirty="0" smtClean="0"/>
              <a:t>4.3.1.2 (TDD) may be used.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How does it work in LTE?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3450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566027"/>
            <a:ext cx="8229600" cy="558717"/>
          </a:xfrm>
        </p:spPr>
        <p:txBody>
          <a:bodyPr/>
          <a:lstStyle/>
          <a:p>
            <a:r>
              <a:rPr lang="en-US" sz="3200" b="1" dirty="0" smtClean="0"/>
              <a:t>Example </a:t>
            </a:r>
            <a:r>
              <a:rPr lang="en-US" sz="3200" b="1" dirty="0"/>
              <a:t>-</a:t>
            </a:r>
            <a:r>
              <a:rPr lang="en-US" sz="3200" b="1" dirty="0" smtClean="0"/>
              <a:t> Inter-band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1157590"/>
            <a:ext cx="8219256" cy="127963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  <a:tabLst>
                <a:tab pos="3703836" algn="l"/>
              </a:tabLst>
            </a:pPr>
            <a:r>
              <a:rPr lang="de-DE" sz="2400" dirty="0" smtClean="0"/>
              <a:t>DC_25A_n41A</a:t>
            </a:r>
            <a:r>
              <a:rPr lang="de-DE" sz="2400" dirty="0"/>
              <a:t> / </a:t>
            </a:r>
            <a:r>
              <a:rPr lang="de-DE" sz="2400" dirty="0" smtClean="0"/>
              <a:t>DC_25A_n41A</a:t>
            </a:r>
            <a:r>
              <a:rPr lang="de-DE" sz="2400" dirty="0"/>
              <a:t>	</a:t>
            </a: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</a:t>
            </a:r>
            <a:r>
              <a:rPr lang="en-US" sz="2400" dirty="0" smtClean="0"/>
              <a:t>domain</a:t>
            </a:r>
            <a:br>
              <a:rPr lang="en-US" sz="2400" dirty="0" smtClean="0"/>
            </a:b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3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255875" y="3255082"/>
            <a:ext cx="484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NR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04875" y="2649114"/>
            <a:ext cx="7046437" cy="469447"/>
            <a:chOff x="804875" y="2649114"/>
            <a:chExt cx="7046437" cy="469447"/>
          </a:xfrm>
        </p:grpSpPr>
        <p:sp>
          <p:nvSpPr>
            <p:cNvPr id="6" name="Rectangle 5"/>
            <p:cNvSpPr/>
            <p:nvPr/>
          </p:nvSpPr>
          <p:spPr>
            <a:xfrm>
              <a:off x="4660437" y="2649114"/>
              <a:ext cx="3190875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79634" y="2649114"/>
              <a:ext cx="143865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4875" y="2769530"/>
              <a:ext cx="4845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B41</a:t>
              </a:r>
              <a:endParaRPr lang="en-US" sz="625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04875" y="3645024"/>
            <a:ext cx="3047045" cy="1573253"/>
            <a:chOff x="804875" y="3645024"/>
            <a:chExt cx="3047045" cy="1573253"/>
          </a:xfrm>
        </p:grpSpPr>
        <p:sp>
          <p:nvSpPr>
            <p:cNvPr id="30" name="TextBox 29"/>
            <p:cNvSpPr txBox="1"/>
            <p:nvPr/>
          </p:nvSpPr>
          <p:spPr>
            <a:xfrm>
              <a:off x="1783135" y="4941278"/>
              <a:ext cx="4845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86837" y="4438985"/>
              <a:ext cx="1040947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62240" y="4437112"/>
              <a:ext cx="326324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04875" y="4475290"/>
              <a:ext cx="6849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B25UL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4875" y="3741247"/>
              <a:ext cx="6643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B25DL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810973" y="3646897"/>
              <a:ext cx="1040947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086376" y="3645024"/>
              <a:ext cx="326324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007272" y="4160113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968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LTE As today. </a:t>
            </a:r>
            <a:r>
              <a:rPr lang="en-US" altLang="x-none" sz="2400" dirty="0" smtClean="0"/>
              <a:t>Reuse test frequencies from </a:t>
            </a:r>
            <a:r>
              <a:rPr lang="en-US" altLang="x-none" sz="2400" dirty="0"/>
              <a:t>36.508 </a:t>
            </a:r>
            <a:r>
              <a:rPr lang="en-US" altLang="x-none" sz="2400" dirty="0" smtClean="0"/>
              <a:t>clause 4.3.1.1.25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 marL="0" indent="0"/>
            <a:r>
              <a:rPr lang="en-GB" sz="1400" b="1" dirty="0"/>
              <a:t>Table 4.3.1.1.25-1: Test frequencies for E-UTRA channel bandwidth for operating band 25</a:t>
            </a:r>
            <a:endParaRPr lang="en-US" sz="1400" b="1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098505"/>
              </p:ext>
            </p:extLst>
          </p:nvPr>
        </p:nvGraphicFramePr>
        <p:xfrm>
          <a:off x="1259634" y="2722666"/>
          <a:ext cx="6503142" cy="38746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4891"/>
                <a:gridCol w="1143197"/>
                <a:gridCol w="1038392"/>
                <a:gridCol w="1038392"/>
                <a:gridCol w="1039135"/>
                <a:gridCol w="1039135"/>
              </a:tblGrid>
              <a:tr h="61179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Frequency ID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</a:t>
                      </a:r>
                      <a:r>
                        <a:rPr lang="en-GB" sz="900" baseline="-25000" dirty="0">
                          <a:effectLst/>
                        </a:rPr>
                        <a:t>UL</a:t>
                      </a:r>
                      <a:endParaRPr lang="en-US" sz="900" b="1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of Uplink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DL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of Downlink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26047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1850.7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8047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1930.7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1851.5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1931.5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26115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8115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26140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1860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8140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078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Mid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1.4/3/5/10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r>
                        <a:rPr lang="en-GB" sz="900">
                          <a:effectLst/>
                        </a:rPr>
                        <a:t>/20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26365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1882,5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8365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1962.5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</a:tr>
              <a:tr h="203931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26683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1914.3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8683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1994.3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26675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1913.5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8675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1993.5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1907.5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1987.5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26590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1905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8590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1985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07861">
                <a:tc gridSpan="6">
                  <a:txBody>
                    <a:bodyPr/>
                    <a:lstStyle/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1:	Bandwidth for which a relaxation of the specified UE receiver sensitivity requirement (TS 36.101 [27] Clause 7.3) is allowed.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1648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Secondary </a:t>
            </a:r>
            <a:r>
              <a:rPr lang="en-US" altLang="x-none" sz="2400" dirty="0"/>
              <a:t>Node: </a:t>
            </a:r>
            <a:r>
              <a:rPr lang="en-US" altLang="x-none" sz="2400" dirty="0" smtClean="0"/>
              <a:t>NR SA. Reuse test frequencies from 38.508-1</a:t>
            </a:r>
            <a:br>
              <a:rPr lang="en-US" altLang="x-none" sz="2400" dirty="0" smtClean="0"/>
            </a:br>
            <a:r>
              <a:rPr lang="en-US" altLang="x-none" sz="2400" dirty="0" smtClean="0"/>
              <a:t>4.3.1.1 </a:t>
            </a:r>
            <a:r>
              <a:rPr lang="en-GB" sz="2400" dirty="0"/>
              <a:t>Test frequencies for NR operating bands in FR1</a:t>
            </a:r>
            <a:r>
              <a:rPr lang="en-US" sz="2400" dirty="0"/>
              <a:t> 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Separate table for each SCS</a:t>
            </a:r>
          </a:p>
          <a:p>
            <a:pPr marL="0" indent="0"/>
            <a:r>
              <a:rPr lang="en-GB" sz="2000" b="1" dirty="0"/>
              <a:t>Table 4.3.1.1.1.41-1: Test frequencies for NR operating band n41</a:t>
            </a:r>
            <a:endParaRPr lang="en-US" sz="2000" b="1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257069"/>
              </p:ext>
            </p:extLst>
          </p:nvPr>
        </p:nvGraphicFramePr>
        <p:xfrm>
          <a:off x="1619672" y="3068960"/>
          <a:ext cx="5616623" cy="34475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0652"/>
                <a:gridCol w="936103"/>
                <a:gridCol w="1559934"/>
                <a:gridCol w="1559934"/>
              </a:tblGrid>
              <a:tr h="6895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Frequency ID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ARFCN</a:t>
                      </a:r>
                      <a:endParaRPr lang="en-US" sz="900" b="1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(UL and DL)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596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Mid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10/15/20/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40/50/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90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sp>
        <p:nvSpPr>
          <p:cNvPr id="2" name="&quot;No&quot; Symbol 1"/>
          <p:cNvSpPr/>
          <p:nvPr/>
        </p:nvSpPr>
        <p:spPr>
          <a:xfrm>
            <a:off x="3131840" y="1988840"/>
            <a:ext cx="2664296" cy="3249652"/>
          </a:xfrm>
          <a:prstGeom prst="noSmoking">
            <a:avLst>
              <a:gd name="adj" fmla="val 136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53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Intra-band non-contiguous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79400" indent="-279400">
              <a:buFont typeface="Arial" charset="0"/>
              <a:buChar char="•"/>
            </a:pPr>
            <a:r>
              <a:rPr lang="de-DE" sz="2400" dirty="0"/>
              <a:t>DC_41A_n41A / </a:t>
            </a:r>
            <a:r>
              <a:rPr lang="de-DE" sz="2400" dirty="0" smtClean="0"/>
              <a:t>DC_41A_n41A	</a:t>
            </a:r>
            <a:r>
              <a:rPr lang="de-DE" sz="2400" dirty="0"/>
              <a:t>38.101-3 </a:t>
            </a:r>
            <a:r>
              <a:rPr lang="de-DE" sz="2400" dirty="0" smtClean="0"/>
              <a:t>f10</a:t>
            </a:r>
            <a:endParaRPr lang="de-DE" sz="2400" dirty="0"/>
          </a:p>
          <a:p>
            <a:pPr marL="279400" lvl="1" indent="-279400">
              <a:buFont typeface="Arial" charset="0"/>
              <a:buChar char="•"/>
            </a:pPr>
            <a:endParaRPr lang="de-DE" sz="2400" dirty="0" smtClean="0"/>
          </a:p>
          <a:p>
            <a:pPr marL="736600" lvl="2" indent="-27940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+ 1 NR </a:t>
            </a:r>
            <a:r>
              <a:rPr lang="de-DE" sz="2400" dirty="0" err="1"/>
              <a:t>carrier</a:t>
            </a:r>
            <a:r>
              <a:rPr lang="de-DE" sz="2400" dirty="0"/>
              <a:t> (</a:t>
            </a:r>
            <a:r>
              <a:rPr lang="de-DE" sz="2400" dirty="0" err="1"/>
              <a:t>both</a:t>
            </a:r>
            <a:r>
              <a:rPr lang="de-DE" sz="2400" dirty="0"/>
              <a:t> DL </a:t>
            </a:r>
            <a:r>
              <a:rPr lang="de-DE" sz="2400" dirty="0" err="1"/>
              <a:t>and</a:t>
            </a:r>
            <a:r>
              <a:rPr lang="de-DE" sz="2400" dirty="0"/>
              <a:t> UL)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PCC, NR </a:t>
            </a:r>
            <a:r>
              <a:rPr lang="de-DE" sz="2400" dirty="0" err="1"/>
              <a:t>is</a:t>
            </a:r>
            <a:r>
              <a:rPr lang="de-DE" sz="2400" dirty="0"/>
              <a:t> SCC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93800" lvl="4" indent="-279400">
              <a:buFont typeface="Arial" charset="0"/>
              <a:buChar char="•"/>
            </a:pPr>
            <a:endParaRPr lang="de-DE" sz="2400" dirty="0"/>
          </a:p>
          <a:p>
            <a:pPr marL="736600" lvl="3" indent="-279400">
              <a:buFont typeface="Arial" charset="0"/>
              <a:buChar char="•"/>
            </a:pPr>
            <a:r>
              <a:rPr lang="de-DE" sz="2400" dirty="0" smtClean="0"/>
              <a:t>Intra-band </a:t>
            </a:r>
            <a:r>
              <a:rPr lang="de-DE" sz="2400" dirty="0" err="1" smtClean="0"/>
              <a:t>makes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r>
              <a:rPr lang="de-DE" sz="2400" dirty="0" smtClean="0"/>
              <a:t> </a:t>
            </a:r>
            <a:r>
              <a:rPr lang="de-DE" sz="2400" dirty="0" err="1" smtClean="0"/>
              <a:t>difficult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5500" y="1825128"/>
            <a:ext cx="7493000" cy="73641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  <a:tabLst>
                <a:tab pos="3703836" algn="l"/>
              </a:tabLst>
            </a:pPr>
            <a:r>
              <a:rPr lang="de-DE" sz="2400" dirty="0"/>
              <a:t>DC_41A_n41A / DC_41A_n41A	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</a:t>
            </a:r>
            <a:r>
              <a:rPr lang="en-US" sz="2400" dirty="0" smtClean="0"/>
              <a:t>domain</a:t>
            </a:r>
            <a:br>
              <a:rPr lang="en-US" sz="2400" dirty="0" smtClean="0"/>
            </a:b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8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363378" y="3894239"/>
            <a:ext cx="6413104" cy="2071520"/>
            <a:chOff x="1363378" y="3894239"/>
            <a:chExt cx="6413104" cy="2071520"/>
          </a:xfrm>
        </p:grpSpPr>
        <p:sp>
          <p:nvSpPr>
            <p:cNvPr id="6" name="Rectangle 5"/>
            <p:cNvSpPr/>
            <p:nvPr/>
          </p:nvSpPr>
          <p:spPr>
            <a:xfrm>
              <a:off x="1367518" y="3900252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810637" y="3898379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340975" y="3894239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10637" y="4500207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79635" y="4500207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63378" y="5119793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67295" y="5119793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28418" y="5119793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67295" y="5688759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67077" y="5688760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 bwMode="auto">
          <a:xfrm>
            <a:off x="467544" y="26064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smtClean="0"/>
              <a:t>Example - Intra-band non-contiguous</a:t>
            </a:r>
            <a:endParaRPr lang="en-US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0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</a:t>
            </a:r>
            <a:r>
              <a:rPr lang="en-US" altLang="x-none" sz="2400" dirty="0" smtClean="0"/>
              <a:t>Intra-band is difficult to reuse LTE test frequencies from 36.508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Secondary Node: </a:t>
            </a:r>
            <a:r>
              <a:rPr lang="en-US" altLang="x-none" sz="2400" dirty="0" smtClean="0"/>
              <a:t>Intra-band is difficult to reuse </a:t>
            </a:r>
            <a:r>
              <a:rPr lang="en-US" altLang="x-none" sz="2400" dirty="0"/>
              <a:t>test frequencies from 38.508-1</a:t>
            </a:r>
            <a:br>
              <a:rPr lang="en-US" altLang="x-none" sz="2400" dirty="0"/>
            </a:b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Intra-band allows use of BCS, don’t have to account for all possible LTE channel BWs nor all possible NR channel BWs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637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27636</TotalTime>
  <Words>584</Words>
  <Application>Microsoft Macintosh PowerPoint</Application>
  <PresentationFormat>On-screen Show (4:3)</PresentationFormat>
  <Paragraphs>392</Paragraphs>
  <Slides>20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Times New Roman</vt:lpstr>
      <vt:lpstr>Arial</vt:lpstr>
      <vt:lpstr>Calibri</vt:lpstr>
      <vt:lpstr>Office Theme</vt:lpstr>
      <vt:lpstr>Default Design</vt:lpstr>
      <vt:lpstr>    RAN5#79 21 – 25 May 2018     </vt:lpstr>
      <vt:lpstr>Example - Inter-band </vt:lpstr>
      <vt:lpstr>Example - Inter-band</vt:lpstr>
      <vt:lpstr>Example - Inter-band</vt:lpstr>
      <vt:lpstr>Example - Inter-band</vt:lpstr>
      <vt:lpstr>Example - Inter-band</vt:lpstr>
      <vt:lpstr>Example - Intra-band non-contiguous</vt:lpstr>
      <vt:lpstr>PowerPoint Presentation</vt:lpstr>
      <vt:lpstr>Example - Intra-band</vt:lpstr>
      <vt:lpstr>Example - Intra-band</vt:lpstr>
      <vt:lpstr>Example - Intra-band contiguous</vt:lpstr>
      <vt:lpstr>PowerPoint Presentation</vt:lpstr>
      <vt:lpstr>Example - Intra-band</vt:lpstr>
      <vt:lpstr>Example - Intra-band</vt:lpstr>
      <vt:lpstr>Example – Inter&amp;Intra-band</vt:lpstr>
      <vt:lpstr>Example – Inter&amp;Intra-band</vt:lpstr>
      <vt:lpstr>Summary – necessary data points</vt:lpstr>
      <vt:lpstr>Example – n41</vt:lpstr>
      <vt:lpstr>Example – n41</vt:lpstr>
      <vt:lpstr>How does it work in LTE?</vt:lpstr>
    </vt:vector>
  </TitlesOfParts>
  <Company>3GPP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Scott Probasco</cp:lastModifiedBy>
  <cp:revision>824</cp:revision>
  <dcterms:created xsi:type="dcterms:W3CDTF">2008-08-30T09:32:10Z</dcterms:created>
  <dcterms:modified xsi:type="dcterms:W3CDTF">2018-05-23T06:58:52Z</dcterms:modified>
</cp:coreProperties>
</file>