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6">
  <p:sldMasterIdLst>
    <p:sldMasterId id="2147483648" r:id="rId1"/>
  </p:sldMasterIdLst>
  <p:notesMasterIdLst>
    <p:notesMasterId r:id="rId7"/>
  </p:notesMasterIdLst>
  <p:sldIdLst>
    <p:sldId id="290" r:id="rId2"/>
    <p:sldId id="342" r:id="rId3"/>
    <p:sldId id="354" r:id="rId4"/>
    <p:sldId id="347" r:id="rId5"/>
    <p:sldId id="293" r:id="rId6"/>
  </p:sldIdLst>
  <p:sldSz cx="12190413" cy="6859588"/>
  <p:notesSz cx="6858000" cy="9144000"/>
  <p:custDataLst>
    <p:tags r:id="rId8"/>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288" autoAdjust="0"/>
    <p:restoredTop sz="94103" autoAdjust="0"/>
  </p:normalViewPr>
  <p:slideViewPr>
    <p:cSldViewPr snapToGrid="0">
      <p:cViewPr varScale="1">
        <p:scale>
          <a:sx n="44" d="100"/>
          <a:sy n="44" d="100"/>
        </p:scale>
        <p:origin x="824" y="32"/>
      </p:cViewPr>
      <p:guideLst>
        <p:guide orient="horz" pos="2186"/>
        <p:guide pos="381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2025/2/8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3058351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530148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2</a:t>
            </a:fld>
            <a:endParaRPr lang="zh-CN" altLang="en-US"/>
          </a:p>
        </p:txBody>
      </p:sp>
    </p:spTree>
    <p:extLst>
      <p:ext uri="{BB962C8B-B14F-4D97-AF65-F5344CB8AC3E}">
        <p14:creationId xmlns:p14="http://schemas.microsoft.com/office/powerpoint/2010/main" val="1755842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2840654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extLst>
      <p:ext uri="{BB962C8B-B14F-4D97-AF65-F5344CB8AC3E}">
        <p14:creationId xmlns:p14="http://schemas.microsoft.com/office/powerpoint/2010/main" val="409188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2/8/2025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2/8/2025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2/8/2025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2/8/2025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2/8/2025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2/8/2025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2/8/2025</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2/8/2025</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2/8/2025</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2/8/2025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2/8/2025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2/8/2025</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504968" y="1885950"/>
            <a:ext cx="10904396" cy="2337134"/>
          </a:xfrm>
        </p:spPr>
        <p:txBody>
          <a:bodyPr anchor="ctr"/>
          <a:lstStyle/>
          <a:p>
            <a:pPr eaLnBrk="1" hangingPunct="1">
              <a:lnSpc>
                <a:spcPts val="6280"/>
              </a:lnSpc>
              <a:defRPr/>
            </a:pPr>
            <a:r>
              <a:rPr lang="en-US" altLang="zh-CN" sz="2800" dirty="0" smtClean="0">
                <a:latin typeface="+mn-lt"/>
              </a:rPr>
              <a:t>On </a:t>
            </a:r>
            <a:r>
              <a:rPr lang="en-US" altLang="zh-CN" sz="2800" dirty="0" err="1" smtClean="0">
                <a:latin typeface="+mn-lt"/>
              </a:rPr>
              <a:t>Refsens</a:t>
            </a:r>
            <a:r>
              <a:rPr lang="en-US" altLang="zh-CN" sz="2800" dirty="0" smtClean="0">
                <a:latin typeface="+mn-lt"/>
              </a:rPr>
              <a:t> symbol for degradation from PC3 to PC2 on FDD bands</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#106</a:t>
            </a:r>
            <a:r>
              <a:rPr lang="en-US" altLang="en-GB" sz="2400" b="1" dirty="0" smtClean="0"/>
              <a:t>   </a:t>
            </a:r>
            <a:r>
              <a:rPr lang="en-US" sz="2400" kern="0" dirty="0" smtClean="0"/>
              <a:t> 						             </a:t>
            </a:r>
            <a:r>
              <a:rPr lang="en-US" sz="2400" b="1" dirty="0" smtClean="0"/>
              <a:t>R5-251075</a:t>
            </a:r>
            <a:r>
              <a:rPr lang="en-US" altLang="zh-CN" sz="2400" b="1" dirty="0" smtClean="0"/>
              <a:t> </a:t>
            </a:r>
            <a:r>
              <a:rPr lang="en-US" altLang="zh-CN" sz="2400" b="1" dirty="0" smtClean="0"/>
              <a:t>Athens</a:t>
            </a:r>
            <a:r>
              <a:rPr lang="en-GB" altLang="zh-CN" sz="2400" b="1" dirty="0" smtClean="0"/>
              <a:t>, Greece, February </a:t>
            </a:r>
            <a:r>
              <a:rPr lang="en-US" altLang="en-GB" sz="2400" b="1" dirty="0" smtClean="0"/>
              <a:t>17 </a:t>
            </a:r>
            <a:r>
              <a:rPr lang="en-GB" altLang="zh-CN" sz="2400" b="1" dirty="0" smtClean="0"/>
              <a:t>– 21</a:t>
            </a:r>
            <a:r>
              <a:rPr lang="en-US" altLang="en-GB" sz="2400" b="1" dirty="0" smtClean="0"/>
              <a:t>,</a:t>
            </a:r>
            <a:r>
              <a:rPr lang="en-GB" altLang="zh-CN" sz="2400" b="1" dirty="0" smtClean="0"/>
              <a:t> 2025</a:t>
            </a:r>
            <a:endParaRPr lang="en-US" altLang="en-GB" sz="2400" b="1" dirty="0" smtClean="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solidFill>
                  <a:schemeClr val="tx1"/>
                </a:solidFill>
              </a:rPr>
              <a:t>Minimum requirements for PC2 FDD band </a:t>
            </a:r>
            <a:r>
              <a:rPr lang="en-US" altLang="zh-CN" sz="3200" b="1" dirty="0" err="1" smtClean="0">
                <a:solidFill>
                  <a:schemeClr val="tx1"/>
                </a:solidFill>
              </a:rPr>
              <a:t>Refsens</a:t>
            </a:r>
            <a:endParaRPr lang="en-US" altLang="zh-CN" sz="3200" b="1" dirty="0" smtClean="0">
              <a:solidFill>
                <a:schemeClr val="tx1"/>
              </a:solidFill>
            </a:endParaRPr>
          </a:p>
        </p:txBody>
      </p:sp>
      <p:sp>
        <p:nvSpPr>
          <p:cNvPr id="2" name="文本框 1"/>
          <p:cNvSpPr txBox="1"/>
          <p:nvPr/>
        </p:nvSpPr>
        <p:spPr>
          <a:xfrm>
            <a:off x="344216" y="763191"/>
            <a:ext cx="11630070" cy="738664"/>
          </a:xfrm>
          <a:prstGeom prst="rect">
            <a:avLst/>
          </a:prstGeom>
          <a:noFill/>
        </p:spPr>
        <p:txBody>
          <a:bodyPr wrap="square" rtlCol="0" anchor="t">
            <a:spAutoFit/>
          </a:bodyPr>
          <a:lstStyle/>
          <a:p>
            <a:pPr>
              <a:spcBef>
                <a:spcPts val="0"/>
              </a:spcBef>
            </a:pPr>
            <a:r>
              <a:rPr lang="en-GB" altLang="zh-CN" sz="1400" dirty="0"/>
              <a:t>For power class 2 UEs, certain degradation of the reference sensitivity in Table 7.3.2.3-1a is allowed. The maximum amount of degradation is specified in Table 7.3.2.3-1c, and in Table 7.3.2.3-1d for a UE that indicates </a:t>
            </a:r>
            <a:r>
              <a:rPr lang="en-GB" altLang="zh-CN" sz="1400" i="1" dirty="0"/>
              <a:t>txDiversity-r16</a:t>
            </a:r>
            <a:r>
              <a:rPr lang="en-GB" altLang="zh-CN" sz="1400" dirty="0"/>
              <a:t> [26</a:t>
            </a:r>
            <a:r>
              <a:rPr lang="en-GB" altLang="zh-CN" sz="1400" dirty="0" smtClean="0"/>
              <a:t>]</a:t>
            </a:r>
            <a:r>
              <a:rPr lang="en-US" altLang="zh-CN" sz="1400" dirty="0" smtClean="0">
                <a:latin typeface="+mn-lt"/>
                <a:sym typeface="+mn-ea"/>
              </a:rPr>
              <a:t>. </a:t>
            </a:r>
            <a:endParaRPr lang="en-US" altLang="zh-CN" sz="1400" dirty="0">
              <a:latin typeface="+mn-lt"/>
              <a:sym typeface="+mn-ea"/>
            </a:endParaRPr>
          </a:p>
          <a:p>
            <a:pPr algn="l" eaLnBrk="1" latinLnBrk="0" hangingPunct="1">
              <a:spcBef>
                <a:spcPts val="0"/>
              </a:spcBef>
              <a:buClrTx/>
              <a:buSzTx/>
            </a:pPr>
            <a:endParaRPr lang="en-US" altLang="zh-CN" sz="1400" dirty="0" smtClean="0">
              <a:latin typeface="+mn-lt"/>
              <a:sym typeface="+mn-ea"/>
            </a:endParaRPr>
          </a:p>
        </p:txBody>
      </p:sp>
      <p:graphicFrame>
        <p:nvGraphicFramePr>
          <p:cNvPr id="7" name="表格 6"/>
          <p:cNvGraphicFramePr>
            <a:graphicFrameLocks noGrp="1"/>
          </p:cNvGraphicFramePr>
          <p:nvPr>
            <p:extLst>
              <p:ext uri="{D42A27DB-BD31-4B8C-83A1-F6EECF244321}">
                <p14:modId xmlns:p14="http://schemas.microsoft.com/office/powerpoint/2010/main" val="2832667903"/>
              </p:ext>
            </p:extLst>
          </p:nvPr>
        </p:nvGraphicFramePr>
        <p:xfrm>
          <a:off x="1769896" y="1748076"/>
          <a:ext cx="7597623" cy="1553149"/>
        </p:xfrm>
        <a:graphic>
          <a:graphicData uri="http://schemas.openxmlformats.org/drawingml/2006/table">
            <a:tbl>
              <a:tblPr firstRow="1" firstCol="1" bandRow="1">
                <a:tableStyleId>{5C22544A-7EE6-4342-B048-85BDC9FD1C3A}</a:tableStyleId>
              </a:tblPr>
              <a:tblGrid>
                <a:gridCol w="974054"/>
                <a:gridCol w="656158"/>
                <a:gridCol w="655274"/>
                <a:gridCol w="656158"/>
                <a:gridCol w="656158"/>
                <a:gridCol w="655274"/>
                <a:gridCol w="656158"/>
                <a:gridCol w="656158"/>
                <a:gridCol w="655274"/>
                <a:gridCol w="656158"/>
                <a:gridCol w="720799"/>
              </a:tblGrid>
              <a:tr h="582429">
                <a:tc>
                  <a:txBody>
                    <a:bodyPr/>
                    <a:lstStyle/>
                    <a:p>
                      <a:pPr algn="ctr" hangingPunct="0">
                        <a:lnSpc>
                          <a:spcPct val="107000"/>
                        </a:lnSpc>
                        <a:spcAft>
                          <a:spcPts val="0"/>
                        </a:spcAft>
                      </a:pPr>
                      <a:r>
                        <a:rPr lang="en-GB" sz="900">
                          <a:effectLst/>
                        </a:rPr>
                        <a:t>Operating Band</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20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25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30 MHz (dB)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35 MHz (dB)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40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45 MHz (dB)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50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r>
              <a:tr h="194144">
                <a:tc>
                  <a:txBody>
                    <a:bodyPr/>
                    <a:lstStyle/>
                    <a:p>
                      <a:pPr algn="ctr" hangingPunct="0">
                        <a:lnSpc>
                          <a:spcPct val="107000"/>
                        </a:lnSpc>
                        <a:spcAft>
                          <a:spcPts val="0"/>
                        </a:spcAft>
                      </a:pPr>
                      <a:r>
                        <a:rPr lang="en-GB" sz="900">
                          <a:effectLst/>
                        </a:rPr>
                        <a:t>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94144">
                <a:tc>
                  <a:txBody>
                    <a:bodyPr/>
                    <a:lstStyle/>
                    <a:p>
                      <a:pPr algn="ctr" hangingPunct="0">
                        <a:lnSpc>
                          <a:spcPct val="107000"/>
                        </a:lnSpc>
                        <a:spcAft>
                          <a:spcPts val="0"/>
                        </a:spcAft>
                      </a:pPr>
                      <a:r>
                        <a:rPr lang="en-GB" sz="900">
                          <a:effectLst/>
                        </a:rPr>
                        <a:t>n3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0.6</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94144">
                <a:tc>
                  <a:txBody>
                    <a:bodyPr/>
                    <a:lstStyle/>
                    <a:p>
                      <a:pPr algn="ctr" hangingPunct="0">
                        <a:lnSpc>
                          <a:spcPct val="107000"/>
                        </a:lnSpc>
                        <a:spcAft>
                          <a:spcPts val="0"/>
                        </a:spcAft>
                      </a:pPr>
                      <a:r>
                        <a:rPr lang="en-GB" sz="900">
                          <a:effectLst/>
                        </a:rPr>
                        <a:t>n7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94144">
                <a:tc>
                  <a:txBody>
                    <a:bodyPr/>
                    <a:lstStyle/>
                    <a:p>
                      <a:pPr algn="ctr" hangingPunct="0">
                        <a:lnSpc>
                          <a:spcPct val="107000"/>
                        </a:lnSpc>
                        <a:spcAft>
                          <a:spcPts val="0"/>
                        </a:spcAft>
                      </a:pPr>
                      <a:r>
                        <a:rPr lang="en-GB" sz="900">
                          <a:effectLst/>
                        </a:rPr>
                        <a:t>n8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3.2</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3.1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94144">
                <a:tc gridSpan="11">
                  <a:txBody>
                    <a:bodyPr/>
                    <a:lstStyle/>
                    <a:p>
                      <a:pPr marL="540385" indent="-540385" hangingPunct="0">
                        <a:lnSpc>
                          <a:spcPct val="107000"/>
                        </a:lnSpc>
                        <a:spcAft>
                          <a:spcPts val="0"/>
                        </a:spcAft>
                      </a:pPr>
                      <a:r>
                        <a:rPr lang="en-GB" sz="900" dirty="0">
                          <a:effectLst/>
                        </a:rPr>
                        <a:t>NOTE 1:	The transmitter shall be set to P</a:t>
                      </a:r>
                      <a:r>
                        <a:rPr lang="en-GB" sz="900" baseline="-25000" dirty="0">
                          <a:effectLst/>
                        </a:rPr>
                        <a:t>UMAX</a:t>
                      </a:r>
                      <a:r>
                        <a:rPr lang="en-GB" sz="900" dirty="0">
                          <a:effectLst/>
                        </a:rPr>
                        <a:t> as defined in clause 6.2.4</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2273137154"/>
              </p:ext>
            </p:extLst>
          </p:nvPr>
        </p:nvGraphicFramePr>
        <p:xfrm>
          <a:off x="1780949" y="3906569"/>
          <a:ext cx="7553851" cy="1698174"/>
        </p:xfrm>
        <a:graphic>
          <a:graphicData uri="http://schemas.openxmlformats.org/drawingml/2006/table">
            <a:tbl>
              <a:tblPr firstRow="1" firstCol="1" bandRow="1">
                <a:tableStyleId>{5C22544A-7EE6-4342-B048-85BDC9FD1C3A}</a:tableStyleId>
              </a:tblPr>
              <a:tblGrid>
                <a:gridCol w="968442"/>
                <a:gridCol w="652378"/>
                <a:gridCol w="651498"/>
                <a:gridCol w="652378"/>
                <a:gridCol w="652378"/>
                <a:gridCol w="651498"/>
                <a:gridCol w="652378"/>
                <a:gridCol w="652378"/>
                <a:gridCol w="651498"/>
                <a:gridCol w="652378"/>
                <a:gridCol w="716647"/>
              </a:tblGrid>
              <a:tr h="888090">
                <a:tc>
                  <a:txBody>
                    <a:bodyPr/>
                    <a:lstStyle/>
                    <a:p>
                      <a:pPr algn="ctr" hangingPunct="0">
                        <a:lnSpc>
                          <a:spcPct val="107000"/>
                        </a:lnSpc>
                        <a:spcAft>
                          <a:spcPts val="0"/>
                        </a:spcAft>
                      </a:pPr>
                      <a:r>
                        <a:rPr lang="en-GB" sz="900" dirty="0">
                          <a:effectLst/>
                        </a:rPr>
                        <a:t>Operating Band</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5</a:t>
                      </a:r>
                      <a:endParaRPr lang="zh-CN" sz="900" dirty="0">
                        <a:effectLst/>
                      </a:endParaRPr>
                    </a:p>
                    <a:p>
                      <a:pPr algn="ctr" hangingPunct="0">
                        <a:lnSpc>
                          <a:spcPct val="107000"/>
                        </a:lnSpc>
                        <a:spcAft>
                          <a:spcPts val="0"/>
                        </a:spcAft>
                      </a:pPr>
                      <a:r>
                        <a:rPr lang="en-GB" sz="900" dirty="0">
                          <a:effectLst/>
                        </a:rPr>
                        <a:t>MHz</a:t>
                      </a:r>
                      <a:br>
                        <a:rPr lang="en-GB" sz="900" dirty="0">
                          <a:effectLst/>
                        </a:rPr>
                      </a:br>
                      <a:r>
                        <a:rPr lang="en-GB" sz="900" dirty="0">
                          <a:effectLst/>
                        </a:rPr>
                        <a:t>(dB)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20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25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30 MHz (dB)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35 MHz (dB)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40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45 MHz (dB)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50</a:t>
                      </a:r>
                      <a:endParaRPr lang="zh-CN" sz="900" dirty="0">
                        <a:effectLst/>
                      </a:endParaRPr>
                    </a:p>
                    <a:p>
                      <a:pPr algn="ctr" hangingPunct="0">
                        <a:lnSpc>
                          <a:spcPct val="107000"/>
                        </a:lnSpc>
                        <a:spcAft>
                          <a:spcPts val="0"/>
                        </a:spcAft>
                      </a:pPr>
                      <a:r>
                        <a:rPr lang="en-GB" sz="900" dirty="0">
                          <a:effectLst/>
                        </a:rPr>
                        <a:t>MHz</a:t>
                      </a:r>
                      <a:br>
                        <a:rPr lang="en-GB" sz="900" dirty="0">
                          <a:effectLst/>
                        </a:rPr>
                      </a:br>
                      <a:r>
                        <a:rPr lang="en-GB" sz="900" dirty="0">
                          <a:effectLst/>
                        </a:rPr>
                        <a:t>(dB)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r>
              <a:tr h="161709">
                <a:tc>
                  <a:txBody>
                    <a:bodyPr/>
                    <a:lstStyle/>
                    <a:p>
                      <a:pPr algn="ctr" hangingPunct="0">
                        <a:lnSpc>
                          <a:spcPct val="107000"/>
                        </a:lnSpc>
                        <a:spcAft>
                          <a:spcPts val="0"/>
                        </a:spcAft>
                      </a:pPr>
                      <a:r>
                        <a:rPr lang="en-GB" sz="900">
                          <a:effectLst/>
                        </a:rPr>
                        <a:t>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61709">
                <a:tc>
                  <a:txBody>
                    <a:bodyPr/>
                    <a:lstStyle/>
                    <a:p>
                      <a:pPr algn="ctr" hangingPunct="0">
                        <a:lnSpc>
                          <a:spcPct val="107000"/>
                        </a:lnSpc>
                        <a:spcAft>
                          <a:spcPts val="0"/>
                        </a:spcAft>
                      </a:pPr>
                      <a:r>
                        <a:rPr lang="en-GB" sz="900">
                          <a:effectLst/>
                        </a:rPr>
                        <a:t>n3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1.4</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1.6</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5.5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6.0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61709">
                <a:tc>
                  <a:txBody>
                    <a:bodyPr/>
                    <a:lstStyle/>
                    <a:p>
                      <a:pPr algn="ctr" hangingPunct="0">
                        <a:lnSpc>
                          <a:spcPct val="107000"/>
                        </a:lnSpc>
                        <a:spcAft>
                          <a:spcPts val="0"/>
                        </a:spcAft>
                      </a:pPr>
                      <a:r>
                        <a:rPr lang="en-GB" sz="900">
                          <a:effectLst/>
                        </a:rPr>
                        <a:t>n7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0.9</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5.3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61709">
                <a:tc>
                  <a:txBody>
                    <a:bodyPr/>
                    <a:lstStyle/>
                    <a:p>
                      <a:pPr algn="ctr" hangingPunct="0">
                        <a:lnSpc>
                          <a:spcPct val="107000"/>
                        </a:lnSpc>
                        <a:spcAft>
                          <a:spcPts val="0"/>
                        </a:spcAft>
                      </a:pPr>
                      <a:r>
                        <a:rPr lang="en-GB" sz="900">
                          <a:effectLst/>
                        </a:rPr>
                        <a:t>n8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1.4</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5.8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6.1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6.5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7.0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63248">
                <a:tc gridSpan="11">
                  <a:txBody>
                    <a:bodyPr/>
                    <a:lstStyle/>
                    <a:p>
                      <a:pPr marL="540385" indent="-540385" hangingPunct="0">
                        <a:lnSpc>
                          <a:spcPct val="108000"/>
                        </a:lnSpc>
                        <a:spcAft>
                          <a:spcPts val="0"/>
                        </a:spcAft>
                      </a:pPr>
                      <a:r>
                        <a:rPr lang="en-GB" sz="900" dirty="0">
                          <a:effectLst/>
                        </a:rPr>
                        <a:t>NOTE 1:	The transmitter shall be set to P</a:t>
                      </a:r>
                      <a:r>
                        <a:rPr lang="en-GB" sz="900" baseline="-25000" dirty="0">
                          <a:effectLst/>
                        </a:rPr>
                        <a:t>UMAX</a:t>
                      </a:r>
                      <a:r>
                        <a:rPr lang="en-GB" sz="900" dirty="0">
                          <a:effectLst/>
                        </a:rPr>
                        <a:t> as defined in clause 6.2G.4</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9" name="Rectangle 1"/>
          <p:cNvSpPr>
            <a:spLocks noChangeArrowheads="1"/>
          </p:cNvSpPr>
          <p:nvPr/>
        </p:nvSpPr>
        <p:spPr bwMode="auto">
          <a:xfrm>
            <a:off x="1862229" y="1501855"/>
            <a:ext cx="780573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Table 7.3.2.3-1c   Reference Sensitivity Degradation from PC3 to PC2 for FDD bands</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for UE </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not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supporting </a:t>
            </a:r>
            <a:r>
              <a:rPr kumimoji="0" lang="en-GB" altLang="zh-CN" sz="1000" b="1" i="0" u="none" strike="noStrike" cap="none" normalizeH="0" baseline="0" dirty="0" err="1" smtClean="0">
                <a:ln>
                  <a:noFill/>
                </a:ln>
                <a:solidFill>
                  <a:schemeClr val="tx1"/>
                </a:solidFill>
                <a:effectLst/>
                <a:latin typeface="Arial" panose="020B0604020202020204" pitchFamily="34" charset="0"/>
                <a:ea typeface="PMingLiU" charset="-120"/>
                <a:cs typeface="Arial" panose="020B0604020202020204" pitchFamily="34" charset="0"/>
              </a:rPr>
              <a:t>Tx</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 Diversity</a:t>
            </a:r>
            <a:endParaRPr kumimoji="0" lang="en-GB" altLang="zh-CN" sz="700" b="0" i="0" u="none" strike="noStrike" cap="none" normalizeH="0" baseline="0" dirty="0" smtClean="0">
              <a:ln>
                <a:noFill/>
              </a:ln>
              <a:solidFill>
                <a:schemeClr val="tx1"/>
              </a:solidFill>
              <a:effectLst/>
            </a:endParaRPr>
          </a:p>
        </p:txBody>
      </p:sp>
      <p:sp>
        <p:nvSpPr>
          <p:cNvPr id="10" name="Rectangle 1"/>
          <p:cNvSpPr>
            <a:spLocks noChangeArrowheads="1"/>
          </p:cNvSpPr>
          <p:nvPr/>
        </p:nvSpPr>
        <p:spPr bwMode="auto">
          <a:xfrm>
            <a:off x="2008823" y="3565402"/>
            <a:ext cx="71593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Table 7.3.2.3-1d   Reference Sensitivity Degradation from PC3 to PC2 for </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FDD bands for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UE supporting </a:t>
            </a:r>
            <a:r>
              <a:rPr kumimoji="0" lang="en-GB" altLang="zh-CN" sz="1000" b="1" i="0" u="none" strike="noStrike" cap="none" normalizeH="0" baseline="0" dirty="0" err="1" smtClean="0">
                <a:ln>
                  <a:noFill/>
                </a:ln>
                <a:solidFill>
                  <a:schemeClr val="tx1"/>
                </a:solidFill>
                <a:effectLst/>
                <a:latin typeface="Arial" panose="020B0604020202020204" pitchFamily="34" charset="0"/>
                <a:ea typeface="PMingLiU" charset="-120"/>
                <a:cs typeface="Arial" panose="020B0604020202020204" pitchFamily="34" charset="0"/>
              </a:rPr>
              <a:t>Tx</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 Diversity</a:t>
            </a:r>
            <a:endParaRPr kumimoji="0" lang="en-GB" altLang="zh-CN" sz="700" b="0" i="0" u="none" strike="noStrike" cap="none" normalizeH="0" baseline="0" dirty="0" smtClean="0">
              <a:ln>
                <a:noFill/>
              </a:ln>
              <a:solidFill>
                <a:schemeClr val="tx1"/>
              </a:solidFill>
              <a:effectLst/>
            </a:endParaRPr>
          </a:p>
        </p:txBody>
      </p:sp>
    </p:spTree>
    <p:custDataLst>
      <p:tags r:id="rId1"/>
    </p:custDataLst>
    <p:extLst>
      <p:ext uri="{BB962C8B-B14F-4D97-AF65-F5344CB8AC3E}">
        <p14:creationId xmlns:p14="http://schemas.microsoft.com/office/powerpoint/2010/main" val="33035846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solidFill>
                  <a:schemeClr val="tx1"/>
                </a:solidFill>
              </a:rPr>
              <a:t>Test requirements for </a:t>
            </a:r>
            <a:r>
              <a:rPr lang="en-US" altLang="zh-CN" sz="3200" b="1" dirty="0"/>
              <a:t>PC2 FDD band </a:t>
            </a:r>
            <a:r>
              <a:rPr lang="en-US" altLang="zh-CN" sz="3200" b="1" dirty="0" err="1"/>
              <a:t>Refsens</a:t>
            </a:r>
            <a:endParaRPr lang="en-US" altLang="zh-CN" sz="3200" b="1" dirty="0" smtClean="0">
              <a:solidFill>
                <a:schemeClr val="tx1"/>
              </a:solidFill>
            </a:endParaRPr>
          </a:p>
        </p:txBody>
      </p:sp>
      <p:graphicFrame>
        <p:nvGraphicFramePr>
          <p:cNvPr id="3" name="表格 2"/>
          <p:cNvGraphicFramePr>
            <a:graphicFrameLocks noGrp="1"/>
          </p:cNvGraphicFramePr>
          <p:nvPr>
            <p:extLst>
              <p:ext uri="{D42A27DB-BD31-4B8C-83A1-F6EECF244321}">
                <p14:modId xmlns:p14="http://schemas.microsoft.com/office/powerpoint/2010/main" val="1502950330"/>
              </p:ext>
            </p:extLst>
          </p:nvPr>
        </p:nvGraphicFramePr>
        <p:xfrm>
          <a:off x="865343" y="2049383"/>
          <a:ext cx="9589295" cy="2212083"/>
        </p:xfrm>
        <a:graphic>
          <a:graphicData uri="http://schemas.openxmlformats.org/drawingml/2006/table">
            <a:tbl>
              <a:tblPr firstRow="1" firstCol="1" bandRow="1">
                <a:tableStyleId>{5C22544A-7EE6-4342-B048-85BDC9FD1C3A}</a:tableStyleId>
              </a:tblPr>
              <a:tblGrid>
                <a:gridCol w="901249"/>
                <a:gridCol w="868477"/>
                <a:gridCol w="868477"/>
                <a:gridCol w="869296"/>
                <a:gridCol w="868477"/>
                <a:gridCol w="869296"/>
                <a:gridCol w="868477"/>
                <a:gridCol w="868477"/>
                <a:gridCol w="869296"/>
                <a:gridCol w="868477"/>
                <a:gridCol w="869296"/>
              </a:tblGrid>
              <a:tr h="295668">
                <a:tc>
                  <a:txBody>
                    <a:bodyPr/>
                    <a:lstStyle/>
                    <a:p>
                      <a:pPr algn="ctr" hangingPunct="0">
                        <a:lnSpc>
                          <a:spcPct val="107000"/>
                        </a:lnSpc>
                        <a:spcAft>
                          <a:spcPts val="0"/>
                        </a:spcAft>
                      </a:pPr>
                      <a:r>
                        <a:rPr lang="en-GB" sz="900" dirty="0">
                          <a:effectLst/>
                        </a:rPr>
                        <a:t>Operating Band</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10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15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dirty="0">
                          <a:effectLst/>
                        </a:rPr>
                        <a:t>20 MHz</a:t>
                      </a:r>
                      <a:br>
                        <a:rPr lang="en-GB" sz="900" dirty="0">
                          <a:effectLst/>
                        </a:rPr>
                      </a:br>
                      <a:r>
                        <a:rPr lang="en-GB" sz="900" dirty="0">
                          <a:effectLst/>
                        </a:rPr>
                        <a:t>(dB)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25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30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35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40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45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50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r>
              <a:tr h="295668">
                <a:tc>
                  <a:txBody>
                    <a:bodyPr/>
                    <a:lstStyle/>
                    <a:p>
                      <a:pPr algn="ctr" hangingPunct="0">
                        <a:lnSpc>
                          <a:spcPct val="107000"/>
                        </a:lnSpc>
                        <a:spcAft>
                          <a:spcPts val="0"/>
                        </a:spcAft>
                      </a:pPr>
                      <a:r>
                        <a:rPr lang="en-GB" sz="1000">
                          <a:effectLst/>
                        </a:rPr>
                        <a:t>n1</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95668">
                <a:tc>
                  <a:txBody>
                    <a:bodyPr/>
                    <a:lstStyle/>
                    <a:p>
                      <a:pPr algn="ctr" hangingPunct="0">
                        <a:lnSpc>
                          <a:spcPct val="107000"/>
                        </a:lnSpc>
                        <a:spcAft>
                          <a:spcPts val="0"/>
                        </a:spcAft>
                      </a:pPr>
                      <a:r>
                        <a:rPr lang="en-GB" sz="900">
                          <a:effectLst/>
                        </a:rPr>
                        <a:t>n3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dirty="0">
                          <a:effectLst/>
                        </a:rPr>
                        <a:t>REFSENS_n3 +0.5</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REFSENS_n3+ 0.6</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REFSENS_n3+ 2.3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95668">
                <a:tc>
                  <a:txBody>
                    <a:bodyPr/>
                    <a:lstStyle/>
                    <a:p>
                      <a:pPr algn="ctr" hangingPunct="0">
                        <a:lnSpc>
                          <a:spcPct val="107000"/>
                        </a:lnSpc>
                        <a:spcAft>
                          <a:spcPts val="0"/>
                        </a:spcAft>
                      </a:pPr>
                      <a:r>
                        <a:rPr lang="en-GB" sz="900">
                          <a:effectLst/>
                        </a:rPr>
                        <a:t>n7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+2.0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95668">
                <a:tc>
                  <a:txBody>
                    <a:bodyPr/>
                    <a:lstStyle/>
                    <a:p>
                      <a:pPr algn="ctr" hangingPunct="0">
                        <a:lnSpc>
                          <a:spcPct val="107000"/>
                        </a:lnSpc>
                        <a:spcAft>
                          <a:spcPts val="0"/>
                        </a:spcAft>
                      </a:pPr>
                      <a:r>
                        <a:rPr lang="en-GB" sz="900">
                          <a:effectLst/>
                        </a:rPr>
                        <a:t>n8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REFSENS_n8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+0.7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+0.8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+2.3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+3.2</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+3.1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640811">
                <a:tc gridSpan="11">
                  <a:txBody>
                    <a:bodyPr/>
                    <a:lstStyle/>
                    <a:p>
                      <a:pPr marL="540385" indent="-540385" hangingPunct="0">
                        <a:lnSpc>
                          <a:spcPct val="107000"/>
                        </a:lnSpc>
                        <a:spcAft>
                          <a:spcPts val="0"/>
                        </a:spcAft>
                      </a:pPr>
                      <a:r>
                        <a:rPr lang="en-GB" sz="900" dirty="0">
                          <a:effectLst/>
                        </a:rPr>
                        <a:t>NOTE 1:	The transmitter shall be set to PUMAX as defined in clause 6.2.4</a:t>
                      </a:r>
                      <a:endParaRPr lang="zh-CN" sz="900" dirty="0">
                        <a:effectLst/>
                      </a:endParaRPr>
                    </a:p>
                    <a:p>
                      <a:pPr marL="540385" indent="-540385" hangingPunct="0">
                        <a:lnSpc>
                          <a:spcPct val="107000"/>
                        </a:lnSpc>
                        <a:spcAft>
                          <a:spcPts val="0"/>
                        </a:spcAft>
                      </a:pPr>
                      <a:r>
                        <a:rPr lang="en-GB" sz="900" dirty="0">
                          <a:effectLst/>
                        </a:rPr>
                        <a:t>NOTE 2:	REFSENS_n1 refers to the two antenna port and four antenna port Reference Sensitivity of n1 in Table 7.3.2.5-1a and Table 7.3.2.5-2a.</a:t>
                      </a:r>
                      <a:endParaRPr lang="zh-CN" sz="900" dirty="0">
                        <a:effectLst/>
                      </a:endParaRPr>
                    </a:p>
                    <a:p>
                      <a:pPr marL="540385" indent="-540385" hangingPunct="0">
                        <a:lnSpc>
                          <a:spcPct val="107000"/>
                        </a:lnSpc>
                        <a:spcAft>
                          <a:spcPts val="0"/>
                        </a:spcAft>
                      </a:pPr>
                      <a:r>
                        <a:rPr lang="en-GB" sz="900" dirty="0">
                          <a:effectLst/>
                        </a:rPr>
                        <a:t>NOTE 3:	REFSENS_n3 refers to the two antenna port and four antenna port Reference Sensitivity of n3 in Table 7.3.2.5-1a and Table 7.3.2.5-2a.</a:t>
                      </a:r>
                      <a:endParaRPr lang="zh-CN" sz="900" dirty="0">
                        <a:effectLst/>
                      </a:endParaRPr>
                    </a:p>
                    <a:p>
                      <a:pPr marL="540385" indent="-540385" hangingPunct="0">
                        <a:lnSpc>
                          <a:spcPct val="107000"/>
                        </a:lnSpc>
                        <a:spcAft>
                          <a:spcPts val="0"/>
                        </a:spcAft>
                      </a:pPr>
                      <a:r>
                        <a:rPr lang="en-GB" sz="900" dirty="0">
                          <a:effectLst/>
                        </a:rPr>
                        <a:t>NOTE 4:	REFSENS_n8 refers to the two antenna port and four antenna port Reference Sensitivity of n8 in Table 7.3.2.5-1a and Table 7.3.2.5-2a.</a:t>
                      </a:r>
                      <a:endParaRPr lang="zh-CN" sz="900" dirty="0">
                        <a:effectLst/>
                      </a:endParaRPr>
                    </a:p>
                    <a:p>
                      <a:pPr marL="540385" indent="-540385" hangingPunct="0">
                        <a:lnSpc>
                          <a:spcPct val="107000"/>
                        </a:lnSpc>
                        <a:spcAft>
                          <a:spcPts val="0"/>
                        </a:spcAft>
                      </a:pPr>
                      <a:r>
                        <a:rPr lang="en-GB" sz="900" dirty="0">
                          <a:effectLst/>
                        </a:rPr>
                        <a:t>NOTE 5:	REFSENS_n7 refers to the two antenna port and four antenna port Reference Sensitivity of n7 in Table 7.3.2.5-1a and Table 7.3.2.5-2a.</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1123619732"/>
              </p:ext>
            </p:extLst>
          </p:nvPr>
        </p:nvGraphicFramePr>
        <p:xfrm>
          <a:off x="833124" y="4658995"/>
          <a:ext cx="9651996" cy="1859372"/>
        </p:xfrm>
        <a:graphic>
          <a:graphicData uri="http://schemas.openxmlformats.org/drawingml/2006/table">
            <a:tbl>
              <a:tblPr firstRow="1" firstCol="1" bandRow="1">
                <a:tableStyleId>{5C22544A-7EE6-4342-B048-85BDC9FD1C3A}</a:tableStyleId>
              </a:tblPr>
              <a:tblGrid>
                <a:gridCol w="918405"/>
                <a:gridCol w="882503"/>
                <a:gridCol w="882503"/>
                <a:gridCol w="882503"/>
                <a:gridCol w="882503"/>
                <a:gridCol w="882503"/>
                <a:gridCol w="882503"/>
                <a:gridCol w="882503"/>
                <a:gridCol w="882503"/>
                <a:gridCol w="882503"/>
                <a:gridCol w="791064"/>
              </a:tblGrid>
              <a:tr h="260451">
                <a:tc>
                  <a:txBody>
                    <a:bodyPr/>
                    <a:lstStyle/>
                    <a:p>
                      <a:pPr algn="ctr" hangingPunct="0">
                        <a:lnSpc>
                          <a:spcPct val="107000"/>
                        </a:lnSpc>
                        <a:spcAft>
                          <a:spcPts val="0"/>
                        </a:spcAft>
                      </a:pPr>
                      <a:r>
                        <a:rPr lang="en-GB" sz="900" dirty="0">
                          <a:effectLst/>
                        </a:rPr>
                        <a:t>Operating Band</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10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dirty="0">
                          <a:effectLst/>
                        </a:rPr>
                        <a:t>15 MHz</a:t>
                      </a:r>
                      <a:br>
                        <a:rPr lang="en-GB" sz="900" dirty="0">
                          <a:effectLst/>
                        </a:rPr>
                      </a:br>
                      <a:r>
                        <a:rPr lang="en-GB" sz="900" dirty="0">
                          <a:effectLst/>
                        </a:rPr>
                        <a:t>(dB)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20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25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30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35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40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45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50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r>
              <a:tr h="126873">
                <a:tc>
                  <a:txBody>
                    <a:bodyPr/>
                    <a:lstStyle/>
                    <a:p>
                      <a:pPr algn="ctr" hangingPunct="0">
                        <a:lnSpc>
                          <a:spcPct val="107000"/>
                        </a:lnSpc>
                        <a:spcAft>
                          <a:spcPts val="0"/>
                        </a:spcAft>
                      </a:pPr>
                      <a:r>
                        <a:rPr lang="en-GB" sz="900">
                          <a:effectLst/>
                        </a:rPr>
                        <a:t>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60451">
                <a:tc>
                  <a:txBody>
                    <a:bodyPr/>
                    <a:lstStyle/>
                    <a:p>
                      <a:pPr algn="ctr" hangingPunct="0">
                        <a:lnSpc>
                          <a:spcPct val="107000"/>
                        </a:lnSpc>
                        <a:spcAft>
                          <a:spcPts val="0"/>
                        </a:spcAft>
                      </a:pPr>
                      <a:r>
                        <a:rPr lang="en-GB" sz="900">
                          <a:effectLst/>
                        </a:rPr>
                        <a:t>n3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REFSENS_n3+ 1.4</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effectLst/>
                        </a:rPr>
                        <a:t>REFSENS_n3+ 1.5</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REFSENS_n3+ 1.6</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REFSENS_n3+ 5.5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REFSENS_n3+ 6.0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60451">
                <a:tc>
                  <a:txBody>
                    <a:bodyPr/>
                    <a:lstStyle/>
                    <a:p>
                      <a:pPr algn="ctr" hangingPunct="0">
                        <a:lnSpc>
                          <a:spcPct val="107000"/>
                        </a:lnSpc>
                        <a:spcAft>
                          <a:spcPts val="0"/>
                        </a:spcAft>
                      </a:pPr>
                      <a:r>
                        <a:rPr lang="en-GB" sz="900">
                          <a:effectLst/>
                        </a:rPr>
                        <a:t>n7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+0.9</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+1.0</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+1.0</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+1.0</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+5.3</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43741">
                <a:tc>
                  <a:txBody>
                    <a:bodyPr/>
                    <a:lstStyle/>
                    <a:p>
                      <a:pPr algn="ctr" hangingPunct="0">
                        <a:lnSpc>
                          <a:spcPct val="107000"/>
                        </a:lnSpc>
                        <a:spcAft>
                          <a:spcPts val="0"/>
                        </a:spcAft>
                      </a:pPr>
                      <a:r>
                        <a:rPr lang="en-GB" sz="900">
                          <a:effectLst/>
                        </a:rPr>
                        <a:t>n8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REFSENS_n8 +1.3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effectLst/>
                        </a:rPr>
                        <a:t>REFSENS_n8 +1.4</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+2.1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+5.8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effectLst/>
                        </a:rPr>
                        <a:t>REFSENS_n8 +6.1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+6.5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+7.0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528878">
                <a:tc gridSpan="11">
                  <a:txBody>
                    <a:bodyPr/>
                    <a:lstStyle/>
                    <a:p>
                      <a:pPr marL="540385" indent="-540385" hangingPunct="0">
                        <a:lnSpc>
                          <a:spcPct val="108000"/>
                        </a:lnSpc>
                        <a:spcAft>
                          <a:spcPts val="0"/>
                        </a:spcAft>
                      </a:pPr>
                      <a:r>
                        <a:rPr lang="en-GB" sz="900" dirty="0">
                          <a:effectLst/>
                        </a:rPr>
                        <a:t>NOTE 1:	The transmitter shall be set to P</a:t>
                      </a:r>
                      <a:r>
                        <a:rPr lang="en-GB" sz="900" baseline="-25000" dirty="0">
                          <a:effectLst/>
                        </a:rPr>
                        <a:t>UMAX</a:t>
                      </a:r>
                      <a:r>
                        <a:rPr lang="en-GB" sz="900" dirty="0">
                          <a:effectLst/>
                        </a:rPr>
                        <a:t> as defined in clause 6.2G.4</a:t>
                      </a:r>
                      <a:endParaRPr lang="zh-CN" sz="900" dirty="0">
                        <a:effectLst/>
                      </a:endParaRPr>
                    </a:p>
                    <a:p>
                      <a:pPr marL="540385" indent="-540385" hangingPunct="0">
                        <a:lnSpc>
                          <a:spcPct val="107000"/>
                        </a:lnSpc>
                        <a:spcAft>
                          <a:spcPts val="0"/>
                        </a:spcAft>
                      </a:pPr>
                      <a:r>
                        <a:rPr lang="en-GB" sz="900" dirty="0">
                          <a:effectLst/>
                        </a:rPr>
                        <a:t>NOTE 2:	REFSENS_n1 refers to the two antenna port and four antenna port Reference Sensitivity of n1 in Table 7.3.2.5-1a and Table 7.3.2.5-2a.</a:t>
                      </a:r>
                      <a:endParaRPr lang="zh-CN" sz="900" dirty="0">
                        <a:effectLst/>
                      </a:endParaRPr>
                    </a:p>
                    <a:p>
                      <a:pPr marL="540385" indent="-540385" hangingPunct="0">
                        <a:lnSpc>
                          <a:spcPct val="107000"/>
                        </a:lnSpc>
                        <a:spcAft>
                          <a:spcPts val="0"/>
                        </a:spcAft>
                      </a:pPr>
                      <a:r>
                        <a:rPr lang="en-GB" sz="900" dirty="0">
                          <a:effectLst/>
                        </a:rPr>
                        <a:t>NOTE 3:	REFSENS_n3 refers to the two antenna port and four antenna port Reference Sensitivity of n3 in Table 7.3.2.5-1a and Table 7.3.2.5-2a.</a:t>
                      </a:r>
                      <a:endParaRPr lang="zh-CN" sz="900" dirty="0">
                        <a:effectLst/>
                      </a:endParaRPr>
                    </a:p>
                    <a:p>
                      <a:pPr marL="540385" indent="-540385" hangingPunct="0">
                        <a:lnSpc>
                          <a:spcPct val="107000"/>
                        </a:lnSpc>
                        <a:spcAft>
                          <a:spcPts val="0"/>
                        </a:spcAft>
                      </a:pPr>
                      <a:r>
                        <a:rPr lang="en-GB" sz="900" dirty="0">
                          <a:effectLst/>
                        </a:rPr>
                        <a:t>NOTE 4:	REFSENS_n8 refers to the two antenna port and four antenna port Reference Sensitivity of n8 in Table 7.3.2.5-1a and Table 7.3.2.5-2a.</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13" name="Rectangle 1"/>
          <p:cNvSpPr>
            <a:spLocks noChangeArrowheads="1"/>
          </p:cNvSpPr>
          <p:nvPr/>
        </p:nvSpPr>
        <p:spPr bwMode="auto">
          <a:xfrm>
            <a:off x="2450148" y="1803162"/>
            <a:ext cx="876649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7.3.2.5-2c: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Reference Sensitivity for PC2 UE on FDD bands</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for UE </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not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supporting </a:t>
            </a:r>
            <a:r>
              <a:rPr kumimoji="0" lang="en-GB" altLang="zh-CN" sz="1000" b="1" i="0" u="none" strike="noStrike" cap="none" normalizeH="0" baseline="0" dirty="0" err="1" smtClean="0">
                <a:ln>
                  <a:noFill/>
                </a:ln>
                <a:solidFill>
                  <a:schemeClr val="tx1"/>
                </a:solidFill>
                <a:effectLst/>
                <a:latin typeface="Arial" panose="020B0604020202020204" pitchFamily="34" charset="0"/>
                <a:ea typeface="PMingLiU" charset="-120"/>
                <a:cs typeface="Arial" panose="020B0604020202020204" pitchFamily="34" charset="0"/>
              </a:rPr>
              <a:t>Tx</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 Diversity</a:t>
            </a:r>
            <a:r>
              <a:rPr kumimoji="0" lang="en-GB" altLang="zh-CN" sz="1000" b="1" i="0" u="none" strike="noStrike" cap="none" normalizeH="0" baseline="-3000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kumimoji="0" lang="en-GB" altLang="zh-CN" sz="700" b="0" i="0" u="none" strike="noStrike" cap="none" normalizeH="0" baseline="0" dirty="0" smtClean="0">
              <a:ln>
                <a:noFill/>
              </a:ln>
              <a:solidFill>
                <a:schemeClr val="tx1"/>
              </a:solidFill>
              <a:effectLst/>
            </a:endParaRPr>
          </a:p>
        </p:txBody>
      </p:sp>
      <p:sp>
        <p:nvSpPr>
          <p:cNvPr id="6" name="Rectangle 1"/>
          <p:cNvSpPr>
            <a:spLocks noChangeArrowheads="1"/>
          </p:cNvSpPr>
          <p:nvPr/>
        </p:nvSpPr>
        <p:spPr bwMode="auto">
          <a:xfrm>
            <a:off x="2226628" y="4333002"/>
            <a:ext cx="876649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7.3.2.5-2d: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Reference Sensitivity for PC2 UE on </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FDD bands for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UE supporting </a:t>
            </a:r>
            <a:r>
              <a:rPr kumimoji="0" lang="en-GB" altLang="zh-CN" sz="1000" b="1" i="0" u="none" strike="noStrike" cap="none" normalizeH="0" baseline="0" dirty="0" err="1" smtClean="0">
                <a:ln>
                  <a:noFill/>
                </a:ln>
                <a:solidFill>
                  <a:schemeClr val="tx1"/>
                </a:solidFill>
                <a:effectLst/>
                <a:latin typeface="Arial" panose="020B0604020202020204" pitchFamily="34" charset="0"/>
                <a:ea typeface="PMingLiU" charset="-120"/>
                <a:cs typeface="Arial" panose="020B0604020202020204" pitchFamily="34" charset="0"/>
              </a:rPr>
              <a:t>Tx</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 Diversity operation bands</a:t>
            </a:r>
            <a:endParaRPr kumimoji="0" lang="en-GB"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2" name="矩形 1"/>
          <p:cNvSpPr/>
          <p:nvPr/>
        </p:nvSpPr>
        <p:spPr>
          <a:xfrm>
            <a:off x="335280" y="695166"/>
            <a:ext cx="11145520" cy="954107"/>
          </a:xfrm>
          <a:prstGeom prst="rect">
            <a:avLst/>
          </a:prstGeom>
        </p:spPr>
        <p:txBody>
          <a:bodyPr wrap="square">
            <a:spAutoFit/>
          </a:bodyPr>
          <a:lstStyle/>
          <a:p>
            <a:r>
              <a:rPr lang="en-GB" altLang="zh-CN" sz="1400" dirty="0">
                <a:ea typeface="Arial Unicode MS" panose="020B0604020202020204" pitchFamily="34" charset="-122"/>
                <a:cs typeface="Arial" panose="020B0604020202020204" pitchFamily="34" charset="0"/>
              </a:rPr>
              <a:t>The throughput shall be ≥ 95% of the maximum throughput of the reference measurement channels as specified in Annex A3.2 with reference receive power level specified in Tables 7.3.2.5-1a and Tables 7.3.2.5-1b for </a:t>
            </a:r>
            <a:r>
              <a:rPr lang="en-GB" altLang="zh-CN" sz="1400" dirty="0" smtClean="0">
                <a:ea typeface="Arial Unicode MS" panose="020B0604020202020204" pitchFamily="34" charset="-122"/>
                <a:cs typeface="Arial" panose="020B0604020202020204" pitchFamily="34" charset="0"/>
              </a:rPr>
              <a:t>2Rx </a:t>
            </a:r>
            <a:r>
              <a:rPr lang="en-GB" altLang="zh-CN" sz="1400" dirty="0">
                <a:ea typeface="Arial Unicode MS" panose="020B0604020202020204" pitchFamily="34" charset="-122"/>
                <a:cs typeface="Arial" panose="020B0604020202020204" pitchFamily="34" charset="0"/>
              </a:rPr>
              <a:t>antenna port, Tables 7.3.2.5-2 a and Tables 7.3.2.5-2b for </a:t>
            </a:r>
            <a:r>
              <a:rPr lang="en-GB" altLang="zh-CN" sz="1400" dirty="0" smtClean="0">
                <a:ea typeface="Arial Unicode MS" panose="020B0604020202020204" pitchFamily="34" charset="-122"/>
                <a:cs typeface="Arial" panose="020B0604020202020204" pitchFamily="34" charset="0"/>
              </a:rPr>
              <a:t>4Rx </a:t>
            </a:r>
            <a:r>
              <a:rPr lang="en-GB" altLang="zh-CN" sz="1400" dirty="0">
                <a:ea typeface="Arial Unicode MS" panose="020B0604020202020204" pitchFamily="34" charset="-122"/>
                <a:cs typeface="Arial" panose="020B0604020202020204" pitchFamily="34" charset="0"/>
              </a:rPr>
              <a:t>antenna port, Table 7.3.2.5-2c and Table 7.3.2.5-2d for PC2 UE on FDD bands, </a:t>
            </a:r>
            <a:r>
              <a:rPr lang="en-GB" altLang="zh-CN" sz="1400" dirty="0" smtClean="0">
                <a:ea typeface="Arial Unicode MS" panose="020B0604020202020204" pitchFamily="34" charset="-122"/>
                <a:cs typeface="Arial" panose="020B0604020202020204" pitchFamily="34" charset="0"/>
              </a:rPr>
              <a:t>and </a:t>
            </a:r>
            <a:r>
              <a:rPr lang="en-GB" altLang="zh-CN" sz="1400" dirty="0">
                <a:ea typeface="Arial Unicode MS" panose="020B0604020202020204" pitchFamily="34" charset="-122"/>
                <a:cs typeface="Arial" panose="020B0604020202020204" pitchFamily="34" charset="0"/>
              </a:rPr>
              <a:t>parameters specified Table 7.3.2.4.1-1, Table 7.3.2.4.1-2 and Table 7.3.2.4.1-3.</a:t>
            </a:r>
            <a:endParaRPr lang="zh-CN" altLang="en-US" sz="1400" dirty="0">
              <a:ea typeface="Arial Unicode MS" panose="020B0604020202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36267083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solidFill>
                  <a:schemeClr val="tx1"/>
                </a:solidFill>
              </a:rPr>
              <a:t>Discussion on symbols for </a:t>
            </a:r>
            <a:r>
              <a:rPr lang="en-US" altLang="zh-CN" sz="3200" b="1" dirty="0"/>
              <a:t>PC2 FDD band </a:t>
            </a:r>
            <a:r>
              <a:rPr lang="en-US" altLang="zh-CN" sz="3200" b="1" dirty="0" err="1" smtClean="0"/>
              <a:t>Refsens</a:t>
            </a:r>
            <a:r>
              <a:rPr lang="en-US" altLang="zh-CN" sz="3200" b="1" dirty="0" smtClean="0"/>
              <a:t> test</a:t>
            </a:r>
            <a:endParaRPr lang="en-US" altLang="zh-CN" sz="3200" b="1" dirty="0" smtClean="0">
              <a:solidFill>
                <a:schemeClr val="tx1"/>
              </a:solidFill>
            </a:endParaRPr>
          </a:p>
        </p:txBody>
      </p:sp>
      <p:sp>
        <p:nvSpPr>
          <p:cNvPr id="8" name="文本框 7"/>
          <p:cNvSpPr txBox="1"/>
          <p:nvPr/>
        </p:nvSpPr>
        <p:spPr>
          <a:xfrm>
            <a:off x="331153" y="787499"/>
            <a:ext cx="11627167" cy="5016758"/>
          </a:xfrm>
          <a:prstGeom prst="rect">
            <a:avLst/>
          </a:prstGeom>
          <a:noFill/>
        </p:spPr>
        <p:txBody>
          <a:bodyPr wrap="square" rtlCol="0" anchor="t">
            <a:spAutoFit/>
          </a:bodyPr>
          <a:lstStyle/>
          <a:p>
            <a:pPr>
              <a:spcBef>
                <a:spcPts val="0"/>
              </a:spcBef>
            </a:pPr>
            <a:r>
              <a:rPr lang="en-US" altLang="zh-CN" sz="2000" b="1" dirty="0" smtClean="0">
                <a:latin typeface="+mn-lt"/>
                <a:sym typeface="+mn-ea"/>
              </a:rPr>
              <a:t>Observation </a:t>
            </a:r>
            <a:r>
              <a:rPr lang="en-US" altLang="zh-CN" sz="2000" b="1" dirty="0">
                <a:latin typeface="+mn-lt"/>
                <a:sym typeface="+mn-ea"/>
              </a:rPr>
              <a:t>1</a:t>
            </a:r>
            <a:r>
              <a:rPr lang="en-US" altLang="zh-CN" sz="2000" dirty="0" smtClean="0">
                <a:latin typeface="+mn-lt"/>
                <a:sym typeface="+mn-ea"/>
              </a:rPr>
              <a:t>:  For the </a:t>
            </a:r>
            <a:r>
              <a:rPr lang="en-US" altLang="zh-CN" sz="2000" dirty="0" err="1" smtClean="0">
                <a:latin typeface="+mn-lt"/>
                <a:sym typeface="+mn-ea"/>
              </a:rPr>
              <a:t>Refsens</a:t>
            </a:r>
            <a:r>
              <a:rPr lang="en-US" altLang="zh-CN" sz="2000" dirty="0" smtClean="0">
                <a:latin typeface="+mn-lt"/>
                <a:sym typeface="+mn-ea"/>
              </a:rPr>
              <a:t> test requirements when UE supporting </a:t>
            </a:r>
            <a:r>
              <a:rPr lang="en-US" altLang="zh-CN" sz="2000" dirty="0" err="1" smtClean="0">
                <a:latin typeface="+mn-lt"/>
                <a:sym typeface="+mn-ea"/>
              </a:rPr>
              <a:t>Tx</a:t>
            </a:r>
            <a:r>
              <a:rPr lang="en-US" altLang="zh-CN" sz="2000" dirty="0" smtClean="0">
                <a:latin typeface="+mn-lt"/>
                <a:sym typeface="+mn-ea"/>
              </a:rPr>
              <a:t> Diversity or not supporting </a:t>
            </a:r>
            <a:r>
              <a:rPr lang="en-US" altLang="zh-CN" sz="2000" dirty="0" err="1" smtClean="0">
                <a:latin typeface="+mn-lt"/>
                <a:sym typeface="+mn-ea"/>
              </a:rPr>
              <a:t>Tx</a:t>
            </a:r>
            <a:r>
              <a:rPr lang="en-US" altLang="zh-CN" sz="2000" dirty="0" smtClean="0">
                <a:latin typeface="+mn-lt"/>
                <a:sym typeface="+mn-ea"/>
              </a:rPr>
              <a:t> Diversity, </a:t>
            </a:r>
            <a:r>
              <a:rPr lang="en-US" altLang="zh-CN" sz="2000" dirty="0">
                <a:latin typeface="+mn-lt"/>
                <a:sym typeface="+mn-ea"/>
              </a:rPr>
              <a:t>symbols in Table 7.3.2.5-2c and 7.3.2.5-2d have been specified respectively for each band, such as REFENS_n1 for band n1.</a:t>
            </a:r>
          </a:p>
          <a:p>
            <a:pPr algn="l" eaLnBrk="1" latinLnBrk="0" hangingPunct="1">
              <a:spcBef>
                <a:spcPts val="0"/>
              </a:spcBef>
              <a:buClrTx/>
              <a:buSzTx/>
            </a:pPr>
            <a:endParaRPr lang="en-US" altLang="zh-CN" sz="2000" dirty="0">
              <a:latin typeface="+mn-lt"/>
              <a:sym typeface="+mn-ea"/>
            </a:endParaRPr>
          </a:p>
          <a:p>
            <a:pPr>
              <a:spcBef>
                <a:spcPts val="0"/>
              </a:spcBef>
            </a:pPr>
            <a:r>
              <a:rPr lang="en-US" altLang="zh-CN" sz="2000" b="1" dirty="0">
                <a:latin typeface="+mn-lt"/>
                <a:sym typeface="+mn-ea"/>
              </a:rPr>
              <a:t>Observation 2:  </a:t>
            </a:r>
            <a:r>
              <a:rPr lang="en-US" altLang="zh-CN" sz="2000" dirty="0" smtClean="0">
                <a:latin typeface="+mn-lt"/>
                <a:sym typeface="+mn-ea"/>
              </a:rPr>
              <a:t>A </a:t>
            </a:r>
            <a:r>
              <a:rPr lang="en-US" altLang="zh-CN" sz="2000" dirty="0">
                <a:latin typeface="+mn-lt"/>
                <a:sym typeface="+mn-ea"/>
              </a:rPr>
              <a:t>new Note with the symbol </a:t>
            </a:r>
            <a:r>
              <a:rPr lang="en-US" altLang="zh-CN" sz="2000" dirty="0" err="1">
                <a:latin typeface="+mn-lt"/>
                <a:sym typeface="+mn-ea"/>
              </a:rPr>
              <a:t>REFENS_nX</a:t>
            </a:r>
            <a:r>
              <a:rPr lang="en-US" altLang="zh-CN" sz="2000" dirty="0">
                <a:latin typeface="+mn-lt"/>
                <a:sym typeface="+mn-ea"/>
              </a:rPr>
              <a:t> should be added whenever a new band </a:t>
            </a:r>
            <a:r>
              <a:rPr lang="en-US" altLang="zh-CN" sz="2000" dirty="0" err="1">
                <a:latin typeface="+mn-lt"/>
                <a:sym typeface="+mn-ea"/>
              </a:rPr>
              <a:t>nX</a:t>
            </a:r>
            <a:r>
              <a:rPr lang="en-US" altLang="zh-CN" sz="2000" dirty="0">
                <a:latin typeface="+mn-lt"/>
                <a:sym typeface="+mn-ea"/>
              </a:rPr>
              <a:t> is introduced into Table 7.3.2.5-2c and 7.3.2.5-2d. It will increase the potential risk of missing Notes. For example, in Table 7.3.2.5-2d symbol REFENS_n7 is missing for band n7.</a:t>
            </a:r>
          </a:p>
          <a:p>
            <a:pPr>
              <a:spcBef>
                <a:spcPts val="0"/>
              </a:spcBef>
            </a:pPr>
            <a:endParaRPr lang="en-US" altLang="zh-CN" sz="2000" dirty="0">
              <a:latin typeface="+mn-lt"/>
              <a:sym typeface="+mn-ea"/>
            </a:endParaRPr>
          </a:p>
          <a:p>
            <a:pPr>
              <a:spcBef>
                <a:spcPts val="0"/>
              </a:spcBef>
            </a:pPr>
            <a:r>
              <a:rPr lang="en-US" altLang="zh-CN" sz="2000" b="1" dirty="0">
                <a:latin typeface="+mn-lt"/>
                <a:sym typeface="+mn-ea"/>
              </a:rPr>
              <a:t>Observation </a:t>
            </a:r>
            <a:r>
              <a:rPr lang="en-US" altLang="zh-CN" sz="2000" b="1" dirty="0" smtClean="0">
                <a:latin typeface="+mn-lt"/>
                <a:sym typeface="+mn-ea"/>
              </a:rPr>
              <a:t>3:  </a:t>
            </a:r>
            <a:r>
              <a:rPr lang="en-US" altLang="zh-CN" sz="2000" dirty="0" smtClean="0">
                <a:latin typeface="+mn-lt"/>
                <a:sym typeface="+mn-ea"/>
              </a:rPr>
              <a:t>The symbol specified in current table refers to both two antenna port and four antenna port reference sensitivity. If later more antenna ports are to be introduced, the notes for each symbol for each band may be adjusted to apply to more antenna ports in future releases.</a:t>
            </a:r>
          </a:p>
          <a:p>
            <a:pPr>
              <a:spcBef>
                <a:spcPts val="0"/>
              </a:spcBef>
            </a:pPr>
            <a:endParaRPr lang="en-US" altLang="zh-CN" sz="2000" dirty="0">
              <a:latin typeface="+mn-lt"/>
              <a:sym typeface="+mn-ea"/>
            </a:endParaRPr>
          </a:p>
          <a:p>
            <a:pPr>
              <a:spcBef>
                <a:spcPts val="0"/>
              </a:spcBef>
            </a:pPr>
            <a:r>
              <a:rPr lang="en-US" altLang="zh-CN" sz="2000" b="1" dirty="0" smtClean="0">
                <a:latin typeface="+mn-lt"/>
                <a:sym typeface="+mn-ea"/>
              </a:rPr>
              <a:t>Proposal 1:  </a:t>
            </a:r>
            <a:r>
              <a:rPr lang="en-US" altLang="zh-CN" sz="2000" dirty="0" smtClean="0">
                <a:latin typeface="+mn-lt"/>
                <a:sym typeface="+mn-ea"/>
              </a:rPr>
              <a:t>A general symbol “REFSENS” for all bands is suggested to be specified as below.</a:t>
            </a:r>
          </a:p>
          <a:p>
            <a:pPr marL="342900" indent="-342900">
              <a:spcBef>
                <a:spcPts val="0"/>
              </a:spcBef>
              <a:buFont typeface="Wingdings" panose="05000000000000000000" pitchFamily="2" charset="2"/>
              <a:buChar char="l"/>
            </a:pPr>
            <a:r>
              <a:rPr lang="en-GB" altLang="zh-CN" sz="2000" dirty="0" smtClean="0">
                <a:latin typeface="+mn-lt"/>
              </a:rPr>
              <a:t>The symbol “REFSENS” </a:t>
            </a:r>
            <a:r>
              <a:rPr lang="en-GB" altLang="zh-CN" sz="2000" dirty="0">
                <a:latin typeface="+mn-lt"/>
              </a:rPr>
              <a:t>refers to the two antenna port and four antenna port Reference Sensitivity of </a:t>
            </a:r>
            <a:r>
              <a:rPr lang="en-GB" altLang="zh-CN" sz="2000" dirty="0" smtClean="0">
                <a:latin typeface="+mn-lt"/>
              </a:rPr>
              <a:t>the corresponding band </a:t>
            </a:r>
            <a:r>
              <a:rPr lang="en-GB" altLang="zh-CN" sz="2000" dirty="0">
                <a:latin typeface="+mn-lt"/>
              </a:rPr>
              <a:t>in Table 7.3.2.5-1a and Table 7.3.2.5-2a.</a:t>
            </a:r>
            <a:endParaRPr lang="zh-CN" altLang="zh-CN" sz="2000" dirty="0">
              <a:latin typeface="+mn-lt"/>
            </a:endParaRPr>
          </a:p>
          <a:p>
            <a:pPr>
              <a:spcBef>
                <a:spcPts val="0"/>
              </a:spcBef>
            </a:pPr>
            <a:endParaRPr lang="en-US" altLang="zh-CN" sz="2000" dirty="0">
              <a:latin typeface="+mn-lt"/>
              <a:sym typeface="+mn-ea"/>
            </a:endParaRPr>
          </a:p>
        </p:txBody>
      </p:sp>
    </p:spTree>
    <p:custDataLst>
      <p:tags r:id="rId1"/>
    </p:custDataLst>
    <p:extLst>
      <p:ext uri="{BB962C8B-B14F-4D97-AF65-F5344CB8AC3E}">
        <p14:creationId xmlns:p14="http://schemas.microsoft.com/office/powerpoint/2010/main" val="29084561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8494</TotalTime>
  <Words>811</Words>
  <Application>Microsoft Office PowerPoint</Application>
  <PresentationFormat>自定义</PresentationFormat>
  <Paragraphs>270</Paragraphs>
  <Slides>5</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vt:i4>
      </vt:variant>
    </vt:vector>
  </HeadingPairs>
  <TitlesOfParts>
    <vt:vector size="14" baseType="lpstr">
      <vt:lpstr>Arial Unicode MS</vt:lpstr>
      <vt:lpstr>PMingLiU</vt:lpstr>
      <vt:lpstr>宋体</vt:lpstr>
      <vt:lpstr>Arial</vt:lpstr>
      <vt:lpstr>Calibri</vt:lpstr>
      <vt:lpstr>Calibri Light</vt:lpstr>
      <vt:lpstr>Times New Roman</vt:lpstr>
      <vt:lpstr>Wingdings</vt:lpstr>
      <vt:lpstr>Office 主题</vt:lpstr>
      <vt:lpstr>On Refsens symbol for degradation from PC3 to PC2 on FDD bands</vt:lpstr>
      <vt:lpstr>Minimum requirements for PC2 FDD band Refsens</vt:lpstr>
      <vt:lpstr>Test requirements for PC2 FDD band Refsens</vt:lpstr>
      <vt:lpstr>Discussion on symbols for PC2 FDD band Refsens test</vt:lpstr>
      <vt:lpstr>Thank you!</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1380</cp:revision>
  <dcterms:created xsi:type="dcterms:W3CDTF">2018-09-20T03:53:00Z</dcterms:created>
  <dcterms:modified xsi:type="dcterms:W3CDTF">2025-02-08T01:35:09Z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2052-11.8.2.10912</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