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tags/tag5.xml" ContentType="application/vnd.openxmlformats-officedocument.presentationml.tags+xml"/>
  <Override PartName="/ppt/notesSlides/notesSlide4.xml" ContentType="application/vnd.openxmlformats-officedocument.presentationml.notesSlide+xml"/>
  <Override PartName="/ppt/tags/tag6.xml" ContentType="application/vnd.openxmlformats-officedocument.presentationml.tags+xml"/>
  <Override PartName="/ppt/notesSlides/notesSlide5.xml" ContentType="application/vnd.openxmlformats-officedocument.presentationml.notesSlide+xml"/>
  <Override PartName="/ppt/tags/tag7.xml" ContentType="application/vnd.openxmlformats-officedocument.presentationml.tags+xml"/>
  <Override PartName="/ppt/notesSlides/notesSlide6.xml" ContentType="application/vnd.openxmlformats-officedocument.presentationml.notesSlide+xml"/>
  <Override PartName="/ppt/tags/tag8.xml" ContentType="application/vnd.openxmlformats-officedocument.presentationml.tags+xml"/>
  <Override PartName="/ppt/notesSlides/notesSlide7.xml" ContentType="application/vnd.openxmlformats-officedocument.presentationml.notesSlide+xml"/>
  <Override PartName="/ppt/tags/tag9.xml" ContentType="application/vnd.openxmlformats-officedocument.presentationml.tags+xml"/>
  <Override PartName="/ppt/notesSlides/notesSlide8.xml" ContentType="application/vnd.openxmlformats-officedocument.presentationml.notesSlide+xml"/>
  <Override PartName="/ppt/tags/tag1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bookmarkIdSeed="6">
  <p:sldMasterIdLst>
    <p:sldMasterId id="2147483648" r:id="rId1"/>
  </p:sldMasterIdLst>
  <p:notesMasterIdLst>
    <p:notesMasterId r:id="rId11"/>
  </p:notesMasterIdLst>
  <p:sldIdLst>
    <p:sldId id="290" r:id="rId2"/>
    <p:sldId id="342" r:id="rId3"/>
    <p:sldId id="347" r:id="rId4"/>
    <p:sldId id="348" r:id="rId5"/>
    <p:sldId id="349" r:id="rId6"/>
    <p:sldId id="350" r:id="rId7"/>
    <p:sldId id="352" r:id="rId8"/>
    <p:sldId id="353" r:id="rId9"/>
    <p:sldId id="293" r:id="rId10"/>
  </p:sldIdLst>
  <p:sldSz cx="12190413" cy="6859588"/>
  <p:notesSz cx="6858000" cy="9144000"/>
  <p:custDataLst>
    <p:tags r:id="rId12"/>
  </p:custData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608330" indent="-15113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1217930" indent="-30353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827530" indent="-45593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2437130" indent="-60833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6">
          <p15:clr>
            <a:srgbClr val="A4A3A4"/>
          </p15:clr>
        </p15:guide>
        <p15:guide id="2" pos="381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288" autoAdjust="0"/>
    <p:restoredTop sz="94103" autoAdjust="0"/>
  </p:normalViewPr>
  <p:slideViewPr>
    <p:cSldViewPr snapToGrid="0">
      <p:cViewPr varScale="1">
        <p:scale>
          <a:sx n="44" d="100"/>
          <a:sy n="44" d="100"/>
        </p:scale>
        <p:origin x="824" y="32"/>
      </p:cViewPr>
      <p:guideLst>
        <p:guide orient="horz" pos="2186"/>
        <p:guide pos="381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5C6BEBE5-1D2E-4BBB-B5B5-B5B0DDA0484F}" type="datetimeFigureOut">
              <a:rPr lang="zh-CN" altLang="en-US"/>
              <a:t>2025/2/8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3077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fld id="{54E9BCF5-12D1-4D51-BB26-20A5554EDFDB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835155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83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79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75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71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5122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>
              <a:lnSpc>
                <a:spcPct val="150000"/>
              </a:lnSpc>
            </a:pPr>
            <a:endParaRPr lang="en-US" altLang="zh-CN" u="none" dirty="0" smtClean="0"/>
          </a:p>
        </p:txBody>
      </p:sp>
      <p:sp>
        <p:nvSpPr>
          <p:cNvPr id="5123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1255B2E5-2FCE-436A-B4A8-B33C8ED88E6A}" type="slidenum">
              <a:rPr lang="zh-CN" altLang="en-US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1485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 dirty="0" smtClean="0"/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584223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 dirty="0" smtClean="0"/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188331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 dirty="0" smtClean="0"/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808842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 dirty="0" smtClean="0"/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095285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 dirty="0" smtClean="0"/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633203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 dirty="0" smtClean="0"/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061442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 dirty="0" smtClean="0"/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84720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3802" y="1122622"/>
            <a:ext cx="9142810" cy="2388153"/>
          </a:xfrm>
        </p:spPr>
        <p:txBody>
          <a:bodyPr anchor="b"/>
          <a:lstStyle>
            <a:lvl1pPr algn="ctr">
              <a:defRPr sz="80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3802" y="3602871"/>
            <a:ext cx="9142810" cy="1656146"/>
          </a:xfrm>
        </p:spPr>
        <p:txBody>
          <a:bodyPr/>
          <a:lstStyle>
            <a:lvl1pPr marL="0" indent="0" algn="ctr">
              <a:buNone/>
              <a:defRPr sz="3200"/>
            </a:lvl1pPr>
            <a:lvl2pPr marL="609600" indent="0" algn="ctr">
              <a:buNone/>
              <a:defRPr sz="2700"/>
            </a:lvl2pPr>
            <a:lvl3pPr marL="1219200" indent="0" algn="ctr">
              <a:buNone/>
              <a:defRPr sz="2400"/>
            </a:lvl3pPr>
            <a:lvl4pPr marL="1828800" indent="0" algn="ctr">
              <a:buNone/>
              <a:defRPr sz="2100"/>
            </a:lvl4pPr>
            <a:lvl5pPr marL="2438400" indent="0" algn="ctr">
              <a:buNone/>
              <a:defRPr sz="2100"/>
            </a:lvl5pPr>
            <a:lvl6pPr marL="3048000" indent="0" algn="ctr">
              <a:buNone/>
              <a:defRPr sz="2100"/>
            </a:lvl6pPr>
            <a:lvl7pPr marL="3657600" indent="0" algn="ctr">
              <a:buNone/>
              <a:defRPr sz="2100"/>
            </a:lvl7pPr>
            <a:lvl8pPr marL="4267200" indent="0" algn="ctr">
              <a:buNone/>
              <a:defRPr sz="2100"/>
            </a:lvl8pPr>
            <a:lvl9pPr marL="4876800" indent="0" algn="ctr">
              <a:buNone/>
              <a:defRPr sz="2100"/>
            </a:lvl9pPr>
          </a:lstStyle>
          <a:p>
            <a:r>
              <a:rPr lang="zh-CN" altLang="en-US" noProof="1"/>
              <a:t>单击此处编辑母版副标题样式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t>2/8/2025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B2F29BB-4B58-48F0-8816-507D728BD8A0}" type="slidenum">
              <a:rPr lang="en-US" altLang="zh-CN"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t>2/8/2025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6E2109C-B8F2-45FB-BCEC-95E3A0D8993E}" type="slidenum">
              <a:rPr lang="en-US" altLang="zh-CN"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3766" y="365211"/>
            <a:ext cx="2628558" cy="5813184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093" y="365211"/>
            <a:ext cx="7733293" cy="5813184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t>2/8/2025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B6885C-24B6-4E1E-8492-16D36C584FA6}" type="slidenum">
              <a:rPr lang="en-US" altLang="zh-CN"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t>2/8/2025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19802C2-E10E-49A8-8A3E-31E7DD595A64}" type="slidenum">
              <a:rPr lang="en-US" altLang="zh-CN"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745" y="1710135"/>
            <a:ext cx="10514231" cy="2853398"/>
          </a:xfrm>
        </p:spPr>
        <p:txBody>
          <a:bodyPr anchor="b"/>
          <a:lstStyle>
            <a:lvl1pPr>
              <a:defRPr sz="80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745" y="4590528"/>
            <a:ext cx="10514231" cy="1500534"/>
          </a:xfrm>
        </p:spPr>
        <p:txBody>
          <a:bodyPr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6096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2pPr>
            <a:lvl3pPr marL="12192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18288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4pPr>
            <a:lvl5pPr marL="24384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5pPr>
            <a:lvl6pPr marL="30480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6pPr>
            <a:lvl7pPr marL="36576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7pPr>
            <a:lvl8pPr marL="42672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8pPr>
            <a:lvl9pPr marL="48768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t>2/8/2025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79D7B6F-1070-41B6-A8A6-1C1D30145B6C}" type="slidenum">
              <a:rPr lang="en-US" altLang="zh-CN"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092" y="1826048"/>
            <a:ext cx="5180926" cy="4352346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1398" y="1826048"/>
            <a:ext cx="5180926" cy="4352346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t>2/8/2025</a:t>
            </a:fld>
            <a:endParaRPr lang="en-US" altLang="zh-CN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7F7804F-C22F-4105-B851-BB69C5DFCE82}" type="slidenum">
              <a:rPr lang="en-US" altLang="zh-CN"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1" y="365210"/>
            <a:ext cx="10514231" cy="1325870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680" y="1681552"/>
            <a:ext cx="5157115" cy="82410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00" b="1"/>
            </a:lvl4pPr>
            <a:lvl5pPr marL="2438400" indent="0">
              <a:buNone/>
              <a:defRPr sz="2100" b="1"/>
            </a:lvl5pPr>
            <a:lvl6pPr marL="3048000" indent="0">
              <a:buNone/>
              <a:defRPr sz="2100" b="1"/>
            </a:lvl6pPr>
            <a:lvl7pPr marL="3657600" indent="0">
              <a:buNone/>
              <a:defRPr sz="2100" b="1"/>
            </a:lvl7pPr>
            <a:lvl8pPr marL="4267200" indent="0">
              <a:buNone/>
              <a:defRPr sz="2100" b="1"/>
            </a:lvl8pPr>
            <a:lvl9pPr marL="4876800" indent="0">
              <a:buNone/>
              <a:defRPr sz="21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680" y="2505657"/>
            <a:ext cx="5157115" cy="3685441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1403" y="1681552"/>
            <a:ext cx="5182513" cy="82410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00" b="1"/>
            </a:lvl4pPr>
            <a:lvl5pPr marL="2438400" indent="0">
              <a:buNone/>
              <a:defRPr sz="2100" b="1"/>
            </a:lvl5pPr>
            <a:lvl6pPr marL="3048000" indent="0">
              <a:buNone/>
              <a:defRPr sz="2100" b="1"/>
            </a:lvl6pPr>
            <a:lvl7pPr marL="3657600" indent="0">
              <a:buNone/>
              <a:defRPr sz="2100" b="1"/>
            </a:lvl7pPr>
            <a:lvl8pPr marL="4267200" indent="0">
              <a:buNone/>
              <a:defRPr sz="2100" b="1"/>
            </a:lvl8pPr>
            <a:lvl9pPr marL="4876800" indent="0">
              <a:buNone/>
              <a:defRPr sz="21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1403" y="2505657"/>
            <a:ext cx="5182513" cy="3685441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t>2/8/2025</a:t>
            </a:fld>
            <a:endParaRPr lang="en-US" altLang="zh-CN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E04E12-DEE3-41B9-AD38-8CF39C660169}" type="slidenum">
              <a:rPr lang="en-US" altLang="zh-CN"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t>2/8/2025</a:t>
            </a:fld>
            <a:endParaRPr lang="en-US" altLang="zh-CN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0221EFE-4BC2-495B-900A-501AA63EF991}" type="slidenum">
              <a:rPr lang="en-US" altLang="zh-CN"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t>2/8/2025</a:t>
            </a:fld>
            <a:endParaRPr lang="en-US" altLang="zh-CN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5DF91A-2561-4F59-AF99-6D7034613CDA}" type="slidenum">
              <a:rPr lang="en-US" altLang="zh-CN"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5" y="457306"/>
            <a:ext cx="3931724" cy="1600571"/>
          </a:xfrm>
        </p:spPr>
        <p:txBody>
          <a:bodyPr anchor="b"/>
          <a:lstStyle>
            <a:lvl1pPr>
              <a:defRPr sz="43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2518" y="987655"/>
            <a:ext cx="6171398" cy="4874754"/>
          </a:xfrm>
        </p:spPr>
        <p:txBody>
          <a:bodyPr/>
          <a:lstStyle>
            <a:lvl1pPr>
              <a:defRPr sz="4300"/>
            </a:lvl1pPr>
            <a:lvl2pPr>
              <a:defRPr sz="37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685" y="2057877"/>
            <a:ext cx="3931724" cy="3812471"/>
          </a:xfrm>
        </p:spPr>
        <p:txBody>
          <a:bodyPr/>
          <a:lstStyle>
            <a:lvl1pPr marL="0" indent="0">
              <a:buNone/>
              <a:defRPr sz="2100"/>
            </a:lvl1pPr>
            <a:lvl2pPr marL="609600" indent="0">
              <a:buNone/>
              <a:defRPr sz="1900"/>
            </a:lvl2pPr>
            <a:lvl3pPr marL="1219200" indent="0">
              <a:buNone/>
              <a:defRPr sz="1600"/>
            </a:lvl3pPr>
            <a:lvl4pPr marL="1828800" indent="0">
              <a:buNone/>
              <a:defRPr sz="1300"/>
            </a:lvl4pPr>
            <a:lvl5pPr marL="2438400" indent="0">
              <a:buNone/>
              <a:defRPr sz="1300"/>
            </a:lvl5pPr>
            <a:lvl6pPr marL="3048000" indent="0">
              <a:buNone/>
              <a:defRPr sz="1300"/>
            </a:lvl6pPr>
            <a:lvl7pPr marL="3657600" indent="0">
              <a:buNone/>
              <a:defRPr sz="1300"/>
            </a:lvl7pPr>
            <a:lvl8pPr marL="4267200" indent="0">
              <a:buNone/>
              <a:defRPr sz="1300"/>
            </a:lvl8pPr>
            <a:lvl9pPr marL="4876800" indent="0">
              <a:buNone/>
              <a:defRPr sz="13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t>2/8/2025</a:t>
            </a:fld>
            <a:endParaRPr lang="en-US" altLang="zh-CN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537606-E014-4704-BCFA-F34B12E08119}" type="slidenum">
              <a:rPr lang="en-US" altLang="zh-CN"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5" y="457306"/>
            <a:ext cx="3931724" cy="1600571"/>
          </a:xfrm>
        </p:spPr>
        <p:txBody>
          <a:bodyPr anchor="b"/>
          <a:lstStyle>
            <a:lvl1pPr>
              <a:defRPr sz="43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2518" y="987655"/>
            <a:ext cx="6171398" cy="4874754"/>
          </a:xfrm>
        </p:spPr>
        <p:txBody>
          <a:bodyPr rtlCol="0">
            <a:normAutofit/>
          </a:bodyPr>
          <a:lstStyle>
            <a:lvl1pPr marL="0" indent="0">
              <a:buNone/>
              <a:defRPr sz="4300"/>
            </a:lvl1pPr>
            <a:lvl2pPr marL="609600" indent="0">
              <a:buNone/>
              <a:defRPr sz="3700"/>
            </a:lvl2pPr>
            <a:lvl3pPr marL="1219200" indent="0">
              <a:buNone/>
              <a:defRPr sz="3200"/>
            </a:lvl3pPr>
            <a:lvl4pPr marL="1828800" indent="0">
              <a:buNone/>
              <a:defRPr sz="2700"/>
            </a:lvl4pPr>
            <a:lvl5pPr marL="2438400" indent="0">
              <a:buNone/>
              <a:defRPr sz="2700"/>
            </a:lvl5pPr>
            <a:lvl6pPr marL="3048000" indent="0">
              <a:buNone/>
              <a:defRPr sz="2700"/>
            </a:lvl6pPr>
            <a:lvl7pPr marL="3657600" indent="0">
              <a:buNone/>
              <a:defRPr sz="2700"/>
            </a:lvl7pPr>
            <a:lvl8pPr marL="4267200" indent="0">
              <a:buNone/>
              <a:defRPr sz="2700"/>
            </a:lvl8pPr>
            <a:lvl9pPr marL="4876800" indent="0">
              <a:buNone/>
              <a:defRPr sz="2700"/>
            </a:lvl9pPr>
          </a:lstStyle>
          <a:p>
            <a:pPr lvl="0"/>
            <a:endParaRPr 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685" y="2057877"/>
            <a:ext cx="3931724" cy="3812471"/>
          </a:xfrm>
        </p:spPr>
        <p:txBody>
          <a:bodyPr/>
          <a:lstStyle>
            <a:lvl1pPr marL="0" indent="0">
              <a:buNone/>
              <a:defRPr sz="2100"/>
            </a:lvl1pPr>
            <a:lvl2pPr marL="609600" indent="0">
              <a:buNone/>
              <a:defRPr sz="1900"/>
            </a:lvl2pPr>
            <a:lvl3pPr marL="1219200" indent="0">
              <a:buNone/>
              <a:defRPr sz="1600"/>
            </a:lvl3pPr>
            <a:lvl4pPr marL="1828800" indent="0">
              <a:buNone/>
              <a:defRPr sz="1300"/>
            </a:lvl4pPr>
            <a:lvl5pPr marL="2438400" indent="0">
              <a:buNone/>
              <a:defRPr sz="1300"/>
            </a:lvl5pPr>
            <a:lvl6pPr marL="3048000" indent="0">
              <a:buNone/>
              <a:defRPr sz="1300"/>
            </a:lvl6pPr>
            <a:lvl7pPr marL="3657600" indent="0">
              <a:buNone/>
              <a:defRPr sz="1300"/>
            </a:lvl7pPr>
            <a:lvl8pPr marL="4267200" indent="0">
              <a:buNone/>
              <a:defRPr sz="1300"/>
            </a:lvl8pPr>
            <a:lvl9pPr marL="4876800" indent="0">
              <a:buNone/>
              <a:defRPr sz="13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t>2/8/2025</a:t>
            </a:fld>
            <a:endParaRPr lang="en-US" altLang="zh-CN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295A0F-A7F1-4B44-83DC-2C3B4A18B875}" type="slidenum">
              <a:rPr lang="en-US" altLang="zh-CN"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4013" cy="13255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121917" tIns="60958" rIns="121917" bIns="60958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838200" y="1825625"/>
            <a:ext cx="10514013" cy="43529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121917" tIns="60958" rIns="121917" bIns="60958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 eaLnBrk="1" hangingPunct="1">
              <a:defRPr sz="160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t>2/8/2025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 algn="ctr" eaLnBrk="1" hangingPunct="1">
              <a:defRPr sz="160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 algn="r">
              <a:defRPr sz="16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F129759E-47CE-4A4C-B3CD-32BD4A364F0F}" type="slidenum">
              <a:rPr lang="en-US" altLang="zh-CN"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5pPr>
      <a:lvl6pPr marL="6096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6pPr>
      <a:lvl7pPr marL="12192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7pPr>
      <a:lvl8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8pPr>
      <a:lvl9pPr marL="24384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303530" indent="-303530" algn="l" rtl="0" eaLnBrk="0" fontAlgn="base" hangingPunct="0">
        <a:lnSpc>
          <a:spcPct val="90000"/>
        </a:lnSpc>
        <a:spcBef>
          <a:spcPts val="1340"/>
        </a:spcBef>
        <a:spcAft>
          <a:spcPct val="0"/>
        </a:spcAft>
        <a:buFont typeface="Arial" panose="020B0604020202020204" pitchFamily="34" charset="0"/>
        <a:buChar char="•"/>
        <a:defRPr sz="3700" kern="1200">
          <a:solidFill>
            <a:schemeClr val="tx1"/>
          </a:solidFill>
          <a:latin typeface="+mn-lt"/>
          <a:ea typeface="+mn-ea"/>
          <a:cs typeface="+mn-cs"/>
        </a:defRPr>
      </a:lvl1pPr>
      <a:lvl2pPr marL="9131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27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1323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7419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/>
          <p:cNvSpPr>
            <a:spLocks noGrp="1"/>
          </p:cNvSpPr>
          <p:nvPr>
            <p:ph type="ctrTitle"/>
          </p:nvPr>
        </p:nvSpPr>
        <p:spPr>
          <a:xfrm>
            <a:off x="504968" y="1885950"/>
            <a:ext cx="10904396" cy="2337134"/>
          </a:xfrm>
        </p:spPr>
        <p:txBody>
          <a:bodyPr anchor="ctr"/>
          <a:lstStyle/>
          <a:p>
            <a:pPr eaLnBrk="1" hangingPunct="1">
              <a:lnSpc>
                <a:spcPts val="6280"/>
              </a:lnSpc>
              <a:defRPr/>
            </a:pPr>
            <a:r>
              <a:rPr lang="en-US" altLang="zh-CN" sz="2800" dirty="0" smtClean="0">
                <a:latin typeface="+mn-lt"/>
              </a:rPr>
              <a:t>Further discussion </a:t>
            </a:r>
            <a:r>
              <a:rPr lang="en-US" altLang="zh-CN" sz="2800" dirty="0">
                <a:latin typeface="+mn-lt"/>
              </a:rPr>
              <a:t>on </a:t>
            </a:r>
            <a:r>
              <a:rPr lang="en-US" altLang="zh-CN" sz="2800" dirty="0" smtClean="0">
                <a:latin typeface="+mn-lt"/>
              </a:rPr>
              <a:t>EN-DC </a:t>
            </a:r>
            <a:r>
              <a:rPr lang="en-US" altLang="zh-CN" sz="2800" dirty="0" err="1" smtClean="0">
                <a:latin typeface="+mn-lt"/>
              </a:rPr>
              <a:t>Refsens</a:t>
            </a:r>
            <a:r>
              <a:rPr lang="en-US" altLang="zh-CN" sz="2800" dirty="0" smtClean="0">
                <a:latin typeface="+mn-lt"/>
              </a:rPr>
              <a:t> test requirements handling</a:t>
            </a:r>
            <a:endParaRPr lang="en-US" altLang="zh-CN" sz="2800" dirty="0">
              <a:latin typeface="+mn-lt"/>
            </a:endParaRPr>
          </a:p>
        </p:txBody>
      </p:sp>
      <p:sp>
        <p:nvSpPr>
          <p:cNvPr id="4098" name="副标题 2"/>
          <p:cNvSpPr>
            <a:spLocks noGrp="1" noChangeArrowheads="1"/>
          </p:cNvSpPr>
          <p:nvPr>
            <p:ph type="subTitle" idx="1"/>
          </p:nvPr>
        </p:nvSpPr>
        <p:spPr>
          <a:xfrm>
            <a:off x="215900" y="4736465"/>
            <a:ext cx="11703050" cy="1524635"/>
          </a:xfrm>
        </p:spPr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en-US" altLang="zh-CN" sz="2800" dirty="0" smtClean="0"/>
              <a:t>ZTE Corporation</a:t>
            </a:r>
            <a:endParaRPr lang="en-US" altLang="zh-CN" sz="2800" dirty="0" smtClean="0">
              <a:solidFill>
                <a:srgbClr val="FF0000"/>
              </a:solidFill>
              <a:sym typeface="+mn-ea"/>
            </a:endParaRPr>
          </a:p>
        </p:txBody>
      </p:sp>
      <p:sp>
        <p:nvSpPr>
          <p:cNvPr id="4099" name="RS_Classification_Standard"/>
          <p:cNvSpPr txBox="1">
            <a:spLocks noChangeArrowheads="1"/>
          </p:cNvSpPr>
          <p:nvPr/>
        </p:nvSpPr>
        <p:spPr bwMode="auto"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sp>
        <p:nvSpPr>
          <p:cNvPr id="3" name="Subtitle 4"/>
          <p:cNvSpPr txBox="1"/>
          <p:nvPr/>
        </p:nvSpPr>
        <p:spPr bwMode="auto">
          <a:xfrm>
            <a:off x="195263" y="88900"/>
            <a:ext cx="11757025" cy="11096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72000" tIns="0" rIns="72000" bIns="0" anchor="ctr"/>
          <a:lstStyle>
            <a:lvl1pPr marL="0" indent="0" algn="l" rtl="0" eaLnBrk="1" fontAlgn="base" hangingPunct="1">
              <a:lnSpc>
                <a:spcPct val="75000"/>
              </a:lnSpc>
              <a:spcBef>
                <a:spcPts val="0"/>
              </a:spcBef>
              <a:spcAft>
                <a:spcPct val="0"/>
              </a:spcAft>
              <a:buClr>
                <a:srgbClr val="00A9D4"/>
              </a:buClr>
              <a:buFont typeface="Arial" panose="020B0604020202020204" pitchFamily="34" charset="0"/>
              <a:buNone/>
              <a:defRPr sz="30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3400" indent="-1778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892175" indent="-17970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3pPr>
            <a:lvl4pPr marL="125285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-"/>
              <a:defRPr sz="2000">
                <a:solidFill>
                  <a:schemeClr val="tx1"/>
                </a:solidFill>
                <a:latin typeface="+mn-lt"/>
              </a:defRPr>
            </a:lvl4pPr>
            <a:lvl5pPr marL="16148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5pPr>
            <a:lvl6pPr marL="20720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92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4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6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lnSpc>
                <a:spcPct val="100000"/>
              </a:lnSpc>
              <a:defRPr/>
            </a:pPr>
            <a:r>
              <a:rPr lang="en-GB" altLang="zh-CN" sz="2400" b="1" dirty="0" smtClean="0"/>
              <a:t>3GPP TSG-RAN5 Meeting #106</a:t>
            </a:r>
            <a:r>
              <a:rPr lang="en-US" altLang="en-GB" sz="2400" b="1" dirty="0" smtClean="0"/>
              <a:t>   </a:t>
            </a:r>
            <a:r>
              <a:rPr lang="en-US" sz="2400" kern="0" dirty="0" smtClean="0"/>
              <a:t> 						             </a:t>
            </a:r>
            <a:r>
              <a:rPr lang="en-US" sz="2400" b="1" dirty="0" smtClean="0"/>
              <a:t>R5-251074</a:t>
            </a:r>
            <a:r>
              <a:rPr lang="en-US" altLang="zh-CN" sz="2400" b="1" dirty="0" smtClean="0"/>
              <a:t> </a:t>
            </a:r>
            <a:r>
              <a:rPr lang="en-US" altLang="zh-CN" sz="2400" b="1" dirty="0" smtClean="0"/>
              <a:t>Athens</a:t>
            </a:r>
            <a:r>
              <a:rPr lang="en-GB" altLang="zh-CN" sz="2400" b="1" dirty="0" smtClean="0"/>
              <a:t>, Greece, February </a:t>
            </a:r>
            <a:r>
              <a:rPr lang="en-US" altLang="en-GB" sz="2400" b="1" dirty="0" smtClean="0"/>
              <a:t>17 </a:t>
            </a:r>
            <a:r>
              <a:rPr lang="en-GB" altLang="zh-CN" sz="2400" b="1" dirty="0" smtClean="0"/>
              <a:t>– 21</a:t>
            </a:r>
            <a:r>
              <a:rPr lang="en-US" altLang="en-GB" sz="2400" b="1" dirty="0" smtClean="0"/>
              <a:t>,</a:t>
            </a:r>
            <a:r>
              <a:rPr lang="en-GB" altLang="zh-CN" sz="2400" b="1" dirty="0" smtClean="0"/>
              <a:t> 2025</a:t>
            </a:r>
            <a:endParaRPr lang="en-US" altLang="en-GB" sz="2400" b="1" dirty="0" smtClean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224855" y="0"/>
            <a:ext cx="11577955" cy="727710"/>
          </a:xfrm>
        </p:spPr>
        <p:txBody>
          <a:bodyPr/>
          <a:lstStyle/>
          <a:p>
            <a:pPr eaLnBrk="1" hangingPunct="1"/>
            <a:r>
              <a:rPr lang="en-US" altLang="zh-CN" sz="3200" b="1" dirty="0" smtClean="0">
                <a:solidFill>
                  <a:schemeClr val="tx1"/>
                </a:solidFill>
              </a:rPr>
              <a:t>Minimum requirements for EN-DC </a:t>
            </a:r>
            <a:r>
              <a:rPr lang="en-US" altLang="zh-CN" sz="3200" b="1" dirty="0" err="1" smtClean="0">
                <a:solidFill>
                  <a:schemeClr val="tx1"/>
                </a:solidFill>
              </a:rPr>
              <a:t>Refsens</a:t>
            </a:r>
            <a:endParaRPr lang="en-US" altLang="zh-CN" sz="3200" b="1" dirty="0" smtClean="0">
              <a:solidFill>
                <a:schemeClr val="tx1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00673" y="763031"/>
            <a:ext cx="11630070" cy="215443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 eaLnBrk="1" latinLnBrk="0" hangingPunct="1">
              <a:spcBef>
                <a:spcPts val="0"/>
              </a:spcBef>
              <a:buClrTx/>
              <a:buSzTx/>
            </a:pPr>
            <a:r>
              <a:rPr lang="en-US" altLang="zh-CN" sz="2000" dirty="0" smtClean="0">
                <a:solidFill>
                  <a:schemeClr val="tx1"/>
                </a:solidFill>
                <a:latin typeface="+mn-lt"/>
                <a:sym typeface="+mn-ea"/>
              </a:rPr>
              <a:t>In the latest TS 38.101-3, the minimum requirements for </a:t>
            </a:r>
            <a:r>
              <a:rPr lang="en-US" altLang="zh-CN" sz="2000" dirty="0" smtClean="0">
                <a:latin typeface="+mn-lt"/>
                <a:sym typeface="+mn-ea"/>
              </a:rPr>
              <a:t>reference sensitivity of inter-band EN-DC have been updated to use the new table template. In the new table, the uplink allocation are merged into the MSD table. For each type of </a:t>
            </a:r>
            <a:r>
              <a:rPr lang="en-US" altLang="zh-CN" sz="2000" dirty="0" err="1" smtClean="0">
                <a:latin typeface="+mn-lt"/>
                <a:sym typeface="+mn-ea"/>
              </a:rPr>
              <a:t>Refsens</a:t>
            </a:r>
            <a:r>
              <a:rPr lang="en-US" altLang="zh-CN" sz="2000" dirty="0" smtClean="0">
                <a:latin typeface="+mn-lt"/>
                <a:sym typeface="+mn-ea"/>
              </a:rPr>
              <a:t> exception, only up to two downlink channel bandwidths are chosen instead of using all the possible downlink channel bandwidths. The corresponding changes for test specification in TS 38.521-3 were approved in [1] with a small number of combinations of UL configurations and DL channel bandwidths for minimum requirements shown as below. </a:t>
            </a:r>
            <a:endParaRPr lang="en-US" altLang="zh-CN" sz="2000" dirty="0">
              <a:latin typeface="+mn-lt"/>
              <a:sym typeface="+mn-ea"/>
            </a:endParaRPr>
          </a:p>
          <a:p>
            <a:pPr algn="l" eaLnBrk="1" latinLnBrk="0" hangingPunct="1">
              <a:spcBef>
                <a:spcPts val="0"/>
              </a:spcBef>
              <a:buClrTx/>
              <a:buSzTx/>
            </a:pPr>
            <a:endParaRPr lang="en-US" altLang="zh-CN" sz="1400" dirty="0" smtClean="0">
              <a:latin typeface="+mn-lt"/>
              <a:sym typeface="+mn-ea"/>
            </a:endParaRPr>
          </a:p>
        </p:txBody>
      </p:sp>
      <p:sp>
        <p:nvSpPr>
          <p:cNvPr id="6" name="文本框 2"/>
          <p:cNvSpPr txBox="1">
            <a:spLocks noChangeArrowheads="1"/>
          </p:cNvSpPr>
          <p:nvPr/>
        </p:nvSpPr>
        <p:spPr bwMode="auto">
          <a:xfrm>
            <a:off x="1767841" y="2872248"/>
            <a:ext cx="8260080" cy="3064157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>
              <a:spcBef>
                <a:spcPts val="1400"/>
              </a:spcBef>
              <a:spcAft>
                <a:spcPts val="180"/>
              </a:spcAft>
            </a:pPr>
            <a:endParaRPr lang="en-GB" altLang="zh-CN" sz="1200" i="1" dirty="0"/>
          </a:p>
        </p:txBody>
      </p:sp>
      <p:sp>
        <p:nvSpPr>
          <p:cNvPr id="5" name="文本框 4"/>
          <p:cNvSpPr txBox="1"/>
          <p:nvPr/>
        </p:nvSpPr>
        <p:spPr>
          <a:xfrm>
            <a:off x="416787" y="6038004"/>
            <a:ext cx="11386023" cy="70788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 eaLnBrk="1" latinLnBrk="0" hangingPunct="1">
              <a:spcBef>
                <a:spcPts val="0"/>
              </a:spcBef>
              <a:buClrTx/>
              <a:buSzTx/>
            </a:pPr>
            <a:r>
              <a:rPr lang="en-US" altLang="zh-CN" sz="2000" dirty="0" smtClean="0">
                <a:latin typeface="+mn-lt"/>
                <a:sym typeface="+mn-ea"/>
              </a:rPr>
              <a:t>References</a:t>
            </a:r>
          </a:p>
          <a:p>
            <a:pPr>
              <a:spcBef>
                <a:spcPts val="0"/>
              </a:spcBef>
            </a:pPr>
            <a:r>
              <a:rPr lang="en-US" altLang="zh-CN" sz="2000" dirty="0">
                <a:latin typeface="+mn-lt"/>
                <a:sym typeface="+mn-ea"/>
              </a:rPr>
              <a:t>[1]  </a:t>
            </a:r>
            <a:r>
              <a:rPr lang="en-US" altLang="zh-CN" sz="2000" dirty="0" smtClean="0">
                <a:latin typeface="+mn-lt"/>
                <a:sym typeface="+mn-ea"/>
              </a:rPr>
              <a:t>R5-243672, Update of 7.3B.2 reference sensitivity of inter-band EN-DC, Huawei, </a:t>
            </a:r>
            <a:r>
              <a:rPr lang="en-US" altLang="zh-CN" sz="2000" dirty="0" err="1" smtClean="0">
                <a:latin typeface="+mn-lt"/>
                <a:sym typeface="+mn-ea"/>
              </a:rPr>
              <a:t>HiSilicon</a:t>
            </a:r>
            <a:r>
              <a:rPr lang="en-US" altLang="zh-CN" sz="2000" dirty="0" smtClean="0">
                <a:latin typeface="+mn-lt"/>
                <a:sym typeface="+mn-ea"/>
              </a:rPr>
              <a:t>, RAN5#103</a:t>
            </a: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8397848"/>
              </p:ext>
            </p:extLst>
          </p:nvPr>
        </p:nvGraphicFramePr>
        <p:xfrm>
          <a:off x="2511342" y="3349952"/>
          <a:ext cx="6748776" cy="2423160"/>
        </p:xfrm>
        <a:graphic>
          <a:graphicData uri="http://schemas.openxmlformats.org/drawingml/2006/table">
            <a:tbl>
              <a:tblPr firstRow="1" firstCol="1" bandRow="1"/>
              <a:tblGrid>
                <a:gridCol w="749864"/>
                <a:gridCol w="749864"/>
                <a:gridCol w="749864"/>
                <a:gridCol w="749864"/>
                <a:gridCol w="749864"/>
                <a:gridCol w="749864"/>
                <a:gridCol w="749864"/>
                <a:gridCol w="749864"/>
                <a:gridCol w="749864"/>
              </a:tblGrid>
              <a:tr h="464820">
                <a:tc row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UL band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DL band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UL BW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SCS of UL band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UL RB Allocation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DL BW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MSD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UL/DL fc condition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UL/DL harmonic order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242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(MHz)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(kHz)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</a:t>
                      </a:r>
                      <a:r>
                        <a:rPr lang="en-GB" sz="900" b="1" baseline="-25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CRB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(MHz)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(dB)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n77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25 (RBstart=0)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23.9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NOTE 2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UL2/DL1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direct-hit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n77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 (RBstart=0)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13.8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NOTE 2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UL2/DL1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direct-hit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n77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25 (RBstart=0)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1.1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NOTE 6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UL2/DL1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near-miss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n77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25 (RBstart=0)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23.9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NOTE 2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UL2/DL1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direct-hit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n77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50 (RBstart=0)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13.8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NOTE 2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UL2/DL1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direct-hit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zh-CN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n77</a:t>
                      </a:r>
                      <a:endParaRPr lang="zh-CN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zh-CN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25 (RBstart=0)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1.1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NOTE 6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UL2/DL1</a:t>
                      </a:r>
                      <a:endParaRPr lang="zh-CN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near-miss</a:t>
                      </a:r>
                      <a:endParaRPr lang="zh-CN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2162628" y="2990037"/>
            <a:ext cx="7329714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zh-CN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</a:t>
            </a:r>
            <a:r>
              <a:rPr kumimoji="0" lang="en-GB" altLang="zh-CN" sz="1000" b="1" i="0" u="none" strike="noStrike" cap="none" normalizeH="0" baseline="0" dirty="0" smtClean="0" bmk="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able </a:t>
            </a:r>
            <a:r>
              <a:rPr kumimoji="0" lang="en-GB" altLang="zh-CN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7.3B.2.0.3.1-1: Reference sensitivity exceptions (MSD) due to UL harmonic for EN-DC in NR FR1</a:t>
            </a:r>
            <a:endParaRPr kumimoji="0" lang="en-GB" alt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03584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224855" y="0"/>
            <a:ext cx="11577955" cy="727710"/>
          </a:xfrm>
        </p:spPr>
        <p:txBody>
          <a:bodyPr/>
          <a:lstStyle/>
          <a:p>
            <a:pPr eaLnBrk="1" hangingPunct="1"/>
            <a:r>
              <a:rPr lang="en-US" altLang="zh-CN" sz="3200" b="1" dirty="0" smtClean="0">
                <a:solidFill>
                  <a:schemeClr val="tx1"/>
                </a:solidFill>
              </a:rPr>
              <a:t>Test requirements for EN-DC </a:t>
            </a:r>
            <a:r>
              <a:rPr lang="en-US" altLang="zh-CN" sz="3200" b="1" dirty="0" err="1" smtClean="0">
                <a:solidFill>
                  <a:schemeClr val="tx1"/>
                </a:solidFill>
              </a:rPr>
              <a:t>Refsens</a:t>
            </a:r>
            <a:endParaRPr lang="en-US" altLang="zh-CN" sz="3200" b="1" dirty="0" smtClean="0">
              <a:solidFill>
                <a:schemeClr val="tx1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00673" y="696708"/>
            <a:ext cx="11889740" cy="132343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spcBef>
                <a:spcPts val="0"/>
              </a:spcBef>
            </a:pPr>
            <a:r>
              <a:rPr lang="en-US" altLang="zh-CN" sz="2000" dirty="0" smtClean="0">
                <a:solidFill>
                  <a:schemeClr val="tx1"/>
                </a:solidFill>
                <a:latin typeface="+mn-lt"/>
                <a:sym typeface="+mn-ea"/>
              </a:rPr>
              <a:t>For the test requirements for EN-DC </a:t>
            </a:r>
            <a:r>
              <a:rPr lang="en-US" altLang="zh-CN" sz="2000" dirty="0" err="1" smtClean="0">
                <a:solidFill>
                  <a:schemeClr val="tx1"/>
                </a:solidFill>
                <a:latin typeface="+mn-lt"/>
                <a:sym typeface="+mn-ea"/>
              </a:rPr>
              <a:t>Refsense</a:t>
            </a:r>
            <a:r>
              <a:rPr lang="en-US" altLang="zh-CN" sz="2000" dirty="0" smtClean="0">
                <a:solidFill>
                  <a:schemeClr val="tx1"/>
                </a:solidFill>
                <a:latin typeface="+mn-lt"/>
                <a:sym typeface="+mn-ea"/>
              </a:rPr>
              <a:t>, a new table template was introduced in [2] to merge the different exception types. An action </a:t>
            </a:r>
            <a:r>
              <a:rPr lang="en-US" altLang="zh-CN" sz="2000" dirty="0">
                <a:latin typeface="+mn-lt"/>
                <a:sym typeface="+mn-ea"/>
              </a:rPr>
              <a:t>point </a:t>
            </a:r>
            <a:r>
              <a:rPr lang="en-GB" altLang="zh-CN" sz="2000" dirty="0">
                <a:latin typeface="+mn-lt"/>
              </a:rPr>
              <a:t>AP#104.22 </a:t>
            </a:r>
            <a:r>
              <a:rPr lang="en-GB" altLang="zh-CN" sz="2000" dirty="0" smtClean="0">
                <a:latin typeface="+mn-lt"/>
              </a:rPr>
              <a:t>was set for companies to check the latest </a:t>
            </a:r>
            <a:r>
              <a:rPr lang="en-GB" altLang="zh-CN" sz="2000" dirty="0" err="1" smtClean="0">
                <a:latin typeface="+mn-lt"/>
              </a:rPr>
              <a:t>Refsens</a:t>
            </a:r>
            <a:r>
              <a:rPr lang="en-GB" altLang="zh-CN" sz="2000" dirty="0" smtClean="0">
                <a:latin typeface="+mn-lt"/>
              </a:rPr>
              <a:t> requirements and update the test points per EN-DC configuration with exception type.</a:t>
            </a:r>
            <a:r>
              <a:rPr lang="en-US" altLang="zh-CN" sz="2000" dirty="0" smtClean="0">
                <a:latin typeface="+mn-lt"/>
                <a:sym typeface="+mn-ea"/>
              </a:rPr>
              <a:t> As a transition phase, the new table template as shown in Table 7.3B.2.3.5-0 will co-exist with the old table templates in the spec for the time being.</a:t>
            </a:r>
            <a:endParaRPr lang="en-US" altLang="zh-CN" sz="1400" dirty="0" smtClean="0">
              <a:latin typeface="+mn-lt"/>
              <a:sym typeface="+mn-ea"/>
            </a:endParaRPr>
          </a:p>
        </p:txBody>
      </p:sp>
      <p:sp>
        <p:nvSpPr>
          <p:cNvPr id="6" name="文本框 2"/>
          <p:cNvSpPr txBox="1">
            <a:spLocks noChangeArrowheads="1"/>
          </p:cNvSpPr>
          <p:nvPr/>
        </p:nvSpPr>
        <p:spPr bwMode="auto">
          <a:xfrm>
            <a:off x="118524" y="2103120"/>
            <a:ext cx="11960062" cy="3854657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>
              <a:spcBef>
                <a:spcPts val="1400"/>
              </a:spcBef>
              <a:spcAft>
                <a:spcPts val="180"/>
              </a:spcAft>
            </a:pPr>
            <a:endParaRPr lang="en-GB" altLang="zh-CN" sz="1200" i="1" dirty="0"/>
          </a:p>
        </p:txBody>
      </p:sp>
      <p:sp>
        <p:nvSpPr>
          <p:cNvPr id="5" name="文本框 4"/>
          <p:cNvSpPr txBox="1"/>
          <p:nvPr/>
        </p:nvSpPr>
        <p:spPr>
          <a:xfrm>
            <a:off x="300673" y="6014591"/>
            <a:ext cx="11889740" cy="70788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 eaLnBrk="1" latinLnBrk="0" hangingPunct="1">
              <a:spcBef>
                <a:spcPts val="0"/>
              </a:spcBef>
              <a:buClrTx/>
              <a:buSzTx/>
            </a:pPr>
            <a:r>
              <a:rPr lang="en-US" altLang="zh-CN" sz="2000" dirty="0" smtClean="0">
                <a:latin typeface="+mn-lt"/>
                <a:sym typeface="+mn-ea"/>
              </a:rPr>
              <a:t>References</a:t>
            </a:r>
          </a:p>
          <a:p>
            <a:pPr>
              <a:spcBef>
                <a:spcPts val="0"/>
              </a:spcBef>
            </a:pPr>
            <a:r>
              <a:rPr lang="en-US" altLang="zh-CN" sz="2000" dirty="0" smtClean="0">
                <a:latin typeface="+mn-lt"/>
                <a:sym typeface="+mn-ea"/>
              </a:rPr>
              <a:t>[2]  R5-246013, </a:t>
            </a:r>
            <a:r>
              <a:rPr lang="en-GB" altLang="zh-CN" sz="2000" dirty="0" smtClean="0">
                <a:latin typeface="+mn-lt"/>
              </a:rPr>
              <a:t>Discussion on reference sensitivity of inter-band EN-DC, </a:t>
            </a:r>
            <a:r>
              <a:rPr lang="en-US" altLang="zh-CN" sz="2000" dirty="0">
                <a:latin typeface="+mn-lt"/>
                <a:sym typeface="+mn-ea"/>
              </a:rPr>
              <a:t>Huawei, </a:t>
            </a:r>
            <a:r>
              <a:rPr lang="en-US" altLang="zh-CN" sz="2000" dirty="0" err="1">
                <a:latin typeface="+mn-lt"/>
                <a:sym typeface="+mn-ea"/>
              </a:rPr>
              <a:t>HiSilicon</a:t>
            </a:r>
            <a:r>
              <a:rPr lang="en-US" altLang="zh-CN" sz="2000" dirty="0">
                <a:latin typeface="+mn-lt"/>
                <a:sym typeface="+mn-ea"/>
              </a:rPr>
              <a:t>, </a:t>
            </a:r>
            <a:r>
              <a:rPr lang="en-US" altLang="zh-CN" sz="2000" dirty="0" smtClean="0">
                <a:latin typeface="+mn-lt"/>
                <a:sym typeface="+mn-ea"/>
              </a:rPr>
              <a:t>RAN5#104</a:t>
            </a:r>
            <a:r>
              <a:rPr lang="en-GB" altLang="zh-CN" sz="2000" dirty="0" smtClean="0">
                <a:latin typeface="+mn-lt"/>
              </a:rPr>
              <a:t>.</a:t>
            </a:r>
            <a:endParaRPr lang="en-GB" altLang="zh-CN" sz="2000" dirty="0">
              <a:latin typeface="+mn-lt"/>
            </a:endParaRPr>
          </a:p>
        </p:txBody>
      </p:sp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7322808"/>
              </p:ext>
            </p:extLst>
          </p:nvPr>
        </p:nvGraphicFramePr>
        <p:xfrm>
          <a:off x="204976" y="2571727"/>
          <a:ext cx="4578435" cy="3133422"/>
        </p:xfrm>
        <a:graphic>
          <a:graphicData uri="http://schemas.openxmlformats.org/drawingml/2006/table">
            <a:tbl>
              <a:tblPr firstRow="1" firstCol="1" bandRow="1"/>
              <a:tblGrid>
                <a:gridCol w="802746"/>
                <a:gridCol w="334103"/>
                <a:gridCol w="379982"/>
                <a:gridCol w="447534"/>
                <a:gridCol w="979507"/>
                <a:gridCol w="1634563"/>
              </a:tblGrid>
              <a:tr h="434782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CA configuration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Test ID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DL band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CBW (MHz)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REFSENS test requirement (</a:t>
                      </a:r>
                      <a:r>
                        <a:rPr lang="en-GB" sz="900" b="1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dBm</a:t>
                      </a:r>
                      <a:r>
                        <a:rPr lang="en-GB" sz="9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Exception type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4932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DC_39A_n41A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REFSENS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Cross band isolation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34932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n41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-91.5+TT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4932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-97.7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Cross band isolation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34932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n41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REFSENS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4932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DC_40A_n41A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-67.9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Cross band isolation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34932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n41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REFSENS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Cross band isolation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4932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DC_26A_n41A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REFSENS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UL harmonic 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34932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n41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-81.8+TT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interference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4932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1a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REFSENS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4932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n41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-81.1+TT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4932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REFSENS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UL harmonic exception 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34932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n41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REFSENS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avoided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4932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-81.2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dual uplink operation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34932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n41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REFSENS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4932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-72.5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harmonic mixing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34932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n41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REFSENS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4932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-69.5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4932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n41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REFSENS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4932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REFSENS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harmonic mixing 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34932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n41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REFSENS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avoiding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129158" y="2225214"/>
            <a:ext cx="4932003" cy="2534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zh-CN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Table 7.3B.2.3.5-0: Reference sensitivity requirement for PC3 EN-DC</a:t>
            </a:r>
            <a:endParaRPr kumimoji="0" lang="en-GB" alt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aphicFrame>
        <p:nvGraphicFramePr>
          <p:cNvPr id="9" name="表格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2414114"/>
              </p:ext>
            </p:extLst>
          </p:nvPr>
        </p:nvGraphicFramePr>
        <p:xfrm>
          <a:off x="4919036" y="2503495"/>
          <a:ext cx="6547347" cy="1737360"/>
        </p:xfrm>
        <a:graphic>
          <a:graphicData uri="http://schemas.openxmlformats.org/drawingml/2006/table">
            <a:tbl>
              <a:tblPr firstRow="1" firstCol="1" bandRow="1"/>
              <a:tblGrid>
                <a:gridCol w="451347"/>
                <a:gridCol w="447040"/>
                <a:gridCol w="447040"/>
                <a:gridCol w="365760"/>
                <a:gridCol w="457055"/>
                <a:gridCol w="439269"/>
                <a:gridCol w="432144"/>
                <a:gridCol w="401276"/>
                <a:gridCol w="493878"/>
                <a:gridCol w="411565"/>
                <a:gridCol w="421854"/>
                <a:gridCol w="401276"/>
                <a:gridCol w="421854"/>
                <a:gridCol w="432144"/>
                <a:gridCol w="523845"/>
              </a:tblGrid>
              <a:tr h="180975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UL band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DL band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SCS (kHz)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 MHz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(dBm)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 MHz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(dBm)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15 MHz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GB" sz="900" b="1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dBm</a:t>
                      </a:r>
                      <a:r>
                        <a:rPr lang="en-GB" sz="9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 MHz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(dBm)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25 MHz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(dBm)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30 MHz (</a:t>
                      </a:r>
                      <a:r>
                        <a:rPr lang="en-GB" sz="900" b="1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dBm</a:t>
                      </a:r>
                      <a:r>
                        <a:rPr lang="en-GB" sz="9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40 MHz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(dBm)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50 MHz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(dBm)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60 MHz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(dBm)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80 MHz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(dBm)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90 MHz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(dBm)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 MHz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(dBm)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0975">
                <a:tc rowSpan="6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1, 3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n77</a:t>
                      </a:r>
                      <a:r>
                        <a:rPr lang="en-GB" sz="900" baseline="30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-71.4 +TT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-71.4 +TT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-71.3 +TT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-71.2 +TT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-71.3 +TT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097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-71.7</a:t>
                      </a:r>
                      <a:r>
                        <a:rPr lang="en-GB" sz="800" baseline="-25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+TT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-71.5 +TT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-71.5 +TT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-71.3 +TT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-71.4 +TT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-71.4 +TT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-71.3 +TT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-71.3 +TT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-71.3 +TT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097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-72.1 +TT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-71.8 +TT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-71.7 +TT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-71.5 +TT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-71.5 +TT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-71.5 +TT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-71.4 +TT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-71.4 +TT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-71.4 +TT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097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n77</a:t>
                      </a:r>
                      <a:r>
                        <a:rPr lang="en-GB" sz="900" baseline="30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-94.2 +TT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-92.7 +TT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-91.9 +TT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097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-94.5 +TT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-92.8 +TT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-92.1 +TT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097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-94.9 +TT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-93.1 +TT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-92.3 +TT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5918135" y="2200574"/>
            <a:ext cx="5254149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zh-CN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</a:t>
            </a:r>
            <a:r>
              <a:rPr kumimoji="0" lang="en-GB" altLang="zh-CN" sz="1000" b="1" i="0" u="none" strike="noStrike" cap="none" normalizeH="0" baseline="0" dirty="0" smtClean="0" bmk="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able </a:t>
            </a:r>
            <a:r>
              <a:rPr kumimoji="0" lang="en-GB" altLang="zh-CN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7.3B.2.3.5-1: Reference sensitivity due to UL harmonic for EN-DC in NR FR1</a:t>
            </a:r>
            <a:endParaRPr kumimoji="0" lang="en-GB" alt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aphicFrame>
        <p:nvGraphicFramePr>
          <p:cNvPr id="11" name="表格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1527499"/>
              </p:ext>
            </p:extLst>
          </p:nvPr>
        </p:nvGraphicFramePr>
        <p:xfrm>
          <a:off x="4858498" y="4557239"/>
          <a:ext cx="7113758" cy="1217295"/>
        </p:xfrm>
        <a:graphic>
          <a:graphicData uri="http://schemas.openxmlformats.org/drawingml/2006/table">
            <a:tbl>
              <a:tblPr firstRow="1" firstCol="1" bandRow="1"/>
              <a:tblGrid>
                <a:gridCol w="447144"/>
                <a:gridCol w="414670"/>
                <a:gridCol w="435935"/>
                <a:gridCol w="489098"/>
                <a:gridCol w="510363"/>
                <a:gridCol w="520995"/>
                <a:gridCol w="574158"/>
                <a:gridCol w="520995"/>
                <a:gridCol w="499731"/>
                <a:gridCol w="510362"/>
                <a:gridCol w="510363"/>
                <a:gridCol w="520996"/>
                <a:gridCol w="531627"/>
                <a:gridCol w="627321"/>
              </a:tblGrid>
              <a:tr h="180975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UL band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DL band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SCS (kHz)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5MHz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GB" sz="900" b="1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dBm</a:t>
                      </a:r>
                      <a:r>
                        <a:rPr lang="en-GB" sz="9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10MHz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GB" sz="900" b="1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dBm</a:t>
                      </a:r>
                      <a:r>
                        <a:rPr lang="en-GB" sz="9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15MHz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GB" sz="900" b="1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dBm</a:t>
                      </a:r>
                      <a:r>
                        <a:rPr lang="en-GB" sz="9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20MHz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GB" sz="900" b="1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dBm</a:t>
                      </a:r>
                      <a:r>
                        <a:rPr lang="en-GB" sz="9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25MHz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GB" sz="900" b="1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dBm</a:t>
                      </a:r>
                      <a:r>
                        <a:rPr lang="en-GB" sz="9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40MHz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GB" sz="900" b="1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dBm</a:t>
                      </a:r>
                      <a:r>
                        <a:rPr lang="en-GB" sz="9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50MHz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GB" sz="900" b="1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dBm</a:t>
                      </a:r>
                      <a:r>
                        <a:rPr lang="en-GB" sz="9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60MHz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GB" sz="900" b="1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dBm</a:t>
                      </a:r>
                      <a:r>
                        <a:rPr lang="en-GB" sz="9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80MHz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GB" sz="900" b="1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dBm</a:t>
                      </a:r>
                      <a:r>
                        <a:rPr lang="en-GB" sz="9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90MHz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GB" sz="900" b="1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dBm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100MHz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GB" sz="900" b="1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dBm</a:t>
                      </a:r>
                      <a:r>
                        <a:rPr lang="en-GB" sz="9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0975">
                <a:tc rowSpan="3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n71</a:t>
                      </a:r>
                      <a:r>
                        <a:rPr lang="en-GB" sz="800" baseline="30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Yu Gothic" panose="020B0400000000000000" pitchFamily="34" charset="-128"/>
                          <a:cs typeface="Times New Roman" panose="02020603050405020304" pitchFamily="18" charset="0"/>
                        </a:rPr>
                        <a:t>15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-70.4 +TT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-70.4 +TT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-70.4 +TT</a:t>
                      </a:r>
                      <a:endParaRPr lang="zh-CN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-70.4 +TT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097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Yu Gothic" panose="020B0400000000000000" pitchFamily="34" charset="-128"/>
                          <a:cs typeface="Times New Roman" panose="02020603050405020304" pitchFamily="18" charset="0"/>
                        </a:rPr>
                        <a:t>30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Yu Gothic" panose="020B0400000000000000" pitchFamily="34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-70.7 +TT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-70.7 +TT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-71.8 +TT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097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Yu Gothic" panose="020B0400000000000000" pitchFamily="34" charset="-128"/>
                          <a:cs typeface="Times New Roman" panose="02020603050405020304" pitchFamily="18" charset="0"/>
                        </a:rPr>
                        <a:t>60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Yu Gothic" panose="020B0400000000000000" pitchFamily="34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-72.4 +TT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-72.7 +TT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-77.0 +TT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0975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n2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N/A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-69.7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-69.9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-70.1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-71.2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2" name="Rectangle 3"/>
          <p:cNvSpPr>
            <a:spLocks noChangeArrowheads="1"/>
          </p:cNvSpPr>
          <p:nvPr/>
        </p:nvSpPr>
        <p:spPr bwMode="auto">
          <a:xfrm>
            <a:off x="5359799" y="4276131"/>
            <a:ext cx="6332486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zh-CN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</a:t>
            </a:r>
            <a:r>
              <a:rPr kumimoji="0" lang="en-GB" altLang="zh-CN" sz="1000" b="1" i="0" u="none" strike="noStrike" cap="none" normalizeH="0" baseline="0" dirty="0" smtClean="0" bmk="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able </a:t>
            </a:r>
            <a:r>
              <a:rPr kumimoji="0" lang="en-GB" altLang="zh-CN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7.3B.2.3.5-2: Reference sensitivity due to receiver harmonic mixing for PC3 EN-DC in NR FR1</a:t>
            </a:r>
            <a:endParaRPr kumimoji="0" lang="en-GB" alt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08456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224855" y="0"/>
            <a:ext cx="11577955" cy="727710"/>
          </a:xfrm>
        </p:spPr>
        <p:txBody>
          <a:bodyPr/>
          <a:lstStyle/>
          <a:p>
            <a:pPr eaLnBrk="1" hangingPunct="1"/>
            <a:r>
              <a:rPr lang="en-US" altLang="zh-CN" sz="3200" b="1" dirty="0" smtClean="0">
                <a:solidFill>
                  <a:schemeClr val="tx1"/>
                </a:solidFill>
              </a:rPr>
              <a:t>Further considerations on test requirements for EN-DC </a:t>
            </a:r>
            <a:r>
              <a:rPr lang="en-US" altLang="zh-CN" sz="3200" b="1" dirty="0" err="1" smtClean="0">
                <a:solidFill>
                  <a:schemeClr val="tx1"/>
                </a:solidFill>
              </a:rPr>
              <a:t>Refsens</a:t>
            </a:r>
            <a:r>
              <a:rPr lang="en-US" altLang="zh-CN" sz="3200" b="1" dirty="0" smtClean="0">
                <a:solidFill>
                  <a:schemeClr val="tx1"/>
                </a:solidFill>
              </a:rPr>
              <a:t> (</a:t>
            </a:r>
            <a:r>
              <a:rPr lang="en-US" altLang="zh-CN" sz="3200" b="1" dirty="0" smtClean="0">
                <a:solidFill>
                  <a:schemeClr val="tx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Ⅰ</a:t>
            </a:r>
            <a:r>
              <a:rPr lang="en-US" altLang="zh-CN" sz="3200" b="1" dirty="0" smtClean="0">
                <a:solidFill>
                  <a:schemeClr val="tx1"/>
                </a:solidFill>
              </a:rPr>
              <a:t>)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00673" y="676388"/>
            <a:ext cx="11889740" cy="224676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spcBef>
                <a:spcPts val="0"/>
              </a:spcBef>
            </a:pPr>
            <a:r>
              <a:rPr lang="en-US" altLang="zh-CN" sz="2000" dirty="0" smtClean="0">
                <a:solidFill>
                  <a:schemeClr val="tx1"/>
                </a:solidFill>
                <a:latin typeface="+mn-lt"/>
                <a:sym typeface="+mn-ea"/>
              </a:rPr>
              <a:t>In the new MSD table template in </a:t>
            </a:r>
            <a:r>
              <a:rPr lang="en-US" altLang="zh-CN" sz="2000" dirty="0" smtClean="0">
                <a:latin typeface="+mn-lt"/>
                <a:sym typeface="+mn-ea"/>
              </a:rPr>
              <a:t>Table </a:t>
            </a:r>
            <a:r>
              <a:rPr lang="en-US" altLang="zh-CN" sz="2000" dirty="0">
                <a:latin typeface="+mn-lt"/>
                <a:sym typeface="+mn-ea"/>
              </a:rPr>
              <a:t>7.3B.2.3.5-0, </a:t>
            </a:r>
            <a:r>
              <a:rPr lang="en-US" altLang="zh-CN" sz="2000" dirty="0" smtClean="0">
                <a:latin typeface="+mn-lt"/>
                <a:sym typeface="+mn-ea"/>
              </a:rPr>
              <a:t>the </a:t>
            </a:r>
            <a:r>
              <a:rPr lang="en-US" altLang="zh-CN" sz="2000" dirty="0" err="1" smtClean="0">
                <a:latin typeface="+mn-lt"/>
                <a:sym typeface="+mn-ea"/>
              </a:rPr>
              <a:t>Refsens</a:t>
            </a:r>
            <a:r>
              <a:rPr lang="en-US" altLang="zh-CN" sz="2000" dirty="0" smtClean="0">
                <a:latin typeface="+mn-lt"/>
                <a:sym typeface="+mn-ea"/>
              </a:rPr>
              <a:t> test requirement is identified by Test ID which is defined in </a:t>
            </a:r>
            <a:r>
              <a:rPr lang="en-GB" altLang="zh-CN" sz="2000" dirty="0">
                <a:latin typeface="+mn-lt"/>
              </a:rPr>
              <a:t>Table 7.3B.2.3.4.2.1-6 </a:t>
            </a:r>
            <a:r>
              <a:rPr lang="en-GB" altLang="zh-CN" sz="2000" dirty="0" smtClean="0">
                <a:latin typeface="+mn-lt"/>
              </a:rPr>
              <a:t>for DC configuration test setting. The test requirements include DL band, CBW, exception type and </a:t>
            </a:r>
            <a:r>
              <a:rPr lang="en-GB" altLang="zh-CN" sz="2000" dirty="0" err="1" smtClean="0">
                <a:latin typeface="+mn-lt"/>
              </a:rPr>
              <a:t>Refsens</a:t>
            </a:r>
            <a:r>
              <a:rPr lang="en-GB" altLang="zh-CN" sz="2000" dirty="0" smtClean="0">
                <a:latin typeface="+mn-lt"/>
              </a:rPr>
              <a:t> requirements. However, </a:t>
            </a:r>
            <a:r>
              <a:rPr lang="en-US" altLang="zh-CN" sz="2000" dirty="0" smtClean="0">
                <a:latin typeface="+mn-lt"/>
                <a:sym typeface="+mn-ea"/>
              </a:rPr>
              <a:t>it </a:t>
            </a:r>
            <a:r>
              <a:rPr lang="en-US" altLang="zh-CN" sz="2000" dirty="0">
                <a:latin typeface="+mn-lt"/>
                <a:sym typeface="+mn-ea"/>
              </a:rPr>
              <a:t>is noted </a:t>
            </a:r>
            <a:r>
              <a:rPr lang="en-US" altLang="zh-CN" sz="2000" dirty="0" smtClean="0">
                <a:latin typeface="+mn-lt"/>
                <a:sym typeface="+mn-ea"/>
              </a:rPr>
              <a:t>that in the minimum </a:t>
            </a:r>
            <a:r>
              <a:rPr lang="en-US" altLang="zh-CN" sz="2000" dirty="0">
                <a:latin typeface="+mn-lt"/>
                <a:sym typeface="+mn-ea"/>
              </a:rPr>
              <a:t>requirements, </a:t>
            </a:r>
            <a:r>
              <a:rPr lang="en-US" altLang="zh-CN" sz="2000" dirty="0" smtClean="0">
                <a:latin typeface="+mn-lt"/>
                <a:sym typeface="+mn-ea"/>
              </a:rPr>
              <a:t>the </a:t>
            </a:r>
            <a:r>
              <a:rPr lang="en-US" altLang="zh-CN" sz="2000" dirty="0" err="1" smtClean="0">
                <a:latin typeface="+mn-lt"/>
                <a:sym typeface="+mn-ea"/>
              </a:rPr>
              <a:t>Refsens</a:t>
            </a:r>
            <a:r>
              <a:rPr lang="en-US" altLang="zh-CN" sz="2000" dirty="0" smtClean="0">
                <a:latin typeface="+mn-lt"/>
                <a:sym typeface="+mn-ea"/>
              </a:rPr>
              <a:t> is specified by the combination </a:t>
            </a:r>
            <a:r>
              <a:rPr lang="en-US" altLang="zh-CN" sz="2000" dirty="0">
                <a:latin typeface="+mn-lt"/>
                <a:sym typeface="+mn-ea"/>
              </a:rPr>
              <a:t>of UL </a:t>
            </a:r>
            <a:r>
              <a:rPr lang="en-US" altLang="zh-CN" sz="2000" dirty="0" smtClean="0">
                <a:latin typeface="+mn-lt"/>
                <a:sym typeface="+mn-ea"/>
              </a:rPr>
              <a:t>configuration </a:t>
            </a:r>
            <a:r>
              <a:rPr lang="en-US" altLang="zh-CN" sz="2000" dirty="0">
                <a:latin typeface="+mn-lt"/>
                <a:sym typeface="+mn-ea"/>
              </a:rPr>
              <a:t>and DL channel </a:t>
            </a:r>
            <a:r>
              <a:rPr lang="en-US" altLang="zh-CN" sz="2000" dirty="0" smtClean="0">
                <a:latin typeface="+mn-lt"/>
                <a:sym typeface="+mn-ea"/>
              </a:rPr>
              <a:t>bandwidths. It is inaccurate </a:t>
            </a:r>
            <a:r>
              <a:rPr lang="en-US" altLang="zh-CN" sz="2000" dirty="0">
                <a:latin typeface="+mn-lt"/>
                <a:sym typeface="+mn-ea"/>
              </a:rPr>
              <a:t>for Table 7.3B.2.3.5-0 </a:t>
            </a:r>
            <a:r>
              <a:rPr lang="en-US" altLang="zh-CN" sz="2000" dirty="0" smtClean="0">
                <a:latin typeface="+mn-lt"/>
                <a:sym typeface="+mn-ea"/>
              </a:rPr>
              <a:t>if only </a:t>
            </a:r>
            <a:r>
              <a:rPr lang="en-US" altLang="zh-CN" sz="2000" dirty="0">
                <a:latin typeface="+mn-lt"/>
                <a:sym typeface="+mn-ea"/>
              </a:rPr>
              <a:t>DL band and CBW are mentioned, for example for DC_39A_n41A Test ID=1</a:t>
            </a:r>
            <a:r>
              <a:rPr lang="en-US" altLang="zh-CN" sz="2000" dirty="0" smtClean="0">
                <a:latin typeface="+mn-lt"/>
                <a:sym typeface="+mn-ea"/>
              </a:rPr>
              <a:t>, the </a:t>
            </a:r>
            <a:r>
              <a:rPr lang="en-US" altLang="zh-CN" sz="2000" dirty="0" err="1" smtClean="0">
                <a:latin typeface="+mn-lt"/>
                <a:sym typeface="+mn-ea"/>
              </a:rPr>
              <a:t>Refsens</a:t>
            </a:r>
            <a:r>
              <a:rPr lang="en-US" altLang="zh-CN" sz="2000" dirty="0" smtClean="0">
                <a:latin typeface="+mn-lt"/>
                <a:sym typeface="+mn-ea"/>
              </a:rPr>
              <a:t> test requirement is calculated based on UL band=39, UL BW=20MHz, and DL band=n41, DL BW=10MHz. The exception type is Cross band isolation and the interference source is “&gt;ACLR2”.</a:t>
            </a:r>
            <a:endParaRPr lang="en-US" altLang="zh-CN" sz="2000" dirty="0">
              <a:latin typeface="+mn-lt"/>
              <a:sym typeface="+mn-ea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4987580"/>
              </p:ext>
            </p:extLst>
          </p:nvPr>
        </p:nvGraphicFramePr>
        <p:xfrm>
          <a:off x="363130" y="3042996"/>
          <a:ext cx="10480784" cy="91940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86212"/>
                <a:gridCol w="898577"/>
                <a:gridCol w="724264"/>
                <a:gridCol w="962509"/>
                <a:gridCol w="1450219"/>
                <a:gridCol w="1734459"/>
                <a:gridCol w="786212"/>
                <a:gridCol w="738272"/>
                <a:gridCol w="683619"/>
                <a:gridCol w="1716441"/>
              </a:tblGrid>
              <a:tr h="294365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  <a:effectLst/>
                          <a:latin typeface="Arial Unicode MS" panose="020B0604020202020204" pitchFamily="34" charset="-122"/>
                          <a:ea typeface="Arial Unicode MS" panose="020B0604020202020204" pitchFamily="34" charset="-122"/>
                          <a:cs typeface="Arial Unicode MS" panose="020B0604020202020204" pitchFamily="34" charset="-122"/>
                        </a:rPr>
                        <a:t>UL band</a:t>
                      </a:r>
                      <a:endParaRPr lang="zh-CN" sz="1000" b="1" dirty="0">
                        <a:solidFill>
                          <a:srgbClr val="FF0000"/>
                        </a:solidFill>
                        <a:effectLst/>
                        <a:latin typeface="Arial Unicode MS" panose="020B0604020202020204" pitchFamily="34" charset="-122"/>
                        <a:ea typeface="Arial Unicode MS" panose="020B0604020202020204" pitchFamily="34" charset="-122"/>
                        <a:cs typeface="Arial Unicode MS" panose="020B0604020202020204" pitchFamily="34" charset="-122"/>
                      </a:endParaRPr>
                    </a:p>
                  </a:txBody>
                  <a:tcPr marL="43433" marR="43433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 Unicode MS" panose="020B0604020202020204" pitchFamily="34" charset="-122"/>
                          <a:ea typeface="Arial Unicode MS" panose="020B0604020202020204" pitchFamily="34" charset="-122"/>
                          <a:cs typeface="Arial Unicode MS" panose="020B0604020202020204" pitchFamily="34" charset="-122"/>
                        </a:rPr>
                        <a:t>DL band</a:t>
                      </a:r>
                      <a:endParaRPr lang="zh-CN" sz="1000" b="1" dirty="0">
                        <a:effectLst/>
                        <a:latin typeface="Arial Unicode MS" panose="020B0604020202020204" pitchFamily="34" charset="-122"/>
                        <a:ea typeface="Arial Unicode MS" panose="020B0604020202020204" pitchFamily="34" charset="-122"/>
                        <a:cs typeface="Arial Unicode MS" panose="020B0604020202020204" pitchFamily="34" charset="-122"/>
                      </a:endParaRPr>
                    </a:p>
                  </a:txBody>
                  <a:tcPr marL="43433" marR="43433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 Unicode MS" panose="020B0604020202020204" pitchFamily="34" charset="-122"/>
                          <a:ea typeface="Arial Unicode MS" panose="020B0604020202020204" pitchFamily="34" charset="-122"/>
                          <a:cs typeface="Arial Unicode MS" panose="020B0604020202020204" pitchFamily="34" charset="-122"/>
                        </a:rPr>
                        <a:t>UL F</a:t>
                      </a:r>
                      <a:r>
                        <a:rPr lang="en-GB" sz="1000" baseline="-25000" dirty="0">
                          <a:effectLst/>
                          <a:latin typeface="Arial Unicode MS" panose="020B0604020202020204" pitchFamily="34" charset="-122"/>
                          <a:ea typeface="Arial Unicode MS" panose="020B0604020202020204" pitchFamily="34" charset="-122"/>
                          <a:cs typeface="Arial Unicode MS" panose="020B0604020202020204" pitchFamily="34" charset="-122"/>
                        </a:rPr>
                        <a:t>c</a:t>
                      </a:r>
                      <a:endParaRPr lang="zh-CN" sz="1000" b="1" dirty="0">
                        <a:effectLst/>
                        <a:latin typeface="Arial Unicode MS" panose="020B0604020202020204" pitchFamily="34" charset="-122"/>
                        <a:ea typeface="Arial Unicode MS" panose="020B0604020202020204" pitchFamily="34" charset="-122"/>
                        <a:cs typeface="Arial Unicode MS" panose="020B0604020202020204" pitchFamily="34" charset="-122"/>
                      </a:endParaRPr>
                    </a:p>
                  </a:txBody>
                  <a:tcPr marL="43433" marR="43433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  <a:effectLst/>
                          <a:latin typeface="Arial Unicode MS" panose="020B0604020202020204" pitchFamily="34" charset="-122"/>
                          <a:ea typeface="Arial Unicode MS" panose="020B0604020202020204" pitchFamily="34" charset="-122"/>
                          <a:cs typeface="Arial Unicode MS" panose="020B0604020202020204" pitchFamily="34" charset="-122"/>
                        </a:rPr>
                        <a:t>UL BW</a:t>
                      </a:r>
                      <a:endParaRPr lang="zh-CN" sz="1000" b="1" dirty="0">
                        <a:solidFill>
                          <a:srgbClr val="FF0000"/>
                        </a:solidFill>
                        <a:effectLst/>
                        <a:latin typeface="Arial Unicode MS" panose="020B0604020202020204" pitchFamily="34" charset="-122"/>
                        <a:ea typeface="Arial Unicode MS" panose="020B0604020202020204" pitchFamily="34" charset="-122"/>
                        <a:cs typeface="Arial Unicode MS" panose="020B0604020202020204" pitchFamily="34" charset="-122"/>
                      </a:endParaRPr>
                    </a:p>
                  </a:txBody>
                  <a:tcPr marL="43433" marR="43433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 Unicode MS" panose="020B0604020202020204" pitchFamily="34" charset="-122"/>
                          <a:ea typeface="Arial Unicode MS" panose="020B0604020202020204" pitchFamily="34" charset="-122"/>
                          <a:cs typeface="Arial Unicode MS" panose="020B0604020202020204" pitchFamily="34" charset="-122"/>
                        </a:rPr>
                        <a:t>SCS of UL band</a:t>
                      </a:r>
                      <a:endParaRPr lang="zh-CN" sz="1000" b="1" dirty="0">
                        <a:effectLst/>
                        <a:latin typeface="Arial Unicode MS" panose="020B0604020202020204" pitchFamily="34" charset="-122"/>
                        <a:ea typeface="Arial Unicode MS" panose="020B0604020202020204" pitchFamily="34" charset="-122"/>
                        <a:cs typeface="Arial Unicode MS" panose="020B0604020202020204" pitchFamily="34" charset="-122"/>
                      </a:endParaRPr>
                    </a:p>
                  </a:txBody>
                  <a:tcPr marL="43433" marR="43433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 Unicode MS" panose="020B0604020202020204" pitchFamily="34" charset="-122"/>
                          <a:ea typeface="Arial Unicode MS" panose="020B0604020202020204" pitchFamily="34" charset="-122"/>
                          <a:cs typeface="Arial Unicode MS" panose="020B0604020202020204" pitchFamily="34" charset="-122"/>
                        </a:rPr>
                        <a:t>UL RB Allocation</a:t>
                      </a:r>
                      <a:endParaRPr lang="zh-CN" sz="1000" b="1" dirty="0">
                        <a:effectLst/>
                        <a:latin typeface="Arial Unicode MS" panose="020B0604020202020204" pitchFamily="34" charset="-122"/>
                        <a:ea typeface="Arial Unicode MS" panose="020B0604020202020204" pitchFamily="34" charset="-122"/>
                        <a:cs typeface="Arial Unicode MS" panose="020B0604020202020204" pitchFamily="34" charset="-122"/>
                      </a:endParaRPr>
                    </a:p>
                  </a:txBody>
                  <a:tcPr marL="43433" marR="43433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 Unicode MS" panose="020B0604020202020204" pitchFamily="34" charset="-122"/>
                          <a:ea typeface="Arial Unicode MS" panose="020B0604020202020204" pitchFamily="34" charset="-122"/>
                          <a:cs typeface="Arial Unicode MS" panose="020B0604020202020204" pitchFamily="34" charset="-122"/>
                        </a:rPr>
                        <a:t>DL F</a:t>
                      </a:r>
                      <a:r>
                        <a:rPr lang="en-GB" sz="1000" baseline="-25000" dirty="0">
                          <a:effectLst/>
                          <a:latin typeface="Arial Unicode MS" panose="020B0604020202020204" pitchFamily="34" charset="-122"/>
                          <a:ea typeface="Arial Unicode MS" panose="020B0604020202020204" pitchFamily="34" charset="-122"/>
                          <a:cs typeface="Arial Unicode MS" panose="020B0604020202020204" pitchFamily="34" charset="-122"/>
                        </a:rPr>
                        <a:t>c</a:t>
                      </a:r>
                      <a:endParaRPr lang="zh-CN" sz="1000" b="1" dirty="0">
                        <a:effectLst/>
                        <a:latin typeface="Arial Unicode MS" panose="020B0604020202020204" pitchFamily="34" charset="-122"/>
                        <a:ea typeface="Arial Unicode MS" panose="020B0604020202020204" pitchFamily="34" charset="-122"/>
                        <a:cs typeface="Arial Unicode MS" panose="020B0604020202020204" pitchFamily="34" charset="-122"/>
                      </a:endParaRPr>
                    </a:p>
                  </a:txBody>
                  <a:tcPr marL="43433" marR="43433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 Unicode MS" panose="020B0604020202020204" pitchFamily="34" charset="-122"/>
                          <a:ea typeface="Arial Unicode MS" panose="020B0604020202020204" pitchFamily="34" charset="-122"/>
                          <a:cs typeface="Arial Unicode MS" panose="020B0604020202020204" pitchFamily="34" charset="-122"/>
                        </a:rPr>
                        <a:t>DL BW</a:t>
                      </a:r>
                      <a:endParaRPr lang="zh-CN" sz="1000" b="1">
                        <a:effectLst/>
                        <a:latin typeface="Arial Unicode MS" panose="020B0604020202020204" pitchFamily="34" charset="-122"/>
                        <a:ea typeface="Arial Unicode MS" panose="020B0604020202020204" pitchFamily="34" charset="-122"/>
                        <a:cs typeface="Arial Unicode MS" panose="020B0604020202020204" pitchFamily="34" charset="-122"/>
                      </a:endParaRPr>
                    </a:p>
                  </a:txBody>
                  <a:tcPr marL="43433" marR="43433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 Unicode MS" panose="020B0604020202020204" pitchFamily="34" charset="-122"/>
                          <a:ea typeface="Arial Unicode MS" panose="020B0604020202020204" pitchFamily="34" charset="-122"/>
                          <a:cs typeface="Arial Unicode MS" panose="020B0604020202020204" pitchFamily="34" charset="-122"/>
                        </a:rPr>
                        <a:t>MSD</a:t>
                      </a:r>
                      <a:endParaRPr lang="zh-CN" sz="1000" b="1">
                        <a:effectLst/>
                        <a:latin typeface="Arial Unicode MS" panose="020B0604020202020204" pitchFamily="34" charset="-122"/>
                        <a:ea typeface="Arial Unicode MS" panose="020B0604020202020204" pitchFamily="34" charset="-122"/>
                        <a:cs typeface="Arial Unicode MS" panose="020B0604020202020204" pitchFamily="34" charset="-122"/>
                      </a:endParaRPr>
                    </a:p>
                  </a:txBody>
                  <a:tcPr marL="43433" marR="43433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 Unicode MS" panose="020B0604020202020204" pitchFamily="34" charset="-122"/>
                          <a:ea typeface="Arial Unicode MS" panose="020B0604020202020204" pitchFamily="34" charset="-122"/>
                          <a:cs typeface="Arial Unicode MS" panose="020B0604020202020204" pitchFamily="34" charset="-122"/>
                        </a:rPr>
                        <a:t>Cross-band</a:t>
                      </a:r>
                      <a:endParaRPr lang="zh-CN" sz="1000">
                        <a:effectLst/>
                        <a:latin typeface="Arial Unicode MS" panose="020B0604020202020204" pitchFamily="34" charset="-122"/>
                        <a:ea typeface="Arial Unicode MS" panose="020B0604020202020204" pitchFamily="34" charset="-122"/>
                        <a:cs typeface="Arial Unicode MS" panose="020B0604020202020204" pitchFamily="34" charset="-122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 Unicode MS" panose="020B0604020202020204" pitchFamily="34" charset="-122"/>
                          <a:ea typeface="Arial Unicode MS" panose="020B0604020202020204" pitchFamily="34" charset="-122"/>
                          <a:cs typeface="Arial Unicode MS" panose="020B0604020202020204" pitchFamily="34" charset="-122"/>
                        </a:rPr>
                        <a:t>Interference</a:t>
                      </a:r>
                      <a:endParaRPr lang="zh-CN" sz="1000">
                        <a:effectLst/>
                        <a:latin typeface="Arial Unicode MS" panose="020B0604020202020204" pitchFamily="34" charset="-122"/>
                        <a:ea typeface="Arial Unicode MS" panose="020B0604020202020204" pitchFamily="34" charset="-122"/>
                        <a:cs typeface="Arial Unicode MS" panose="020B0604020202020204" pitchFamily="34" charset="-122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 Unicode MS" panose="020B0604020202020204" pitchFamily="34" charset="-122"/>
                          <a:ea typeface="Arial Unicode MS" panose="020B0604020202020204" pitchFamily="34" charset="-122"/>
                          <a:cs typeface="Arial Unicode MS" panose="020B0604020202020204" pitchFamily="34" charset="-122"/>
                        </a:rPr>
                        <a:t>source</a:t>
                      </a:r>
                      <a:endParaRPr lang="zh-CN" sz="1000" b="1">
                        <a:effectLst/>
                        <a:latin typeface="Arial Unicode MS" panose="020B0604020202020204" pitchFamily="34" charset="-122"/>
                        <a:ea typeface="Arial Unicode MS" panose="020B0604020202020204" pitchFamily="34" charset="-122"/>
                        <a:cs typeface="Arial Unicode MS" panose="020B0604020202020204" pitchFamily="34" charset="-122"/>
                      </a:endParaRPr>
                    </a:p>
                  </a:txBody>
                  <a:tcPr marL="43433" marR="43433" marT="0" marB="0" anchor="ctr"/>
                </a:tc>
              </a:tr>
              <a:tr h="27806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 Unicode MS" panose="020B0604020202020204" pitchFamily="34" charset="-122"/>
                          <a:ea typeface="Arial Unicode MS" panose="020B0604020202020204" pitchFamily="34" charset="-122"/>
                          <a:cs typeface="Arial Unicode MS" panose="020B0604020202020204" pitchFamily="34" charset="-122"/>
                        </a:rPr>
                        <a:t>(MHz)</a:t>
                      </a:r>
                      <a:endParaRPr lang="zh-CN" sz="1000" b="1" dirty="0">
                        <a:effectLst/>
                        <a:latin typeface="Arial Unicode MS" panose="020B0604020202020204" pitchFamily="34" charset="-122"/>
                        <a:ea typeface="Arial Unicode MS" panose="020B0604020202020204" pitchFamily="34" charset="-122"/>
                        <a:cs typeface="Arial Unicode MS" panose="020B0604020202020204" pitchFamily="34" charset="-122"/>
                      </a:endParaRPr>
                    </a:p>
                  </a:txBody>
                  <a:tcPr marL="43433" marR="43433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 Unicode MS" panose="020B0604020202020204" pitchFamily="34" charset="-122"/>
                          <a:ea typeface="Arial Unicode MS" panose="020B0604020202020204" pitchFamily="34" charset="-122"/>
                          <a:cs typeface="Arial Unicode MS" panose="020B0604020202020204" pitchFamily="34" charset="-122"/>
                        </a:rPr>
                        <a:t>(MHz)</a:t>
                      </a:r>
                      <a:endParaRPr lang="zh-CN" sz="1000" b="1" dirty="0">
                        <a:effectLst/>
                        <a:latin typeface="Arial Unicode MS" panose="020B0604020202020204" pitchFamily="34" charset="-122"/>
                        <a:ea typeface="Arial Unicode MS" panose="020B0604020202020204" pitchFamily="34" charset="-122"/>
                        <a:cs typeface="Arial Unicode MS" panose="020B0604020202020204" pitchFamily="34" charset="-122"/>
                      </a:endParaRPr>
                    </a:p>
                  </a:txBody>
                  <a:tcPr marL="43433" marR="43433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 Unicode MS" panose="020B0604020202020204" pitchFamily="34" charset="-122"/>
                          <a:ea typeface="Arial Unicode MS" panose="020B0604020202020204" pitchFamily="34" charset="-122"/>
                          <a:cs typeface="Arial Unicode MS" panose="020B0604020202020204" pitchFamily="34" charset="-122"/>
                        </a:rPr>
                        <a:t>(kHz)</a:t>
                      </a:r>
                      <a:endParaRPr lang="zh-CN" sz="1000" b="1" dirty="0">
                        <a:effectLst/>
                        <a:latin typeface="Arial Unicode MS" panose="020B0604020202020204" pitchFamily="34" charset="-122"/>
                        <a:ea typeface="Arial Unicode MS" panose="020B0604020202020204" pitchFamily="34" charset="-122"/>
                        <a:cs typeface="Arial Unicode MS" panose="020B0604020202020204" pitchFamily="34" charset="-122"/>
                      </a:endParaRPr>
                    </a:p>
                  </a:txBody>
                  <a:tcPr marL="43433" marR="43433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 Unicode MS" panose="020B0604020202020204" pitchFamily="34" charset="-122"/>
                          <a:ea typeface="Arial Unicode MS" panose="020B0604020202020204" pitchFamily="34" charset="-122"/>
                          <a:cs typeface="Arial Unicode MS" panose="020B0604020202020204" pitchFamily="34" charset="-122"/>
                        </a:rPr>
                        <a:t>L</a:t>
                      </a:r>
                      <a:r>
                        <a:rPr lang="en-GB" sz="1000" baseline="-25000" dirty="0">
                          <a:effectLst/>
                          <a:latin typeface="Arial Unicode MS" panose="020B0604020202020204" pitchFamily="34" charset="-122"/>
                          <a:ea typeface="Arial Unicode MS" panose="020B0604020202020204" pitchFamily="34" charset="-122"/>
                          <a:cs typeface="Arial Unicode MS" panose="020B0604020202020204" pitchFamily="34" charset="-122"/>
                        </a:rPr>
                        <a:t>CRB</a:t>
                      </a:r>
                      <a:endParaRPr lang="zh-CN" sz="1000" b="1" dirty="0">
                        <a:effectLst/>
                        <a:latin typeface="Arial Unicode MS" panose="020B0604020202020204" pitchFamily="34" charset="-122"/>
                        <a:ea typeface="Arial Unicode MS" panose="020B0604020202020204" pitchFamily="34" charset="-122"/>
                        <a:cs typeface="Arial Unicode MS" panose="020B0604020202020204" pitchFamily="34" charset="-122"/>
                      </a:endParaRPr>
                    </a:p>
                  </a:txBody>
                  <a:tcPr marL="43433" marR="43433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 Unicode MS" panose="020B0604020202020204" pitchFamily="34" charset="-122"/>
                          <a:ea typeface="Arial Unicode MS" panose="020B0604020202020204" pitchFamily="34" charset="-122"/>
                          <a:cs typeface="Arial Unicode MS" panose="020B0604020202020204" pitchFamily="34" charset="-122"/>
                        </a:rPr>
                        <a:t>(MHz)</a:t>
                      </a:r>
                      <a:endParaRPr lang="zh-CN" sz="1000" b="1" dirty="0">
                        <a:effectLst/>
                        <a:latin typeface="Arial Unicode MS" panose="020B0604020202020204" pitchFamily="34" charset="-122"/>
                        <a:ea typeface="Arial Unicode MS" panose="020B0604020202020204" pitchFamily="34" charset="-122"/>
                        <a:cs typeface="Arial Unicode MS" panose="020B0604020202020204" pitchFamily="34" charset="-122"/>
                      </a:endParaRPr>
                    </a:p>
                  </a:txBody>
                  <a:tcPr marL="43433" marR="43433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 Unicode MS" panose="020B0604020202020204" pitchFamily="34" charset="-122"/>
                          <a:ea typeface="Arial Unicode MS" panose="020B0604020202020204" pitchFamily="34" charset="-122"/>
                          <a:cs typeface="Arial Unicode MS" panose="020B0604020202020204" pitchFamily="34" charset="-122"/>
                        </a:rPr>
                        <a:t>(MHz)</a:t>
                      </a:r>
                      <a:endParaRPr lang="zh-CN" sz="1000" b="1" dirty="0">
                        <a:effectLst/>
                        <a:latin typeface="Arial Unicode MS" panose="020B0604020202020204" pitchFamily="34" charset="-122"/>
                        <a:ea typeface="Arial Unicode MS" panose="020B0604020202020204" pitchFamily="34" charset="-122"/>
                        <a:cs typeface="Arial Unicode MS" panose="020B0604020202020204" pitchFamily="34" charset="-122"/>
                      </a:endParaRPr>
                    </a:p>
                  </a:txBody>
                  <a:tcPr marL="43433" marR="43433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 Unicode MS" panose="020B0604020202020204" pitchFamily="34" charset="-122"/>
                          <a:ea typeface="Arial Unicode MS" panose="020B0604020202020204" pitchFamily="34" charset="-122"/>
                          <a:cs typeface="Arial Unicode MS" panose="020B0604020202020204" pitchFamily="34" charset="-122"/>
                        </a:rPr>
                        <a:t>(dB)</a:t>
                      </a:r>
                      <a:endParaRPr lang="zh-CN" sz="1000" b="1" dirty="0">
                        <a:effectLst/>
                        <a:latin typeface="Arial Unicode MS" panose="020B0604020202020204" pitchFamily="34" charset="-122"/>
                        <a:ea typeface="Arial Unicode MS" panose="020B0604020202020204" pitchFamily="34" charset="-122"/>
                        <a:cs typeface="Arial Unicode MS" panose="020B0604020202020204" pitchFamily="34" charset="-122"/>
                      </a:endParaRPr>
                    </a:p>
                  </a:txBody>
                  <a:tcPr marL="43433" marR="43433" marT="0" marB="0" anchor="ctr"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9275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Arial Unicode MS" panose="020B0604020202020204" pitchFamily="34" charset="-122"/>
                          <a:ea typeface="Arial Unicode MS" panose="020B0604020202020204" pitchFamily="34" charset="-122"/>
                          <a:cs typeface="Arial Unicode MS" panose="020B0604020202020204" pitchFamily="34" charset="-122"/>
                        </a:rPr>
                        <a:t>39</a:t>
                      </a:r>
                      <a:endParaRPr lang="zh-CN" sz="1000" dirty="0">
                        <a:effectLst/>
                        <a:latin typeface="Arial Unicode MS" panose="020B0604020202020204" pitchFamily="34" charset="-122"/>
                        <a:ea typeface="Arial Unicode MS" panose="020B0604020202020204" pitchFamily="34" charset="-122"/>
                        <a:cs typeface="Arial Unicode MS" panose="020B0604020202020204" pitchFamily="34" charset="-122"/>
                      </a:endParaRPr>
                    </a:p>
                  </a:txBody>
                  <a:tcPr marL="43433" marR="43433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 Unicode MS" panose="020B0604020202020204" pitchFamily="34" charset="-122"/>
                          <a:ea typeface="Arial Unicode MS" panose="020B0604020202020204" pitchFamily="34" charset="-122"/>
                          <a:cs typeface="Arial Unicode MS" panose="020B0604020202020204" pitchFamily="34" charset="-122"/>
                        </a:rPr>
                        <a:t>n</a:t>
                      </a:r>
                      <a:r>
                        <a:rPr lang="en-US" sz="1000" dirty="0">
                          <a:effectLst/>
                          <a:latin typeface="Arial Unicode MS" panose="020B0604020202020204" pitchFamily="34" charset="-122"/>
                          <a:ea typeface="Arial Unicode MS" panose="020B0604020202020204" pitchFamily="34" charset="-122"/>
                          <a:cs typeface="Arial Unicode MS" panose="020B0604020202020204" pitchFamily="34" charset="-122"/>
                        </a:rPr>
                        <a:t>41</a:t>
                      </a:r>
                      <a:endParaRPr lang="zh-CN" sz="1000" dirty="0">
                        <a:effectLst/>
                        <a:latin typeface="Arial Unicode MS" panose="020B0604020202020204" pitchFamily="34" charset="-122"/>
                        <a:ea typeface="Arial Unicode MS" panose="020B0604020202020204" pitchFamily="34" charset="-122"/>
                        <a:cs typeface="Arial Unicode MS" panose="020B0604020202020204" pitchFamily="34" charset="-122"/>
                      </a:endParaRPr>
                    </a:p>
                  </a:txBody>
                  <a:tcPr marL="43433" marR="43433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Arial Unicode MS" panose="020B0604020202020204" pitchFamily="34" charset="-122"/>
                          <a:ea typeface="Arial Unicode MS" panose="020B0604020202020204" pitchFamily="34" charset="-122"/>
                          <a:cs typeface="Arial Unicode MS" panose="020B0604020202020204" pitchFamily="34" charset="-122"/>
                        </a:rPr>
                        <a:t>1910</a:t>
                      </a:r>
                      <a:endParaRPr lang="zh-CN" sz="1000" dirty="0">
                        <a:effectLst/>
                        <a:latin typeface="Arial Unicode MS" panose="020B0604020202020204" pitchFamily="34" charset="-122"/>
                        <a:ea typeface="Arial Unicode MS" panose="020B0604020202020204" pitchFamily="34" charset="-122"/>
                        <a:cs typeface="Arial Unicode MS" panose="020B0604020202020204" pitchFamily="34" charset="-122"/>
                      </a:endParaRPr>
                    </a:p>
                  </a:txBody>
                  <a:tcPr marL="43433" marR="43433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Arial Unicode MS" panose="020B0604020202020204" pitchFamily="34" charset="-122"/>
                          <a:ea typeface="Arial Unicode MS" panose="020B0604020202020204" pitchFamily="34" charset="-122"/>
                          <a:cs typeface="Arial Unicode MS" panose="020B0604020202020204" pitchFamily="34" charset="-122"/>
                        </a:rPr>
                        <a:t>20</a:t>
                      </a:r>
                      <a:endParaRPr lang="zh-CN" sz="1000" dirty="0">
                        <a:effectLst/>
                        <a:latin typeface="Arial Unicode MS" panose="020B0604020202020204" pitchFamily="34" charset="-122"/>
                        <a:ea typeface="Arial Unicode MS" panose="020B0604020202020204" pitchFamily="34" charset="-122"/>
                        <a:cs typeface="Arial Unicode MS" panose="020B0604020202020204" pitchFamily="34" charset="-122"/>
                      </a:endParaRPr>
                    </a:p>
                  </a:txBody>
                  <a:tcPr marL="43433" marR="43433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 Unicode MS" panose="020B0604020202020204" pitchFamily="34" charset="-122"/>
                          <a:ea typeface="Arial Unicode MS" panose="020B0604020202020204" pitchFamily="34" charset="-122"/>
                          <a:cs typeface="Arial Unicode MS" panose="020B0604020202020204" pitchFamily="34" charset="-122"/>
                        </a:rPr>
                        <a:t>15</a:t>
                      </a:r>
                      <a:endParaRPr lang="zh-CN" sz="1000" dirty="0">
                        <a:effectLst/>
                        <a:latin typeface="Arial Unicode MS" panose="020B0604020202020204" pitchFamily="34" charset="-122"/>
                        <a:ea typeface="Arial Unicode MS" panose="020B0604020202020204" pitchFamily="34" charset="-122"/>
                        <a:cs typeface="Arial Unicode MS" panose="020B0604020202020204" pitchFamily="34" charset="-122"/>
                      </a:endParaRPr>
                    </a:p>
                  </a:txBody>
                  <a:tcPr marL="43433" marR="43433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 Unicode MS" panose="020B0604020202020204" pitchFamily="34" charset="-122"/>
                          <a:ea typeface="Arial Unicode MS" panose="020B0604020202020204" pitchFamily="34" charset="-122"/>
                          <a:cs typeface="Arial Unicode MS" panose="020B0604020202020204" pitchFamily="34" charset="-122"/>
                        </a:rPr>
                        <a:t>100 (RB</a:t>
                      </a:r>
                      <a:r>
                        <a:rPr lang="en-GB" sz="1000" baseline="-25000" dirty="0">
                          <a:effectLst/>
                          <a:latin typeface="Arial Unicode MS" panose="020B0604020202020204" pitchFamily="34" charset="-122"/>
                          <a:ea typeface="Arial Unicode MS" panose="020B0604020202020204" pitchFamily="34" charset="-122"/>
                          <a:cs typeface="Arial Unicode MS" panose="020B0604020202020204" pitchFamily="34" charset="-122"/>
                        </a:rPr>
                        <a:t>START</a:t>
                      </a:r>
                      <a:r>
                        <a:rPr lang="en-GB" sz="1000" dirty="0">
                          <a:effectLst/>
                          <a:latin typeface="Arial Unicode MS" panose="020B0604020202020204" pitchFamily="34" charset="-122"/>
                          <a:ea typeface="Arial Unicode MS" panose="020B0604020202020204" pitchFamily="34" charset="-122"/>
                          <a:cs typeface="Arial Unicode MS" panose="020B0604020202020204" pitchFamily="34" charset="-122"/>
                        </a:rPr>
                        <a:t>=0)</a:t>
                      </a:r>
                      <a:endParaRPr lang="zh-CN" sz="1000" dirty="0">
                        <a:effectLst/>
                        <a:latin typeface="Arial Unicode MS" panose="020B0604020202020204" pitchFamily="34" charset="-122"/>
                        <a:ea typeface="Arial Unicode MS" panose="020B0604020202020204" pitchFamily="34" charset="-122"/>
                        <a:cs typeface="Arial Unicode MS" panose="020B0604020202020204" pitchFamily="34" charset="-122"/>
                      </a:endParaRPr>
                    </a:p>
                  </a:txBody>
                  <a:tcPr marL="43433" marR="43433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Arial Unicode MS" panose="020B0604020202020204" pitchFamily="34" charset="-122"/>
                          <a:ea typeface="Arial Unicode MS" panose="020B0604020202020204" pitchFamily="34" charset="-122"/>
                          <a:cs typeface="Arial Unicode MS" panose="020B0604020202020204" pitchFamily="34" charset="-122"/>
                        </a:rPr>
                        <a:t>2501</a:t>
                      </a:r>
                      <a:endParaRPr lang="zh-CN" sz="1000" dirty="0">
                        <a:effectLst/>
                        <a:latin typeface="Arial Unicode MS" panose="020B0604020202020204" pitchFamily="34" charset="-122"/>
                        <a:ea typeface="Arial Unicode MS" panose="020B0604020202020204" pitchFamily="34" charset="-122"/>
                        <a:cs typeface="Arial Unicode MS" panose="020B0604020202020204" pitchFamily="34" charset="-122"/>
                      </a:endParaRPr>
                    </a:p>
                  </a:txBody>
                  <a:tcPr marL="43433" marR="43433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Arial Unicode MS" panose="020B0604020202020204" pitchFamily="34" charset="-122"/>
                          <a:ea typeface="Arial Unicode MS" panose="020B0604020202020204" pitchFamily="34" charset="-122"/>
                          <a:cs typeface="Arial Unicode MS" panose="020B0604020202020204" pitchFamily="34" charset="-122"/>
                        </a:rPr>
                        <a:t>10</a:t>
                      </a:r>
                      <a:endParaRPr lang="zh-CN" sz="1000" dirty="0">
                        <a:effectLst/>
                        <a:latin typeface="Arial Unicode MS" panose="020B0604020202020204" pitchFamily="34" charset="-122"/>
                        <a:ea typeface="Arial Unicode MS" panose="020B0604020202020204" pitchFamily="34" charset="-122"/>
                        <a:cs typeface="Arial Unicode MS" panose="020B0604020202020204" pitchFamily="34" charset="-122"/>
                      </a:endParaRPr>
                    </a:p>
                  </a:txBody>
                  <a:tcPr marL="43433" marR="43433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effectLst/>
                          <a:latin typeface="Arial Unicode MS" panose="020B0604020202020204" pitchFamily="34" charset="-122"/>
                          <a:ea typeface="Arial Unicode MS" panose="020B0604020202020204" pitchFamily="34" charset="-122"/>
                          <a:cs typeface="Arial Unicode MS" panose="020B0604020202020204" pitchFamily="34" charset="-122"/>
                        </a:rPr>
                        <a:t>3.3</a:t>
                      </a:r>
                      <a:endParaRPr lang="zh-CN" sz="1000" dirty="0">
                        <a:effectLst/>
                        <a:latin typeface="Arial Unicode MS" panose="020B0604020202020204" pitchFamily="34" charset="-122"/>
                        <a:ea typeface="Arial Unicode MS" panose="020B0604020202020204" pitchFamily="34" charset="-122"/>
                        <a:cs typeface="Arial Unicode MS" panose="020B0604020202020204" pitchFamily="34" charset="-122"/>
                      </a:endParaRPr>
                    </a:p>
                  </a:txBody>
                  <a:tcPr marL="43433" marR="43433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 Unicode MS" panose="020B0604020202020204" pitchFamily="34" charset="-122"/>
                          <a:ea typeface="Arial Unicode MS" panose="020B0604020202020204" pitchFamily="34" charset="-122"/>
                          <a:cs typeface="Arial Unicode MS" panose="020B0604020202020204" pitchFamily="34" charset="-122"/>
                        </a:rPr>
                        <a:t>&gt;ACLR2</a:t>
                      </a:r>
                      <a:endParaRPr lang="zh-CN" sz="1000" dirty="0">
                        <a:effectLst/>
                        <a:latin typeface="Arial Unicode MS" panose="020B0604020202020204" pitchFamily="34" charset="-122"/>
                        <a:ea typeface="Arial Unicode MS" panose="020B0604020202020204" pitchFamily="34" charset="-122"/>
                        <a:cs typeface="Arial Unicode MS" panose="020B0604020202020204" pitchFamily="34" charset="-122"/>
                      </a:endParaRPr>
                    </a:p>
                  </a:txBody>
                  <a:tcPr marL="43433" marR="43433" marT="0" marB="0" anchor="ctr"/>
                </a:tc>
              </a:tr>
              <a:tr h="15421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chemeClr val="dk1"/>
                          </a:solidFill>
                          <a:effectLst/>
                          <a:latin typeface="Arial Unicode MS" panose="020B0604020202020204" pitchFamily="34" charset="-122"/>
                          <a:ea typeface="Arial Unicode MS" panose="020B0604020202020204" pitchFamily="34" charset="-122"/>
                          <a:cs typeface="Arial Unicode MS" panose="020B0604020202020204" pitchFamily="34" charset="-122"/>
                        </a:rPr>
                        <a:t>n</a:t>
                      </a:r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Arial Unicode MS" panose="020B0604020202020204" pitchFamily="34" charset="-122"/>
                          <a:ea typeface="Arial Unicode MS" panose="020B0604020202020204" pitchFamily="34" charset="-122"/>
                          <a:cs typeface="Arial Unicode MS" panose="020B0604020202020204" pitchFamily="34" charset="-122"/>
                        </a:rPr>
                        <a:t>41</a:t>
                      </a:r>
                      <a:endParaRPr lang="zh-CN" sz="1000" kern="1200" dirty="0">
                        <a:solidFill>
                          <a:schemeClr val="dk1"/>
                        </a:solidFill>
                        <a:effectLst/>
                        <a:latin typeface="Arial Unicode MS" panose="020B0604020202020204" pitchFamily="34" charset="-122"/>
                        <a:ea typeface="Arial Unicode MS" panose="020B0604020202020204" pitchFamily="34" charset="-122"/>
                        <a:cs typeface="Arial Unicode MS" panose="020B0604020202020204" pitchFamily="34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39</a:t>
                      </a:r>
                      <a:endParaRPr lang="zh-CN" sz="10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Arial Unicode MS" panose="020B0604020202020204" pitchFamily="34" charset="-122"/>
                          <a:ea typeface="Arial Unicode MS" panose="020B0604020202020204" pitchFamily="34" charset="-122"/>
                          <a:cs typeface="Arial Unicode MS" panose="020B0604020202020204" pitchFamily="34" charset="-122"/>
                        </a:rPr>
                        <a:t>2546</a:t>
                      </a:r>
                      <a:endParaRPr lang="zh-CN" sz="1000" kern="1200" dirty="0">
                        <a:solidFill>
                          <a:schemeClr val="dk1"/>
                        </a:solidFill>
                        <a:effectLst/>
                        <a:latin typeface="Arial Unicode MS" panose="020B0604020202020204" pitchFamily="34" charset="-122"/>
                        <a:ea typeface="Arial Unicode MS" panose="020B0604020202020204" pitchFamily="34" charset="-122"/>
                        <a:cs typeface="Arial Unicode MS" panose="020B0604020202020204" pitchFamily="34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Arial Unicode MS" panose="020B0604020202020204" pitchFamily="34" charset="-122"/>
                          <a:ea typeface="Arial Unicode MS" panose="020B0604020202020204" pitchFamily="34" charset="-122"/>
                          <a:cs typeface="Arial Unicode MS" panose="020B0604020202020204" pitchFamily="34" charset="-122"/>
                        </a:rPr>
                        <a:t>100</a:t>
                      </a:r>
                      <a:endParaRPr lang="zh-CN" sz="1000" kern="1200" dirty="0">
                        <a:solidFill>
                          <a:schemeClr val="dk1"/>
                        </a:solidFill>
                        <a:effectLst/>
                        <a:latin typeface="Arial Unicode MS" panose="020B0604020202020204" pitchFamily="34" charset="-122"/>
                        <a:ea typeface="Arial Unicode MS" panose="020B0604020202020204" pitchFamily="34" charset="-122"/>
                        <a:cs typeface="Arial Unicode MS" panose="020B0604020202020204" pitchFamily="34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Arial Unicode MS" panose="020B0604020202020204" pitchFamily="34" charset="-122"/>
                          <a:ea typeface="Arial Unicode MS" panose="020B0604020202020204" pitchFamily="34" charset="-122"/>
                          <a:cs typeface="Arial Unicode MS" panose="020B0604020202020204" pitchFamily="34" charset="-122"/>
                        </a:rPr>
                        <a:t>30</a:t>
                      </a:r>
                      <a:endParaRPr lang="zh-CN" sz="1000" kern="1200" dirty="0">
                        <a:solidFill>
                          <a:schemeClr val="dk1"/>
                        </a:solidFill>
                        <a:effectLst/>
                        <a:latin typeface="Arial Unicode MS" panose="020B0604020202020204" pitchFamily="34" charset="-122"/>
                        <a:ea typeface="Arial Unicode MS" panose="020B0604020202020204" pitchFamily="34" charset="-122"/>
                        <a:cs typeface="Arial Unicode MS" panose="020B0604020202020204" pitchFamily="34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Arial Unicode MS" panose="020B0604020202020204" pitchFamily="34" charset="-122"/>
                          <a:ea typeface="Arial Unicode MS" panose="020B0604020202020204" pitchFamily="34" charset="-122"/>
                          <a:cs typeface="Arial Unicode MS" panose="020B0604020202020204" pitchFamily="34" charset="-122"/>
                        </a:rPr>
                        <a:t>270</a:t>
                      </a:r>
                      <a:r>
                        <a:rPr lang="en-GB" sz="1000" kern="1200" dirty="0">
                          <a:solidFill>
                            <a:schemeClr val="dk1"/>
                          </a:solidFill>
                          <a:effectLst/>
                          <a:latin typeface="Arial Unicode MS" panose="020B0604020202020204" pitchFamily="34" charset="-122"/>
                          <a:ea typeface="Arial Unicode MS" panose="020B0604020202020204" pitchFamily="34" charset="-122"/>
                          <a:cs typeface="Arial Unicode MS" panose="020B0604020202020204" pitchFamily="34" charset="-122"/>
                        </a:rPr>
                        <a:t> (</a:t>
                      </a:r>
                      <a:r>
                        <a:rPr lang="en-GB" sz="1000" kern="1200" dirty="0" smtClean="0">
                          <a:solidFill>
                            <a:schemeClr val="dk1"/>
                          </a:solidFill>
                          <a:effectLst/>
                          <a:latin typeface="Arial Unicode MS" panose="020B0604020202020204" pitchFamily="34" charset="-122"/>
                          <a:ea typeface="Arial Unicode MS" panose="020B0604020202020204" pitchFamily="34" charset="-122"/>
                          <a:cs typeface="Arial Unicode MS" panose="020B0604020202020204" pitchFamily="34" charset="-122"/>
                        </a:rPr>
                        <a:t>RB</a:t>
                      </a:r>
                      <a:r>
                        <a:rPr lang="en-GB" altLang="zh-CN" sz="1000" baseline="-25000" dirty="0" smtClean="0">
                          <a:effectLst/>
                          <a:latin typeface="Arial Unicode MS" panose="020B0604020202020204" pitchFamily="34" charset="-122"/>
                          <a:ea typeface="Arial Unicode MS" panose="020B0604020202020204" pitchFamily="34" charset="-122"/>
                          <a:cs typeface="Arial Unicode MS" panose="020B0604020202020204" pitchFamily="34" charset="-122"/>
                        </a:rPr>
                        <a:t>START</a:t>
                      </a:r>
                      <a:r>
                        <a:rPr lang="en-GB" sz="1000" kern="1200" dirty="0" smtClean="0">
                          <a:solidFill>
                            <a:schemeClr val="dk1"/>
                          </a:solidFill>
                          <a:effectLst/>
                          <a:latin typeface="Arial Unicode MS" panose="020B0604020202020204" pitchFamily="34" charset="-122"/>
                          <a:ea typeface="Arial Unicode MS" panose="020B0604020202020204" pitchFamily="34" charset="-122"/>
                          <a:cs typeface="Arial Unicode MS" panose="020B0604020202020204" pitchFamily="34" charset="-122"/>
                        </a:rPr>
                        <a:t>=</a:t>
                      </a:r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Arial Unicode MS" panose="020B0604020202020204" pitchFamily="34" charset="-122"/>
                          <a:ea typeface="Arial Unicode MS" panose="020B0604020202020204" pitchFamily="34" charset="-122"/>
                          <a:cs typeface="Arial Unicode MS" panose="020B0604020202020204" pitchFamily="34" charset="-122"/>
                        </a:rPr>
                        <a:t>3</a:t>
                      </a:r>
                      <a:r>
                        <a:rPr lang="en-GB" sz="1000" kern="1200" dirty="0">
                          <a:solidFill>
                            <a:schemeClr val="dk1"/>
                          </a:solidFill>
                          <a:effectLst/>
                          <a:latin typeface="Arial Unicode MS" panose="020B0604020202020204" pitchFamily="34" charset="-122"/>
                          <a:ea typeface="Arial Unicode MS" panose="020B0604020202020204" pitchFamily="34" charset="-122"/>
                          <a:cs typeface="Arial Unicode MS" panose="020B0604020202020204" pitchFamily="34" charset="-122"/>
                        </a:rPr>
                        <a:t>)</a:t>
                      </a:r>
                      <a:endParaRPr lang="zh-CN" sz="1000" kern="1200" dirty="0">
                        <a:solidFill>
                          <a:schemeClr val="dk1"/>
                        </a:solidFill>
                        <a:effectLst/>
                        <a:latin typeface="Arial Unicode MS" panose="020B0604020202020204" pitchFamily="34" charset="-122"/>
                        <a:ea typeface="Arial Unicode MS" panose="020B0604020202020204" pitchFamily="34" charset="-122"/>
                        <a:cs typeface="Arial Unicode MS" panose="020B0604020202020204" pitchFamily="34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Arial Unicode MS" panose="020B0604020202020204" pitchFamily="34" charset="-122"/>
                          <a:ea typeface="Arial Unicode MS" panose="020B0604020202020204" pitchFamily="34" charset="-122"/>
                          <a:cs typeface="Arial Unicode MS" panose="020B0604020202020204" pitchFamily="34" charset="-122"/>
                        </a:rPr>
                        <a:t>1917.5</a:t>
                      </a:r>
                      <a:endParaRPr lang="zh-CN" sz="1000" kern="1200" dirty="0">
                        <a:solidFill>
                          <a:schemeClr val="dk1"/>
                        </a:solidFill>
                        <a:effectLst/>
                        <a:latin typeface="Arial Unicode MS" panose="020B0604020202020204" pitchFamily="34" charset="-122"/>
                        <a:ea typeface="Arial Unicode MS" panose="020B0604020202020204" pitchFamily="34" charset="-122"/>
                        <a:cs typeface="Arial Unicode MS" panose="020B0604020202020204" pitchFamily="34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5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1.6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&gt;ACLR2</a:t>
                      </a:r>
                      <a:endParaRPr lang="zh-CN" sz="10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13" name="文本框 12"/>
          <p:cNvSpPr txBox="1"/>
          <p:nvPr/>
        </p:nvSpPr>
        <p:spPr>
          <a:xfrm>
            <a:off x="300673" y="4509697"/>
            <a:ext cx="11627167" cy="70788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 eaLnBrk="1" latinLnBrk="0" hangingPunct="1">
              <a:spcBef>
                <a:spcPts val="0"/>
              </a:spcBef>
              <a:buClrTx/>
              <a:buSzTx/>
            </a:pPr>
            <a:r>
              <a:rPr lang="en-US" altLang="zh-CN" sz="2000" b="1" dirty="0" smtClean="0">
                <a:latin typeface="+mn-lt"/>
                <a:sym typeface="+mn-ea"/>
              </a:rPr>
              <a:t>Observation </a:t>
            </a:r>
            <a:r>
              <a:rPr lang="en-US" altLang="zh-CN" sz="2000" b="1" dirty="0">
                <a:latin typeface="+mn-lt"/>
                <a:sym typeface="+mn-ea"/>
              </a:rPr>
              <a:t>1</a:t>
            </a:r>
            <a:r>
              <a:rPr lang="en-US" altLang="zh-CN" sz="2000" dirty="0" smtClean="0">
                <a:latin typeface="+mn-lt"/>
                <a:sym typeface="+mn-ea"/>
              </a:rPr>
              <a:t>:  The </a:t>
            </a:r>
            <a:r>
              <a:rPr lang="en-US" altLang="zh-CN" sz="2000" dirty="0" err="1" smtClean="0">
                <a:latin typeface="+mn-lt"/>
                <a:sym typeface="+mn-ea"/>
              </a:rPr>
              <a:t>Refsens</a:t>
            </a:r>
            <a:r>
              <a:rPr lang="en-US" altLang="zh-CN" sz="2000" dirty="0" smtClean="0">
                <a:latin typeface="+mn-lt"/>
                <a:sym typeface="+mn-ea"/>
              </a:rPr>
              <a:t> requirements for EN-DC configuration is specified by the combination of UL configuration and DL channel bandwidths.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93620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224855" y="0"/>
            <a:ext cx="11577955" cy="727710"/>
          </a:xfrm>
        </p:spPr>
        <p:txBody>
          <a:bodyPr/>
          <a:lstStyle/>
          <a:p>
            <a:pPr eaLnBrk="1" hangingPunct="1"/>
            <a:r>
              <a:rPr lang="en-US" altLang="zh-CN" sz="3200" b="1" dirty="0" smtClean="0">
                <a:solidFill>
                  <a:schemeClr val="tx1"/>
                </a:solidFill>
              </a:rPr>
              <a:t>Further considerations on test requirements for EN-DC </a:t>
            </a:r>
            <a:r>
              <a:rPr lang="en-US" altLang="zh-CN" sz="3200" b="1" dirty="0" err="1"/>
              <a:t>Refsens</a:t>
            </a:r>
            <a:r>
              <a:rPr lang="en-US" altLang="zh-CN" sz="3200" b="1" dirty="0"/>
              <a:t> </a:t>
            </a:r>
            <a:r>
              <a:rPr lang="en-US" altLang="zh-CN" sz="3200" b="1" dirty="0" smtClean="0"/>
              <a:t>(</a:t>
            </a:r>
            <a:r>
              <a:rPr lang="en-US" altLang="zh-CN" sz="3200" b="1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Ⅱ</a:t>
            </a:r>
            <a:r>
              <a:rPr lang="en-US" altLang="zh-CN" sz="3200" b="1" dirty="0" smtClean="0"/>
              <a:t>)</a:t>
            </a:r>
            <a:endParaRPr lang="en-US" altLang="zh-CN" sz="3200" b="1" dirty="0" smtClean="0">
              <a:solidFill>
                <a:schemeClr val="tx1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00673" y="635748"/>
            <a:ext cx="11889740" cy="163121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spcBef>
                <a:spcPts val="0"/>
              </a:spcBef>
            </a:pPr>
            <a:r>
              <a:rPr lang="en-US" altLang="zh-CN" sz="2000" dirty="0" smtClean="0">
                <a:solidFill>
                  <a:schemeClr val="tx1"/>
                </a:solidFill>
                <a:latin typeface="+mn-lt"/>
                <a:sym typeface="+mn-ea"/>
              </a:rPr>
              <a:t>Based on the above discussion, it is noted that for the </a:t>
            </a:r>
            <a:r>
              <a:rPr lang="en-US" altLang="zh-CN" sz="2000" dirty="0" err="1" smtClean="0">
                <a:solidFill>
                  <a:schemeClr val="tx1"/>
                </a:solidFill>
                <a:latin typeface="+mn-lt"/>
                <a:sym typeface="+mn-ea"/>
              </a:rPr>
              <a:t>Refsens</a:t>
            </a:r>
            <a:r>
              <a:rPr lang="en-US" altLang="zh-CN" sz="2000" dirty="0" smtClean="0">
                <a:solidFill>
                  <a:schemeClr val="tx1"/>
                </a:solidFill>
                <a:latin typeface="+mn-lt"/>
                <a:sym typeface="+mn-ea"/>
              </a:rPr>
              <a:t> test requirements for EN-DC, both UL configuration </a:t>
            </a:r>
            <a:r>
              <a:rPr lang="en-US" altLang="zh-CN" sz="2000" dirty="0">
                <a:latin typeface="+mn-lt"/>
                <a:sym typeface="+mn-ea"/>
              </a:rPr>
              <a:t>and DL channel bandwidths should be </a:t>
            </a:r>
            <a:r>
              <a:rPr lang="en-US" altLang="zh-CN" sz="2000" dirty="0" smtClean="0">
                <a:latin typeface="+mn-lt"/>
                <a:sym typeface="+mn-ea"/>
              </a:rPr>
              <a:t>considered </a:t>
            </a:r>
            <a:r>
              <a:rPr lang="en-US" altLang="zh-CN" sz="2000" dirty="0">
                <a:latin typeface="+mn-lt"/>
                <a:sym typeface="+mn-ea"/>
              </a:rPr>
              <a:t>in Table 7.3B.2.3.5-0. Furthermore, since there is no information of “Interference order” such as “</a:t>
            </a:r>
            <a:r>
              <a:rPr lang="en-GB" altLang="zh-CN" sz="2000" dirty="0" err="1">
                <a:latin typeface="+mn-lt"/>
              </a:rPr>
              <a:t>ULx</a:t>
            </a:r>
            <a:r>
              <a:rPr lang="en-GB" altLang="zh-CN" sz="2000" dirty="0">
                <a:latin typeface="+mn-lt"/>
              </a:rPr>
              <a:t>/</a:t>
            </a:r>
            <a:r>
              <a:rPr lang="en-GB" altLang="zh-CN" sz="2000" dirty="0" err="1">
                <a:latin typeface="+mn-lt"/>
              </a:rPr>
              <a:t>DLy</a:t>
            </a:r>
            <a:r>
              <a:rPr lang="en-GB" altLang="zh-CN" sz="2000" dirty="0">
                <a:latin typeface="+mn-lt"/>
              </a:rPr>
              <a:t>”, “</a:t>
            </a:r>
            <a:r>
              <a:rPr lang="en-GB" altLang="zh-CN" sz="2000" dirty="0" err="1">
                <a:latin typeface="+mn-lt"/>
              </a:rPr>
              <a:t>IMDx</a:t>
            </a:r>
            <a:r>
              <a:rPr lang="en-GB" altLang="zh-CN" sz="2000" dirty="0">
                <a:latin typeface="+mn-lt"/>
              </a:rPr>
              <a:t>” and “</a:t>
            </a:r>
            <a:r>
              <a:rPr lang="en-GB" altLang="zh-CN" sz="2000" dirty="0" err="1">
                <a:latin typeface="+mn-lt"/>
              </a:rPr>
              <a:t>ACLRx</a:t>
            </a:r>
            <a:r>
              <a:rPr lang="en-GB" altLang="zh-CN" sz="2000" dirty="0">
                <a:latin typeface="+mn-lt"/>
              </a:rPr>
              <a:t>”, </a:t>
            </a:r>
            <a:r>
              <a:rPr lang="en-GB" altLang="zh-CN" sz="2000" dirty="0" err="1">
                <a:latin typeface="+mn-lt"/>
              </a:rPr>
              <a:t>etc</a:t>
            </a:r>
            <a:r>
              <a:rPr lang="en-GB" altLang="zh-CN" sz="2000" dirty="0">
                <a:latin typeface="+mn-lt"/>
              </a:rPr>
              <a:t> both in the table of test </a:t>
            </a:r>
            <a:r>
              <a:rPr lang="en-GB" altLang="zh-CN" sz="2000" dirty="0" smtClean="0">
                <a:latin typeface="+mn-lt"/>
              </a:rPr>
              <a:t>setting </a:t>
            </a:r>
            <a:r>
              <a:rPr lang="en-GB" altLang="zh-CN" sz="2000" dirty="0">
                <a:latin typeface="+mn-lt"/>
              </a:rPr>
              <a:t>and the table of test requirements, to make it clearer to the test </a:t>
            </a:r>
            <a:r>
              <a:rPr lang="en-GB" altLang="zh-CN" sz="2000" dirty="0" smtClean="0">
                <a:latin typeface="+mn-lt"/>
              </a:rPr>
              <a:t>users </a:t>
            </a:r>
            <a:r>
              <a:rPr lang="en-US" altLang="zh-CN" sz="2000" dirty="0">
                <a:latin typeface="+mn-lt"/>
                <a:sym typeface="+mn-ea"/>
              </a:rPr>
              <a:t>it is </a:t>
            </a:r>
            <a:r>
              <a:rPr lang="en-US" altLang="zh-CN" sz="2000" dirty="0" smtClean="0">
                <a:latin typeface="+mn-lt"/>
                <a:sym typeface="+mn-ea"/>
              </a:rPr>
              <a:t>suggested </a:t>
            </a:r>
            <a:r>
              <a:rPr lang="en-US" altLang="zh-CN" sz="2000" dirty="0">
                <a:latin typeface="+mn-lt"/>
                <a:sym typeface="+mn-ea"/>
              </a:rPr>
              <a:t>to add a column of “Interference order” in Table </a:t>
            </a:r>
            <a:r>
              <a:rPr lang="en-US" altLang="zh-CN" sz="2000" dirty="0" smtClean="0">
                <a:latin typeface="+mn-lt"/>
                <a:sym typeface="+mn-ea"/>
              </a:rPr>
              <a:t>7.3B.2.3.5-0 for information</a:t>
            </a:r>
            <a:r>
              <a:rPr lang="en-GB" altLang="zh-CN" sz="2000" dirty="0" smtClean="0">
                <a:latin typeface="+mn-lt"/>
              </a:rPr>
              <a:t>. </a:t>
            </a:r>
            <a:endParaRPr lang="en-US" altLang="zh-CN" sz="2000" dirty="0">
              <a:latin typeface="+mn-lt"/>
              <a:sym typeface="+mn-ea"/>
            </a:endParaRPr>
          </a:p>
        </p:txBody>
      </p:sp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970440"/>
              </p:ext>
            </p:extLst>
          </p:nvPr>
        </p:nvGraphicFramePr>
        <p:xfrm>
          <a:off x="1443388" y="2537202"/>
          <a:ext cx="9153491" cy="3177455"/>
        </p:xfrm>
        <a:graphic>
          <a:graphicData uri="http://schemas.openxmlformats.org/drawingml/2006/table">
            <a:tbl>
              <a:tblPr firstRow="1" firstCol="1" bandRow="1"/>
              <a:tblGrid>
                <a:gridCol w="1702241"/>
                <a:gridCol w="708473"/>
                <a:gridCol w="805760"/>
                <a:gridCol w="949006"/>
                <a:gridCol w="2077065"/>
                <a:gridCol w="1455473"/>
                <a:gridCol w="1455473"/>
              </a:tblGrid>
              <a:tr h="443054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 strike="sngStrike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CA</a:t>
                      </a:r>
                      <a:r>
                        <a:rPr lang="en-GB" sz="900" b="1" strike="noStrike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EN-DC</a:t>
                      </a:r>
                      <a:r>
                        <a:rPr lang="en-GB" sz="900" b="1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9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configuration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Test ID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900" b="1" strike="sngStrike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DL</a:t>
                      </a:r>
                      <a:r>
                        <a:rPr lang="en-US" altLang="zh-CN" sz="900" b="1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E-UTRA/NR</a:t>
                      </a:r>
                      <a:r>
                        <a:rPr lang="en-GB" sz="900" b="1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9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band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UL/DL</a:t>
                      </a: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CBW </a:t>
                      </a:r>
                      <a:r>
                        <a:rPr lang="en-GB" sz="9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(MHz)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REFSENS test requirement (</a:t>
                      </a:r>
                      <a:r>
                        <a:rPr lang="en-GB" sz="900" b="1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dBm</a:t>
                      </a:r>
                      <a:r>
                        <a:rPr lang="en-GB" sz="9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Exception type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altLang="zh-CN" sz="900" b="1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Interference</a:t>
                      </a:r>
                      <a:r>
                        <a:rPr lang="en-US" altLang="zh-CN" sz="900" b="1" baseline="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order</a:t>
                      </a:r>
                      <a:endParaRPr lang="zh-CN" sz="900" b="1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7499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DC_39A_n41A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REFSENS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Cross band isolation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12192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800" dirty="0" smtClean="0">
                          <a:solidFill>
                            <a:srgbClr val="FF0000"/>
                          </a:solidFill>
                          <a:effectLst/>
                          <a:latin typeface="Arial Unicode MS" panose="020B0604020202020204" pitchFamily="34" charset="-122"/>
                          <a:ea typeface="Arial Unicode MS" panose="020B0604020202020204" pitchFamily="34" charset="-122"/>
                          <a:cs typeface="Arial Unicode MS" panose="020B0604020202020204" pitchFamily="34" charset="-122"/>
                        </a:rPr>
                        <a:t>&gt;ACLR2</a:t>
                      </a:r>
                      <a:endParaRPr lang="zh-CN" altLang="zh-CN" sz="800" dirty="0" smtClean="0">
                        <a:solidFill>
                          <a:srgbClr val="FF0000"/>
                        </a:solidFill>
                        <a:effectLst/>
                        <a:latin typeface="Arial Unicode MS" panose="020B0604020202020204" pitchFamily="34" charset="-122"/>
                        <a:ea typeface="Arial Unicode MS" panose="020B0604020202020204" pitchFamily="34" charset="-122"/>
                        <a:cs typeface="Arial Unicode MS" panose="020B0604020202020204" pitchFamily="34" charset="-122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37499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n41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-91.5+TT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7499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-97.7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Cross band isolation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altLang="zh-CN" sz="800" dirty="0" smtClean="0">
                          <a:solidFill>
                            <a:srgbClr val="FF0000"/>
                          </a:solidFill>
                          <a:effectLst/>
                          <a:latin typeface="Arial Unicode MS" panose="020B0604020202020204" pitchFamily="34" charset="-122"/>
                          <a:ea typeface="Arial Unicode MS" panose="020B0604020202020204" pitchFamily="34" charset="-122"/>
                          <a:cs typeface="Arial Unicode MS" panose="020B0604020202020204" pitchFamily="34" charset="-122"/>
                        </a:rPr>
                        <a:t>&gt;ACLR2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37499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n41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REFSENS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7499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DC_40A_n41A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-67.9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Cross band isolation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altLang="zh-CN" sz="800" dirty="0" smtClean="0">
                          <a:solidFill>
                            <a:srgbClr val="FF0000"/>
                          </a:solidFill>
                          <a:effectLst/>
                          <a:latin typeface="Arial Unicode MS" panose="020B0604020202020204" pitchFamily="34" charset="-122"/>
                          <a:ea typeface="Arial Unicode MS" panose="020B0604020202020204" pitchFamily="34" charset="-122"/>
                          <a:cs typeface="Arial Unicode MS" panose="020B0604020202020204" pitchFamily="34" charset="-122"/>
                        </a:rPr>
                        <a:t>ACLR2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37499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n41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REFSENS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strike="sng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Cross band isolation</a:t>
                      </a:r>
                      <a:endParaRPr lang="zh-CN" sz="800" strike="sng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587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DC_26A_n41A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REFSENS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UL harmonic 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altLang="zh-CN" sz="800" kern="1200" dirty="0" smtClean="0">
                          <a:solidFill>
                            <a:srgbClr val="FF0000"/>
                          </a:solidFill>
                          <a:effectLst/>
                          <a:latin typeface="Arial Unicode MS" panose="020B0604020202020204" pitchFamily="34" charset="-122"/>
                          <a:ea typeface="Arial Unicode MS" panose="020B0604020202020204" pitchFamily="34" charset="-122"/>
                          <a:cs typeface="Arial Unicode MS" panose="020B0604020202020204" pitchFamily="34" charset="-122"/>
                        </a:rPr>
                        <a:t>UL3/DL1</a:t>
                      </a:r>
                      <a:endParaRPr lang="zh-CN" sz="800" kern="1200" dirty="0">
                        <a:solidFill>
                          <a:srgbClr val="FF0000"/>
                        </a:solidFill>
                        <a:effectLst/>
                        <a:latin typeface="Arial Unicode MS" panose="020B0604020202020204" pitchFamily="34" charset="-122"/>
                        <a:ea typeface="Arial Unicode MS" panose="020B0604020202020204" pitchFamily="34" charset="-122"/>
                        <a:cs typeface="Arial Unicode MS" panose="020B0604020202020204" pitchFamily="34" charset="-122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37499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n41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-81.8+TT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interference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altLang="zh-CN" sz="800" kern="1200" dirty="0" smtClean="0">
                          <a:solidFill>
                            <a:srgbClr val="FF0000"/>
                          </a:solidFill>
                          <a:effectLst/>
                          <a:latin typeface="Arial Unicode MS" panose="020B0604020202020204" pitchFamily="34" charset="-122"/>
                          <a:ea typeface="Arial Unicode MS" panose="020B0604020202020204" pitchFamily="34" charset="-122"/>
                          <a:cs typeface="Arial Unicode MS" panose="020B0604020202020204" pitchFamily="34" charset="-122"/>
                        </a:rPr>
                        <a:t>direct-hit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7499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1a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REFSENS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7499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n41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-81.1+TT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7499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REFSENS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UL harmonic exception 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altLang="zh-CN" sz="800" kern="1200" dirty="0" smtClean="0">
                          <a:solidFill>
                            <a:srgbClr val="FF0000"/>
                          </a:solidFill>
                          <a:effectLst/>
                          <a:latin typeface="Arial Unicode MS" panose="020B0604020202020204" pitchFamily="34" charset="-122"/>
                          <a:ea typeface="Arial Unicode MS" panose="020B0604020202020204" pitchFamily="34" charset="-122"/>
                          <a:cs typeface="Arial Unicode MS" panose="020B0604020202020204" pitchFamily="34" charset="-122"/>
                        </a:rPr>
                        <a:t>N/A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37499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n41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REFSENS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avoided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7499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-81.2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dual uplink operation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12192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800" kern="1200" dirty="0" smtClean="0">
                          <a:solidFill>
                            <a:srgbClr val="FF0000"/>
                          </a:solidFill>
                          <a:effectLst/>
                          <a:latin typeface="Arial Unicode MS" panose="020B0604020202020204" pitchFamily="34" charset="-122"/>
                          <a:ea typeface="Arial Unicode MS" panose="020B0604020202020204" pitchFamily="34" charset="-122"/>
                          <a:cs typeface="Arial Unicode MS" panose="020B0604020202020204" pitchFamily="34" charset="-122"/>
                        </a:rPr>
                        <a:t>IMD3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37499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n41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REFSENS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7499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-72.5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harmonic mixing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altLang="zh-CN" sz="800" kern="1200" dirty="0" smtClean="0">
                          <a:solidFill>
                            <a:srgbClr val="FF0000"/>
                          </a:solidFill>
                          <a:effectLst/>
                          <a:latin typeface="Arial Unicode MS" panose="020B0604020202020204" pitchFamily="34" charset="-122"/>
                          <a:ea typeface="Arial Unicode MS" panose="020B0604020202020204" pitchFamily="34" charset="-122"/>
                          <a:cs typeface="Arial Unicode MS" panose="020B0604020202020204" pitchFamily="34" charset="-122"/>
                        </a:rPr>
                        <a:t>UL1/DL3</a:t>
                      </a:r>
                      <a:endParaRPr lang="zh-CN" sz="800" kern="1200" dirty="0">
                        <a:solidFill>
                          <a:srgbClr val="FF0000"/>
                        </a:solidFill>
                        <a:effectLst/>
                        <a:latin typeface="Arial Unicode MS" panose="020B0604020202020204" pitchFamily="34" charset="-122"/>
                        <a:ea typeface="Arial Unicode MS" panose="020B0604020202020204" pitchFamily="34" charset="-122"/>
                        <a:cs typeface="Arial Unicode MS" panose="020B0604020202020204" pitchFamily="34" charset="-122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37499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n41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REFSENS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7499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-69.5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7499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n41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REFSENS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7499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REFSENS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harmonic mixing 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12192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800" kern="1200" dirty="0" smtClean="0">
                          <a:solidFill>
                            <a:srgbClr val="FF0000"/>
                          </a:solidFill>
                          <a:effectLst/>
                          <a:latin typeface="Arial Unicode MS" panose="020B0604020202020204" pitchFamily="34" charset="-122"/>
                          <a:ea typeface="Arial Unicode MS" panose="020B0604020202020204" pitchFamily="34" charset="-122"/>
                          <a:cs typeface="Arial Unicode MS" panose="020B0604020202020204" pitchFamily="34" charset="-122"/>
                        </a:rPr>
                        <a:t>N/A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37499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n41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REFSENS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avoiding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3130712" y="2211910"/>
            <a:ext cx="4932003" cy="2534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zh-CN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Table 7.3B.2.3.5-0: Reference sensitivity </a:t>
            </a:r>
            <a:r>
              <a:rPr kumimoji="0" lang="en-GB" altLang="zh-CN" sz="1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test</a:t>
            </a:r>
            <a:r>
              <a:rPr kumimoji="0" lang="en-GB" altLang="zh-CN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requirement for PC3 EN-DC</a:t>
            </a:r>
            <a:endParaRPr kumimoji="0" lang="en-GB" alt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63246" y="5762645"/>
            <a:ext cx="11627167" cy="101566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spcBef>
                <a:spcPts val="0"/>
              </a:spcBef>
            </a:pPr>
            <a:r>
              <a:rPr lang="en-US" altLang="zh-CN" sz="2000" b="1" dirty="0" smtClean="0">
                <a:latin typeface="+mn-lt"/>
                <a:sym typeface="+mn-ea"/>
              </a:rPr>
              <a:t>Proposal 1</a:t>
            </a:r>
            <a:r>
              <a:rPr lang="en-US" altLang="zh-CN" sz="2000" dirty="0" smtClean="0">
                <a:latin typeface="+mn-lt"/>
                <a:sym typeface="+mn-ea"/>
              </a:rPr>
              <a:t>:  It is suggested to correct the “CA configuration” to “EN-DC configuration”, “DL </a:t>
            </a:r>
            <a:r>
              <a:rPr lang="en-US" altLang="zh-CN" sz="2000" dirty="0">
                <a:latin typeface="+mn-lt"/>
                <a:sym typeface="+mn-ea"/>
              </a:rPr>
              <a:t>band” to </a:t>
            </a:r>
            <a:r>
              <a:rPr lang="en-US" altLang="zh-CN" sz="2000" dirty="0" smtClean="0">
                <a:latin typeface="+mn-lt"/>
                <a:sym typeface="+mn-ea"/>
              </a:rPr>
              <a:t>“E-UTRA/NR </a:t>
            </a:r>
            <a:r>
              <a:rPr lang="en-US" altLang="zh-CN" sz="2000" dirty="0">
                <a:latin typeface="+mn-lt"/>
                <a:sym typeface="+mn-ea"/>
              </a:rPr>
              <a:t>band”, “CBW” to “UL/DL CBW” and to add a column of “Interference order” in Table 7.3B.2.3.5-0 for EN-DC </a:t>
            </a:r>
            <a:r>
              <a:rPr lang="en-US" altLang="zh-CN" sz="2000" dirty="0" err="1">
                <a:latin typeface="+mn-lt"/>
                <a:sym typeface="+mn-ea"/>
              </a:rPr>
              <a:t>Refsens</a:t>
            </a:r>
            <a:r>
              <a:rPr lang="en-US" altLang="zh-CN" sz="2000" dirty="0">
                <a:latin typeface="+mn-lt"/>
                <a:sym typeface="+mn-ea"/>
              </a:rPr>
              <a:t> test requirements.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35904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224855" y="0"/>
            <a:ext cx="11577955" cy="727710"/>
          </a:xfrm>
        </p:spPr>
        <p:txBody>
          <a:bodyPr/>
          <a:lstStyle/>
          <a:p>
            <a:pPr eaLnBrk="1" hangingPunct="1"/>
            <a:r>
              <a:rPr lang="en-US" altLang="zh-CN" sz="3200" b="1" dirty="0" smtClean="0">
                <a:solidFill>
                  <a:schemeClr val="tx1"/>
                </a:solidFill>
              </a:rPr>
              <a:t>Further considerations on test requirements for EN-DC </a:t>
            </a:r>
            <a:r>
              <a:rPr lang="en-US" altLang="zh-CN" sz="3200" b="1" dirty="0" err="1"/>
              <a:t>Refsens</a:t>
            </a:r>
            <a:r>
              <a:rPr lang="en-US" altLang="zh-CN" sz="3200" b="1" dirty="0"/>
              <a:t> </a:t>
            </a:r>
            <a:r>
              <a:rPr lang="en-US" altLang="zh-CN" sz="3200" b="1" dirty="0" smtClean="0"/>
              <a:t>(</a:t>
            </a:r>
            <a:r>
              <a:rPr lang="en-US" altLang="zh-CN" sz="3200" b="1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Ⅲ</a:t>
            </a:r>
            <a:r>
              <a:rPr lang="en-US" altLang="zh-CN" sz="3200" b="1" dirty="0" smtClean="0"/>
              <a:t>)</a:t>
            </a:r>
            <a:endParaRPr lang="en-US" altLang="zh-CN" sz="3200" b="1" dirty="0" smtClean="0">
              <a:solidFill>
                <a:schemeClr val="tx1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00673" y="635748"/>
            <a:ext cx="11889740" cy="224676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spcBef>
                <a:spcPts val="0"/>
              </a:spcBef>
            </a:pPr>
            <a:r>
              <a:rPr lang="en-US" altLang="zh-CN" sz="2000" dirty="0" smtClean="0">
                <a:latin typeface="+mn-lt"/>
                <a:sym typeface="+mn-ea"/>
              </a:rPr>
              <a:t>Based </a:t>
            </a:r>
            <a:r>
              <a:rPr lang="en-US" altLang="zh-CN" sz="2000" dirty="0">
                <a:latin typeface="+mn-lt"/>
                <a:sym typeface="+mn-ea"/>
              </a:rPr>
              <a:t>on the conclusion of action point </a:t>
            </a:r>
            <a:r>
              <a:rPr lang="en-GB" altLang="zh-CN" sz="2000" dirty="0">
                <a:latin typeface="+mn-lt"/>
              </a:rPr>
              <a:t>AP#104.22, the test requirements in old table </a:t>
            </a:r>
            <a:r>
              <a:rPr lang="en-GB" altLang="zh-CN" sz="2000" dirty="0" smtClean="0">
                <a:latin typeface="+mn-lt"/>
              </a:rPr>
              <a:t>template </a:t>
            </a:r>
            <a:r>
              <a:rPr lang="en-GB" altLang="zh-CN" sz="2000" dirty="0">
                <a:latin typeface="+mn-lt"/>
              </a:rPr>
              <a:t>will eventually </a:t>
            </a:r>
            <a:r>
              <a:rPr lang="en-GB" altLang="zh-CN" sz="2000" dirty="0" smtClean="0">
                <a:latin typeface="+mn-lt"/>
              </a:rPr>
              <a:t>be merged </a:t>
            </a:r>
            <a:r>
              <a:rPr lang="en-GB" altLang="zh-CN" sz="2000" dirty="0">
                <a:latin typeface="+mn-lt"/>
              </a:rPr>
              <a:t>into Table </a:t>
            </a:r>
            <a:r>
              <a:rPr lang="en-US" altLang="zh-CN" sz="2000" dirty="0">
                <a:latin typeface="+mn-lt"/>
                <a:sym typeface="+mn-ea"/>
              </a:rPr>
              <a:t>7.3B.2.3.5-0. However, the </a:t>
            </a:r>
            <a:r>
              <a:rPr lang="en-US" altLang="zh-CN" sz="2000" dirty="0" err="1">
                <a:latin typeface="+mn-lt"/>
                <a:sym typeface="+mn-ea"/>
              </a:rPr>
              <a:t>Refsens</a:t>
            </a:r>
            <a:r>
              <a:rPr lang="en-US" altLang="zh-CN" sz="2000" dirty="0">
                <a:latin typeface="+mn-lt"/>
                <a:sym typeface="+mn-ea"/>
              </a:rPr>
              <a:t> test requirements in </a:t>
            </a:r>
            <a:r>
              <a:rPr lang="en-GB" altLang="zh-CN" sz="2000" dirty="0">
                <a:latin typeface="+mn-lt"/>
              </a:rPr>
              <a:t>Table </a:t>
            </a:r>
            <a:r>
              <a:rPr lang="en-US" altLang="zh-CN" sz="2000" dirty="0">
                <a:latin typeface="+mn-lt"/>
                <a:sym typeface="+mn-ea"/>
              </a:rPr>
              <a:t>7.3B.2.3.5-0 are only for PC3 EN-DC configurations. To make the test requirements more </a:t>
            </a:r>
            <a:r>
              <a:rPr lang="en-US" altLang="zh-CN" sz="2000" dirty="0" smtClean="0">
                <a:latin typeface="+mn-lt"/>
                <a:sym typeface="+mn-ea"/>
              </a:rPr>
              <a:t>clear on PC2 EN-DC configurations, </a:t>
            </a:r>
            <a:r>
              <a:rPr lang="en-US" altLang="zh-CN" sz="2000" dirty="0">
                <a:latin typeface="+mn-lt"/>
                <a:sym typeface="+mn-ea"/>
              </a:rPr>
              <a:t>it is suggested to create a new </a:t>
            </a:r>
            <a:r>
              <a:rPr lang="en-GB" altLang="zh-CN" sz="2000" dirty="0">
                <a:latin typeface="+mn-lt"/>
              </a:rPr>
              <a:t>Table 7.3B.2.3.5-0a to collect the test requirements for PC2 exception types, such as </a:t>
            </a:r>
            <a:r>
              <a:rPr lang="en-GB" altLang="zh-CN" sz="2000" dirty="0" smtClean="0">
                <a:latin typeface="+mn-lt"/>
              </a:rPr>
              <a:t>to collect the requirements in Table </a:t>
            </a:r>
            <a:r>
              <a:rPr lang="en-GB" altLang="zh-CN" sz="2000" dirty="0">
                <a:latin typeface="+mn-lt"/>
              </a:rPr>
              <a:t>7.3B.2.3.5-2a for PC2 harmonic mixing, Table 7.3B.2.3.5-3a for PC2 cross band isolation, and Table 7.3B.2.3.5-5 for PC2 dual uplink. </a:t>
            </a:r>
            <a:r>
              <a:rPr lang="en-GB" altLang="zh-CN" sz="2000" dirty="0" smtClean="0">
                <a:latin typeface="+mn-lt"/>
              </a:rPr>
              <a:t>An example of PC2 DC_2A_n41A </a:t>
            </a:r>
            <a:r>
              <a:rPr lang="en-GB" altLang="zh-CN" sz="2000" dirty="0" err="1" smtClean="0">
                <a:latin typeface="+mn-lt"/>
              </a:rPr>
              <a:t>Refsens</a:t>
            </a:r>
            <a:r>
              <a:rPr lang="en-GB" altLang="zh-CN" sz="2000" dirty="0" smtClean="0">
                <a:latin typeface="+mn-lt"/>
              </a:rPr>
              <a:t> test requirements is given as below.</a:t>
            </a:r>
            <a:endParaRPr lang="en-US" altLang="zh-CN" sz="2000" dirty="0">
              <a:latin typeface="+mn-lt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31959" y="5088817"/>
            <a:ext cx="11627167" cy="70788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spcBef>
                <a:spcPts val="0"/>
              </a:spcBef>
            </a:pPr>
            <a:r>
              <a:rPr lang="en-US" altLang="zh-CN" sz="2000" b="1" dirty="0" smtClean="0">
                <a:latin typeface="+mn-lt"/>
                <a:sym typeface="+mn-ea"/>
              </a:rPr>
              <a:t>Proposal </a:t>
            </a:r>
            <a:r>
              <a:rPr lang="en-US" altLang="zh-CN" sz="2000" b="1" dirty="0">
                <a:latin typeface="+mn-lt"/>
                <a:sym typeface="+mn-ea"/>
              </a:rPr>
              <a:t>2</a:t>
            </a:r>
            <a:r>
              <a:rPr lang="en-US" altLang="zh-CN" sz="2000" dirty="0" smtClean="0">
                <a:latin typeface="+mn-lt"/>
                <a:sym typeface="+mn-ea"/>
              </a:rPr>
              <a:t>:  It is </a:t>
            </a:r>
            <a:r>
              <a:rPr lang="en-US" altLang="zh-CN" sz="2000" dirty="0">
                <a:latin typeface="+mn-lt"/>
                <a:sym typeface="+mn-ea"/>
              </a:rPr>
              <a:t>suggested to create a new </a:t>
            </a:r>
            <a:r>
              <a:rPr lang="en-GB" altLang="zh-CN" sz="2000" dirty="0">
                <a:latin typeface="+mn-lt"/>
              </a:rPr>
              <a:t>Table 7.3B.2.3.5-0a to collect the test requirements for PC2 exception types shown as an example as above.</a:t>
            </a:r>
            <a:endParaRPr lang="en-US" altLang="zh-CN" sz="2000" dirty="0">
              <a:latin typeface="+mn-lt"/>
              <a:sym typeface="+mn-ea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0339877"/>
              </p:ext>
            </p:extLst>
          </p:nvPr>
        </p:nvGraphicFramePr>
        <p:xfrm>
          <a:off x="2123440" y="3400538"/>
          <a:ext cx="8371840" cy="1097280"/>
        </p:xfrm>
        <a:graphic>
          <a:graphicData uri="http://schemas.openxmlformats.org/drawingml/2006/table">
            <a:tbl>
              <a:tblPr firstRow="1" firstCol="1" bandRow="1"/>
              <a:tblGrid>
                <a:gridCol w="1422400"/>
                <a:gridCol w="670560"/>
                <a:gridCol w="777581"/>
                <a:gridCol w="819542"/>
                <a:gridCol w="2982725"/>
                <a:gridCol w="1699032"/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 u="sng" dirty="0" smtClean="0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EN-DC </a:t>
                      </a:r>
                      <a:r>
                        <a:rPr lang="en-GB" sz="900" b="1" u="sng" dirty="0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configuration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 u="sng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Test ID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 u="sng" dirty="0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900" b="1" u="sng" dirty="0" smtClean="0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E-UTRA/NR </a:t>
                      </a:r>
                      <a:r>
                        <a:rPr lang="en-GB" sz="900" b="1" u="sng" dirty="0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band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 u="sng" dirty="0" smtClean="0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UL/DL CBW </a:t>
                      </a:r>
                      <a:r>
                        <a:rPr lang="en-GB" sz="900" b="1" u="sng" dirty="0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(MHz)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b="1" u="sng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REFSENS test requirement</a:t>
                      </a:r>
                      <a:r>
                        <a:rPr lang="en-GB" sz="900" b="1" u="sng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(dBm)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 u="sng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Exception type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u="sng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DC_2A_n41A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u="sng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u="sng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u="sng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u="sng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-95.7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u="sng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Cross band isolation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u="sng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u="sng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u="sng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n41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u="sng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100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u="sng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REFSENS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u="sng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gridSpan="6">
                  <a:txBody>
                    <a:bodyPr/>
                    <a:lstStyle/>
                    <a:p>
                      <a:pPr marL="540385" indent="-540385">
                        <a:spcAft>
                          <a:spcPts val="0"/>
                        </a:spcAft>
                      </a:pPr>
                      <a:r>
                        <a:rPr lang="en-GB" sz="900" u="sng" dirty="0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NOTE 1:	The symbol "REFSENS" in this table refers to the reference sensitivity values for single carrier specified in Table 7.3.5-1 of TS 36.521-1 [10] for 2 antenna port E-UTRA band, Table 7.3_1.5-1 of TS 36.521-1 [10] for 4 antenna port E-UTRA band, Table 7.3.2.5-1a and Table 7.3.2.5-1b of TS 38.521-1 [8] for 2 antenna port NR band, Table 7.3.2.5-2a and Table 7.3.2.5-2b of TS 38.521-1 [8] for 4 antenna port NR band, Table 7.3.2.5-2c and Table 7.3.2.5-2d of TS 38.521-1 [8] for PC2 UE on NR FDD bands.</a:t>
                      </a:r>
                      <a:endParaRPr lang="zh-CN" sz="9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3122931" y="3018417"/>
            <a:ext cx="5147310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zh-CN" sz="1000" b="1" i="0" u="sng" strike="noStrike" cap="none" normalizeH="0" baseline="0" dirty="0" smtClean="0">
                <a:ln>
                  <a:noFill/>
                </a:ln>
                <a:solidFill>
                  <a:srgbClr val="00808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Table 7.3B.2.3.5-0a: Reference sensitivity test requirement for PC2 EN-DC</a:t>
            </a:r>
            <a:endParaRPr kumimoji="0" lang="en-GB" altLang="zh-CN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70247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224855" y="0"/>
            <a:ext cx="11577955" cy="727710"/>
          </a:xfrm>
        </p:spPr>
        <p:txBody>
          <a:bodyPr/>
          <a:lstStyle/>
          <a:p>
            <a:pPr eaLnBrk="1" hangingPunct="1"/>
            <a:r>
              <a:rPr lang="en-US" altLang="zh-CN" sz="3200" b="1" dirty="0" smtClean="0">
                <a:solidFill>
                  <a:schemeClr val="tx1"/>
                </a:solidFill>
              </a:rPr>
              <a:t>Further considerations on test requirements for EN-DC </a:t>
            </a:r>
            <a:r>
              <a:rPr lang="en-US" altLang="zh-CN" sz="3200" b="1" dirty="0" err="1"/>
              <a:t>Refsens</a:t>
            </a:r>
            <a:r>
              <a:rPr lang="en-US" altLang="zh-CN" sz="3200" b="1" dirty="0"/>
              <a:t> </a:t>
            </a:r>
            <a:r>
              <a:rPr lang="en-US" altLang="zh-CN" sz="3200" b="1" dirty="0" smtClean="0"/>
              <a:t>(</a:t>
            </a:r>
            <a:r>
              <a:rPr lang="en-US" altLang="zh-CN" sz="3200" b="1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Ⅳ</a:t>
            </a:r>
            <a:r>
              <a:rPr lang="en-US" altLang="zh-CN" sz="3200" b="1" dirty="0" smtClean="0"/>
              <a:t>)</a:t>
            </a:r>
            <a:endParaRPr lang="en-US" altLang="zh-CN" sz="3200" b="1" dirty="0" smtClean="0">
              <a:solidFill>
                <a:schemeClr val="tx1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00673" y="595108"/>
            <a:ext cx="11889740" cy="163121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spcBef>
                <a:spcPts val="0"/>
              </a:spcBef>
            </a:pPr>
            <a:r>
              <a:rPr lang="en-US" altLang="zh-CN" sz="2000" dirty="0" smtClean="0">
                <a:latin typeface="+mn-lt"/>
                <a:sym typeface="+mn-ea"/>
              </a:rPr>
              <a:t>For EN-DC </a:t>
            </a:r>
            <a:r>
              <a:rPr lang="en-US" altLang="zh-CN" sz="2000" dirty="0" err="1" smtClean="0">
                <a:latin typeface="+mn-lt"/>
                <a:sym typeface="+mn-ea"/>
              </a:rPr>
              <a:t>Refsens</a:t>
            </a:r>
            <a:r>
              <a:rPr lang="en-US" altLang="zh-CN" sz="2000" dirty="0" smtClean="0">
                <a:latin typeface="+mn-lt"/>
                <a:sym typeface="+mn-ea"/>
              </a:rPr>
              <a:t> test requirements in Table 7.3B.2.3.5-0 and test requirement tables in old templates, it is observed that some </a:t>
            </a:r>
            <a:r>
              <a:rPr lang="en-US" altLang="zh-CN" sz="2000" dirty="0" err="1" smtClean="0">
                <a:latin typeface="+mn-lt"/>
                <a:sym typeface="+mn-ea"/>
              </a:rPr>
              <a:t>Refsens</a:t>
            </a:r>
            <a:r>
              <a:rPr lang="en-US" altLang="zh-CN" sz="2000" dirty="0" smtClean="0">
                <a:latin typeface="+mn-lt"/>
                <a:sym typeface="+mn-ea"/>
              </a:rPr>
              <a:t> values include TT while some other values do not include. Readers may confuse if TT is missing in the table or not. </a:t>
            </a:r>
            <a:r>
              <a:rPr lang="en-US" altLang="zh-CN" sz="2000" dirty="0">
                <a:latin typeface="+mn-lt"/>
                <a:sym typeface="+mn-ea"/>
              </a:rPr>
              <a:t>For example, in </a:t>
            </a:r>
            <a:r>
              <a:rPr lang="en-GB" altLang="zh-CN" sz="2000" dirty="0">
                <a:latin typeface="+mn-lt"/>
              </a:rPr>
              <a:t>Table 7.3B.2.3.5-4 for </a:t>
            </a:r>
            <a:r>
              <a:rPr lang="en-GB" altLang="zh-CN" sz="2000" dirty="0" err="1">
                <a:latin typeface="+mn-lt"/>
              </a:rPr>
              <a:t>Refsens</a:t>
            </a:r>
            <a:r>
              <a:rPr lang="en-GB" altLang="zh-CN" sz="2000" dirty="0">
                <a:latin typeface="+mn-lt"/>
              </a:rPr>
              <a:t> exception due to dual uplink operation for </a:t>
            </a:r>
            <a:r>
              <a:rPr lang="en-GB" altLang="zh-CN" sz="2000" dirty="0" smtClean="0">
                <a:latin typeface="+mn-lt"/>
              </a:rPr>
              <a:t>PC3, the exception value for EN-DC configuration DC_3A_n7A has the format of “</a:t>
            </a:r>
            <a:r>
              <a:rPr lang="en-GB" altLang="zh-CN" sz="2000" dirty="0" err="1" smtClean="0">
                <a:latin typeface="+mn-lt"/>
              </a:rPr>
              <a:t>xx+TT</a:t>
            </a:r>
            <a:r>
              <a:rPr lang="en-GB" altLang="zh-CN" sz="2000" dirty="0" smtClean="0">
                <a:latin typeface="+mn-lt"/>
              </a:rPr>
              <a:t>” on band n7 while DC_3A_n8A has the format of “xx” on band n8.</a:t>
            </a:r>
            <a:endParaRPr lang="en-US" altLang="zh-CN" sz="2000" dirty="0">
              <a:latin typeface="+mn-lt"/>
              <a:sym typeface="+mn-ea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6796664"/>
              </p:ext>
            </p:extLst>
          </p:nvPr>
        </p:nvGraphicFramePr>
        <p:xfrm>
          <a:off x="4926806" y="4666345"/>
          <a:ext cx="2519680" cy="274320"/>
        </p:xfrm>
        <a:graphic>
          <a:graphicData uri="http://schemas.openxmlformats.org/drawingml/2006/table">
            <a:tbl>
              <a:tblPr firstRow="1" firstCol="1" bandRow="1" bandCol="1">
                <a:tableStyleId>{5C22544A-7EE6-4342-B048-85BDC9FD1C3A}</a:tableStyleId>
              </a:tblPr>
              <a:tblGrid>
                <a:gridCol w="1259840"/>
                <a:gridCol w="1259840"/>
              </a:tblGrid>
              <a:tr h="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f ≤ 3.0GHz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3.0GHz &lt; f ≤ 6.0 GHz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0.7 dB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1.0 dB</a:t>
                      </a:r>
                      <a:endParaRPr lang="zh-CN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4164965" y="4395914"/>
            <a:ext cx="4735195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zh-CN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</a:t>
            </a:r>
            <a:r>
              <a:rPr kumimoji="0" lang="en-GB" altLang="zh-CN" sz="1000" b="1" i="0" u="none" strike="noStrike" cap="none" normalizeH="0" baseline="0" dirty="0" smtClean="0" bmk="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able </a:t>
            </a:r>
            <a:r>
              <a:rPr kumimoji="0" lang="en-GB" altLang="zh-CN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7.3B.2.3.5-1a: Test Tolerance (TT) for RX sensitivity level</a:t>
            </a:r>
            <a:endParaRPr kumimoji="0" lang="en-GB" altLang="zh-CN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51859684"/>
              </p:ext>
            </p:extLst>
          </p:nvPr>
        </p:nvGraphicFramePr>
        <p:xfrm>
          <a:off x="127953" y="2614305"/>
          <a:ext cx="6455727" cy="1674411"/>
        </p:xfrm>
        <a:graphic>
          <a:graphicData uri="http://schemas.openxmlformats.org/drawingml/2006/table">
            <a:tbl>
              <a:tblPr firstRow="1" firstCol="1" bandRow="1"/>
              <a:tblGrid>
                <a:gridCol w="755224"/>
                <a:gridCol w="590023"/>
                <a:gridCol w="538480"/>
                <a:gridCol w="599440"/>
                <a:gridCol w="640080"/>
                <a:gridCol w="568960"/>
                <a:gridCol w="640080"/>
                <a:gridCol w="660400"/>
                <a:gridCol w="721360"/>
                <a:gridCol w="741680"/>
              </a:tblGrid>
              <a:tr h="232475">
                <a:tc gridSpan="10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NR or E-UTRA Band / Channel bandwidth</a:t>
                      </a:r>
                      <a:endParaRPr lang="zh-CN" sz="8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25007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EN-DC</a:t>
                      </a:r>
                      <a:endParaRPr lang="zh-CN" sz="8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Configuration</a:t>
                      </a:r>
                      <a:endParaRPr lang="zh-CN" sz="8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EUTRA or NR band</a:t>
                      </a:r>
                      <a:endParaRPr lang="zh-CN" sz="8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SCS (kHz)</a:t>
                      </a:r>
                      <a:endParaRPr lang="zh-CN" sz="8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 MHz</a:t>
                      </a:r>
                      <a:br>
                        <a:rPr lang="en-GB" sz="8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GB" sz="8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GB" sz="800" b="1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dBm</a:t>
                      </a:r>
                      <a:r>
                        <a:rPr lang="en-GB" sz="8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zh-CN" sz="8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 MHz</a:t>
                      </a:r>
                      <a:br>
                        <a:rPr lang="en-GB" sz="8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GB" sz="8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GB" sz="800" b="1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dBm</a:t>
                      </a:r>
                      <a:r>
                        <a:rPr lang="en-GB" sz="8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zh-CN" sz="8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15 MHz</a:t>
                      </a:r>
                      <a:br>
                        <a:rPr lang="en-GB" sz="8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GB" sz="8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GB" sz="800" b="1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dBm</a:t>
                      </a:r>
                      <a:r>
                        <a:rPr lang="en-GB" sz="8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zh-CN" sz="8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 MHz</a:t>
                      </a:r>
                      <a:br>
                        <a:rPr lang="en-GB" sz="8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GB" sz="8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GB" sz="800" b="1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dBm</a:t>
                      </a:r>
                      <a:r>
                        <a:rPr lang="en-GB" sz="8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zh-CN" sz="8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en-GB" sz="800" b="1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 </a:t>
                      </a:r>
                      <a:r>
                        <a:rPr lang="en-GB" sz="8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MHz</a:t>
                      </a:r>
                      <a:br>
                        <a:rPr lang="en-GB" sz="8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GB" sz="8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GB" sz="800" b="1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dBm</a:t>
                      </a:r>
                      <a:r>
                        <a:rPr lang="en-GB" sz="8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zh-CN" sz="8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IMD order</a:t>
                      </a:r>
                      <a:endParaRPr lang="zh-CN" sz="8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Duplex mode</a:t>
                      </a:r>
                      <a:endParaRPr lang="zh-CN" sz="8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1169">
                <a:tc>
                  <a:txBody>
                    <a:bodyPr/>
                    <a:lstStyle/>
                    <a:p>
                      <a:pPr marL="0" marR="0" indent="0" algn="ctr" defTabSz="12192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8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…</a:t>
                      </a:r>
                      <a:endParaRPr lang="zh-CN" altLang="zh-CN" sz="800" dirty="0" smtClean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indent="0" algn="ctr" defTabSz="12192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zh-CN" sz="800" dirty="0" smtClean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12192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8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…</a:t>
                      </a:r>
                      <a:endParaRPr lang="zh-CN" altLang="zh-CN" sz="800" dirty="0" smtClean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12192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8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…</a:t>
                      </a:r>
                      <a:endParaRPr lang="zh-CN" altLang="zh-CN" sz="800" dirty="0" smtClean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12192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8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…</a:t>
                      </a:r>
                      <a:endParaRPr lang="zh-CN" altLang="zh-CN" sz="800" dirty="0" smtClean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12192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8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…</a:t>
                      </a:r>
                      <a:endParaRPr lang="zh-CN" altLang="zh-CN" sz="800" dirty="0" smtClean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12192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8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…</a:t>
                      </a:r>
                      <a:endParaRPr lang="zh-CN" altLang="zh-CN" sz="800" dirty="0" smtClean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12192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8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…</a:t>
                      </a:r>
                      <a:endParaRPr lang="zh-CN" altLang="zh-CN" sz="800" dirty="0" smtClean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12192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8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…</a:t>
                      </a:r>
                      <a:endParaRPr lang="zh-CN" altLang="zh-CN" sz="800" dirty="0" smtClean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12192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8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…</a:t>
                      </a:r>
                      <a:endParaRPr lang="zh-CN" altLang="zh-CN" sz="800" dirty="0" smtClean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12192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8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…</a:t>
                      </a:r>
                      <a:endParaRPr lang="zh-CN" altLang="zh-CN" sz="800" dirty="0" smtClean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1919">
                <a:tc row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DC_3A_n7A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N/A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REFSENS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3089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n7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-84.6 +TT</a:t>
                      </a:r>
                      <a:r>
                        <a:rPr lang="en-GB" sz="800" baseline="30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2321">
                <a:tc rowSpan="4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DC_3A_n8A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N/A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REFSENS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N/A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FDD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558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n8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PMingLiU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en-GB" sz="800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PMingLiU"/>
                          <a:cs typeface="Times New Roman" panose="02020603050405020304" pitchFamily="18" charset="0"/>
                        </a:rPr>
                        <a:t>88.3</a:t>
                      </a: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IMD4</a:t>
                      </a:r>
                      <a:r>
                        <a:rPr lang="en-GB" sz="800" baseline="30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FDD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558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N/A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MS Mincho"/>
                          <a:cs typeface="Arial" panose="020B0604020202020204" pitchFamily="34" charset="0"/>
                        </a:rPr>
                        <a:t>-86.9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IMD5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FDD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558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n8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REFSENS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N/A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FDD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矩形 7"/>
          <p:cNvSpPr/>
          <p:nvPr/>
        </p:nvSpPr>
        <p:spPr>
          <a:xfrm>
            <a:off x="287337" y="2165364"/>
            <a:ext cx="6092825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hangingPunct="0">
              <a:spcBef>
                <a:spcPts val="300"/>
              </a:spcBef>
              <a:spcAft>
                <a:spcPts val="900"/>
              </a:spcAft>
            </a:pPr>
            <a:r>
              <a:rPr lang="en-GB" altLang="zh-CN" sz="1000" b="1" dirty="0">
                <a:ea typeface="Times New Roman" panose="02020603050405020304" pitchFamily="18" charset="0"/>
                <a:cs typeface="Times New Roman" panose="02020603050405020304" pitchFamily="18" charset="0"/>
              </a:rPr>
              <a:t>Table 7.3B.2.3.5-4: Reference sensitivity exceptions due to dual uplink operation for PC3 EN-DC in NR FR1 (two bands)</a:t>
            </a:r>
            <a:endParaRPr lang="zh-CN" altLang="zh-CN" sz="1000" b="1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31958" y="4905713"/>
            <a:ext cx="11627167" cy="101566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spcBef>
                <a:spcPts val="0"/>
              </a:spcBef>
            </a:pPr>
            <a:r>
              <a:rPr lang="en-US" altLang="zh-CN" sz="2000" b="1" dirty="0" smtClean="0">
                <a:latin typeface="+mn-lt"/>
                <a:sym typeface="+mn-ea"/>
              </a:rPr>
              <a:t>Observation </a:t>
            </a:r>
            <a:r>
              <a:rPr lang="en-US" altLang="zh-CN" sz="2000" b="1" dirty="0">
                <a:latin typeface="+mn-lt"/>
                <a:sym typeface="+mn-ea"/>
              </a:rPr>
              <a:t>2</a:t>
            </a:r>
            <a:r>
              <a:rPr lang="en-US" altLang="zh-CN" sz="2000" dirty="0" smtClean="0">
                <a:latin typeface="+mn-lt"/>
                <a:sym typeface="+mn-ea"/>
              </a:rPr>
              <a:t>:  It is observed that in current EN-DC </a:t>
            </a:r>
            <a:r>
              <a:rPr lang="en-US" altLang="zh-CN" sz="2000" dirty="0" err="1" smtClean="0">
                <a:latin typeface="+mn-lt"/>
                <a:sym typeface="+mn-ea"/>
              </a:rPr>
              <a:t>Refsens</a:t>
            </a:r>
            <a:r>
              <a:rPr lang="en-US" altLang="zh-CN" sz="2000" dirty="0" smtClean="0">
                <a:latin typeface="+mn-lt"/>
                <a:sym typeface="+mn-ea"/>
              </a:rPr>
              <a:t> test requirement tables, some exception values include TT while some other exception values do not include TT which make readers quite confusing whether TT is missing or not.</a:t>
            </a:r>
            <a:endParaRPr lang="en-US" altLang="zh-CN" sz="2000" dirty="0">
              <a:latin typeface="+mn-lt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31958" y="5770109"/>
            <a:ext cx="11627167" cy="101566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spcBef>
                <a:spcPts val="0"/>
              </a:spcBef>
            </a:pPr>
            <a:r>
              <a:rPr lang="en-US" altLang="zh-CN" sz="2000" b="1" dirty="0" smtClean="0">
                <a:latin typeface="+mn-lt"/>
                <a:sym typeface="+mn-ea"/>
              </a:rPr>
              <a:t>Observation </a:t>
            </a:r>
            <a:r>
              <a:rPr lang="en-US" altLang="zh-CN" sz="2000" b="1" dirty="0">
                <a:latin typeface="+mn-lt"/>
                <a:sym typeface="+mn-ea"/>
              </a:rPr>
              <a:t>3</a:t>
            </a:r>
            <a:r>
              <a:rPr lang="en-US" altLang="zh-CN" sz="2000" dirty="0" smtClean="0">
                <a:latin typeface="+mn-lt"/>
                <a:sym typeface="+mn-ea"/>
              </a:rPr>
              <a:t>:  It is observed that for </a:t>
            </a:r>
            <a:r>
              <a:rPr lang="en-US" altLang="zh-CN" sz="2000" dirty="0" err="1" smtClean="0">
                <a:solidFill>
                  <a:schemeClr val="accent2">
                    <a:lumMod val="75000"/>
                  </a:schemeClr>
                </a:solidFill>
                <a:latin typeface="+mn-lt"/>
                <a:sym typeface="+mn-ea"/>
              </a:rPr>
              <a:t>Refsens</a:t>
            </a:r>
            <a:r>
              <a:rPr lang="en-US" altLang="zh-CN" sz="2000" dirty="0" smtClean="0">
                <a:solidFill>
                  <a:schemeClr val="accent2">
                    <a:lumMod val="75000"/>
                  </a:schemeClr>
                </a:solidFill>
                <a:latin typeface="+mn-lt"/>
                <a:sym typeface="+mn-ea"/>
              </a:rPr>
              <a:t> on E-UTRA bands</a:t>
            </a:r>
            <a:r>
              <a:rPr lang="en-US" altLang="zh-CN" sz="2000" dirty="0" smtClean="0">
                <a:latin typeface="+mn-lt"/>
                <a:sym typeface="+mn-ea"/>
              </a:rPr>
              <a:t>, the TT has already been included in the exception values, while for </a:t>
            </a:r>
            <a:r>
              <a:rPr lang="en-US" altLang="zh-CN" sz="2000" dirty="0" err="1" smtClean="0">
                <a:solidFill>
                  <a:srgbClr val="00B050"/>
                </a:solidFill>
                <a:latin typeface="+mn-lt"/>
                <a:sym typeface="+mn-ea"/>
              </a:rPr>
              <a:t>Refsens</a:t>
            </a:r>
            <a:r>
              <a:rPr lang="en-US" altLang="zh-CN" sz="2000" dirty="0" smtClean="0">
                <a:solidFill>
                  <a:srgbClr val="00B050"/>
                </a:solidFill>
                <a:latin typeface="+mn-lt"/>
                <a:sym typeface="+mn-ea"/>
              </a:rPr>
              <a:t> on NR bands</a:t>
            </a:r>
            <a:r>
              <a:rPr lang="en-US" altLang="zh-CN" sz="2000" dirty="0" smtClean="0">
                <a:latin typeface="+mn-lt"/>
                <a:sym typeface="+mn-ea"/>
              </a:rPr>
              <a:t>, the TT is referenced to Table 7.3B.2.3.5-1a with the format of “</a:t>
            </a:r>
            <a:r>
              <a:rPr lang="en-US" altLang="zh-CN" sz="2000" dirty="0" err="1" smtClean="0">
                <a:latin typeface="+mn-lt"/>
                <a:sym typeface="+mn-ea"/>
              </a:rPr>
              <a:t>xx+TT</a:t>
            </a:r>
            <a:r>
              <a:rPr lang="en-US" altLang="zh-CN" sz="2000" dirty="0" smtClean="0">
                <a:latin typeface="+mn-lt"/>
                <a:sym typeface="+mn-ea"/>
              </a:rPr>
              <a:t>”.</a:t>
            </a:r>
            <a:endParaRPr lang="en-US" altLang="zh-CN" sz="2000" dirty="0">
              <a:latin typeface="+mn-lt"/>
              <a:sym typeface="+mn-ea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3481565"/>
              </p:ext>
            </p:extLst>
          </p:nvPr>
        </p:nvGraphicFramePr>
        <p:xfrm>
          <a:off x="6724256" y="2630276"/>
          <a:ext cx="5395037" cy="13716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11277"/>
                <a:gridCol w="436880"/>
                <a:gridCol w="487680"/>
                <a:gridCol w="447040"/>
                <a:gridCol w="528320"/>
                <a:gridCol w="467360"/>
                <a:gridCol w="426720"/>
                <a:gridCol w="558800"/>
                <a:gridCol w="436880"/>
                <a:gridCol w="457200"/>
                <a:gridCol w="436880"/>
              </a:tblGrid>
              <a:tr h="390493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EN-DC Configuration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Test ID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EUTRA/ NR band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SCS </a:t>
                      </a:r>
                      <a:br>
                        <a:rPr lang="en-GB" sz="900">
                          <a:effectLst/>
                        </a:rPr>
                      </a:br>
                      <a:r>
                        <a:rPr lang="en-GB" sz="900">
                          <a:effectLst/>
                        </a:rPr>
                        <a:t>(kHz)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5 MHz </a:t>
                      </a:r>
                      <a:br>
                        <a:rPr lang="en-GB" sz="900">
                          <a:effectLst/>
                        </a:rPr>
                      </a:br>
                      <a:r>
                        <a:rPr lang="en-GB" sz="900">
                          <a:effectLst/>
                        </a:rPr>
                        <a:t>(dBm)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10 MHz </a:t>
                      </a:r>
                      <a:br>
                        <a:rPr lang="en-GB" sz="900">
                          <a:effectLst/>
                        </a:rPr>
                      </a:br>
                      <a:r>
                        <a:rPr lang="en-GB" sz="900">
                          <a:effectLst/>
                        </a:rPr>
                        <a:t>(dBm)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20 MHz </a:t>
                      </a:r>
                      <a:br>
                        <a:rPr lang="en-GB" sz="900">
                          <a:effectLst/>
                        </a:rPr>
                      </a:br>
                      <a:r>
                        <a:rPr lang="en-GB" sz="900">
                          <a:effectLst/>
                        </a:rPr>
                        <a:t>(dBm)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40 MHz </a:t>
                      </a:r>
                      <a:br>
                        <a:rPr lang="en-GB" sz="900">
                          <a:effectLst/>
                        </a:rPr>
                      </a:br>
                      <a:r>
                        <a:rPr lang="en-GB" sz="900">
                          <a:effectLst/>
                        </a:rPr>
                        <a:t>(dBm)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Duplex mode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IMD order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Single UL allowed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/>
                </a:tc>
              </a:tr>
              <a:tr h="260329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DC_20A_n28A-n78A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20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N/A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REFSENS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-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-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-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FDD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N/A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/>
                </a:tc>
              </a:tr>
              <a:tr h="130164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n28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15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REFSENS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-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-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-</a:t>
                      </a:r>
                      <a:endParaRPr lang="zh-CN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FDD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N/A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/>
                </a:tc>
              </a:tr>
              <a:tr h="130164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n78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15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-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-86.1</a:t>
                      </a:r>
                      <a:endParaRPr lang="zh-CN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-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-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TDD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IMD4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/>
                </a:tc>
              </a:tr>
              <a:tr h="130164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2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20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N/A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REFSENS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-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-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-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FDD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N/A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/>
                </a:tc>
              </a:tr>
              <a:tr h="130164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n78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15</a:t>
                      </a:r>
                      <a:endParaRPr lang="zh-CN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-</a:t>
                      </a:r>
                      <a:endParaRPr lang="zh-CN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REFSENS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-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-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TDD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N/A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/>
                </a:tc>
              </a:tr>
              <a:tr h="130164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n28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15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-89.1+TT</a:t>
                      </a:r>
                      <a:endParaRPr lang="zh-CN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-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-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-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FDD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IMD4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 </a:t>
                      </a:r>
                      <a:endParaRPr lang="zh-CN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/>
                </a:tc>
              </a:tr>
            </a:tbl>
          </a:graphicData>
        </a:graphic>
      </p:graphicFrame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7132638" y="2188520"/>
            <a:ext cx="4713922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zh-CN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</a:t>
            </a:r>
            <a:r>
              <a:rPr kumimoji="0" lang="en-GB" altLang="zh-CN" sz="1000" b="1" i="0" u="none" strike="noStrike" cap="none" normalizeH="0" baseline="0" dirty="0" smtClean="0" bmk="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able </a:t>
            </a:r>
            <a:r>
              <a:rPr kumimoji="0" lang="en-GB" altLang="zh-CN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7.3B.2.3_1.1.5-1: Reference sensitivity exceptions for </a:t>
            </a:r>
            <a:r>
              <a:rPr kumimoji="0" lang="en-GB" altLang="zh-CN" sz="1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Scell</a:t>
            </a:r>
            <a:r>
              <a:rPr kumimoji="0" lang="en-GB" altLang="zh-CN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due to dual uplink operation for PC3 EN-DC in NR FR1 (three bands)</a:t>
            </a:r>
            <a:endParaRPr kumimoji="0" lang="en-GB" alt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9" name="圆角矩形标注 8"/>
          <p:cNvSpPr/>
          <p:nvPr/>
        </p:nvSpPr>
        <p:spPr>
          <a:xfrm>
            <a:off x="9773920" y="4258863"/>
            <a:ext cx="1076960" cy="396304"/>
          </a:xfrm>
          <a:prstGeom prst="wedgeRoundRectCallout">
            <a:avLst>
              <a:gd name="adj1" fmla="val -57392"/>
              <a:gd name="adj2" fmla="val -236182"/>
              <a:gd name="adj3" fmla="val 16667"/>
            </a:avLst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000" dirty="0" smtClean="0">
                <a:solidFill>
                  <a:srgbClr val="C00000"/>
                </a:solidFill>
              </a:rPr>
              <a:t>Missing “+TT” ?</a:t>
            </a:r>
            <a:endParaRPr lang="zh-CN" altLang="en-US" sz="1000" dirty="0">
              <a:solidFill>
                <a:srgbClr val="C00000"/>
              </a:solidFill>
            </a:endParaRPr>
          </a:p>
        </p:txBody>
      </p:sp>
      <p:sp>
        <p:nvSpPr>
          <p:cNvPr id="13" name="圆角矩形标注 12"/>
          <p:cNvSpPr/>
          <p:nvPr/>
        </p:nvSpPr>
        <p:spPr>
          <a:xfrm>
            <a:off x="1108709" y="4485736"/>
            <a:ext cx="1076960" cy="350424"/>
          </a:xfrm>
          <a:prstGeom prst="wedgeRoundRectCallout">
            <a:avLst>
              <a:gd name="adj1" fmla="val 45439"/>
              <a:gd name="adj2" fmla="val -184908"/>
              <a:gd name="adj3" fmla="val 16667"/>
            </a:avLst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000" dirty="0" smtClean="0">
                <a:solidFill>
                  <a:srgbClr val="C00000"/>
                </a:solidFill>
              </a:rPr>
              <a:t>Missing “+TT” ?</a:t>
            </a:r>
            <a:endParaRPr lang="zh-CN" altLang="en-US" sz="1000" dirty="0">
              <a:solidFill>
                <a:srgbClr val="C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54894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224855" y="0"/>
            <a:ext cx="11577955" cy="727710"/>
          </a:xfrm>
        </p:spPr>
        <p:txBody>
          <a:bodyPr/>
          <a:lstStyle/>
          <a:p>
            <a:pPr eaLnBrk="1" hangingPunct="1"/>
            <a:r>
              <a:rPr lang="en-US" altLang="zh-CN" sz="3200" b="1" dirty="0" smtClean="0">
                <a:solidFill>
                  <a:schemeClr val="tx1"/>
                </a:solidFill>
              </a:rPr>
              <a:t>Further considerations on test requirements for EN-DC </a:t>
            </a:r>
            <a:r>
              <a:rPr lang="en-US" altLang="zh-CN" sz="3200" b="1" dirty="0" err="1"/>
              <a:t>Refsens</a:t>
            </a:r>
            <a:r>
              <a:rPr lang="en-US" altLang="zh-CN" sz="3200" b="1" dirty="0"/>
              <a:t> </a:t>
            </a:r>
            <a:r>
              <a:rPr lang="en-US" altLang="zh-CN" sz="3200" b="1" dirty="0" smtClean="0"/>
              <a:t>(</a:t>
            </a:r>
            <a:r>
              <a:rPr lang="en-US" altLang="zh-CN" sz="3200" b="1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Ⅴ</a:t>
            </a:r>
            <a:r>
              <a:rPr lang="en-US" altLang="zh-CN" sz="3200" b="1" dirty="0" smtClean="0"/>
              <a:t>)</a:t>
            </a:r>
            <a:endParaRPr lang="en-US" altLang="zh-CN" sz="3200" b="1" dirty="0" smtClean="0">
              <a:solidFill>
                <a:schemeClr val="tx1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00673" y="635748"/>
            <a:ext cx="11889740" cy="163121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spcBef>
                <a:spcPts val="0"/>
              </a:spcBef>
            </a:pPr>
            <a:r>
              <a:rPr lang="en-US" altLang="zh-CN" sz="2000" dirty="0" smtClean="0">
                <a:latin typeface="+mn-lt"/>
                <a:sym typeface="+mn-ea"/>
              </a:rPr>
              <a:t>For EN-DC </a:t>
            </a:r>
            <a:r>
              <a:rPr lang="en-US" altLang="zh-CN" sz="2000" dirty="0" err="1" smtClean="0">
                <a:latin typeface="+mn-lt"/>
                <a:sym typeface="+mn-ea"/>
              </a:rPr>
              <a:t>Refsens</a:t>
            </a:r>
            <a:r>
              <a:rPr lang="en-US" altLang="zh-CN" sz="2000" dirty="0" smtClean="0">
                <a:latin typeface="+mn-lt"/>
                <a:sym typeface="+mn-ea"/>
              </a:rPr>
              <a:t> test requirements, it is suggested to have a general rule regarding to the TT. If the </a:t>
            </a:r>
            <a:r>
              <a:rPr lang="en-US" altLang="zh-CN" sz="2000" dirty="0" err="1" smtClean="0">
                <a:latin typeface="+mn-lt"/>
                <a:sym typeface="+mn-ea"/>
              </a:rPr>
              <a:t>Refsens</a:t>
            </a:r>
            <a:r>
              <a:rPr lang="en-US" altLang="zh-CN" sz="2000" dirty="0" smtClean="0">
                <a:latin typeface="+mn-lt"/>
                <a:sym typeface="+mn-ea"/>
              </a:rPr>
              <a:t> is on E-UTRA band, since the TT has already been considered in the test requirements for single carrier reference sensitivity, there is no need to include extra TT in the EN-DC test requirements. If the </a:t>
            </a:r>
            <a:r>
              <a:rPr lang="en-US" altLang="zh-CN" sz="2000" dirty="0" err="1" smtClean="0">
                <a:latin typeface="+mn-lt"/>
                <a:sym typeface="+mn-ea"/>
              </a:rPr>
              <a:t>Refsens</a:t>
            </a:r>
            <a:r>
              <a:rPr lang="en-US" altLang="zh-CN" sz="2000" dirty="0" smtClean="0">
                <a:latin typeface="+mn-lt"/>
                <a:sym typeface="+mn-ea"/>
              </a:rPr>
              <a:t> is on NR band, since the TT is referenced </a:t>
            </a:r>
            <a:r>
              <a:rPr lang="en-US" altLang="zh-CN" sz="2000" dirty="0">
                <a:latin typeface="+mn-lt"/>
                <a:sym typeface="+mn-ea"/>
              </a:rPr>
              <a:t>to Table </a:t>
            </a:r>
            <a:r>
              <a:rPr lang="en-US" altLang="zh-CN" sz="2000" dirty="0" smtClean="0">
                <a:latin typeface="+mn-lt"/>
                <a:sym typeface="+mn-ea"/>
              </a:rPr>
              <a:t>7.3B.2.3.5-1a, the format of “</a:t>
            </a:r>
            <a:r>
              <a:rPr lang="en-US" altLang="zh-CN" sz="2000" dirty="0" err="1" smtClean="0">
                <a:latin typeface="+mn-lt"/>
                <a:sym typeface="+mn-ea"/>
              </a:rPr>
              <a:t>xx+TT</a:t>
            </a:r>
            <a:r>
              <a:rPr lang="en-US" altLang="zh-CN" sz="2000" dirty="0" smtClean="0">
                <a:latin typeface="+mn-lt"/>
                <a:sym typeface="+mn-ea"/>
              </a:rPr>
              <a:t>” is suggested to be used</a:t>
            </a:r>
            <a:r>
              <a:rPr lang="en-GB" altLang="zh-CN" sz="2000" dirty="0" smtClean="0">
                <a:latin typeface="+mn-lt"/>
              </a:rPr>
              <a:t>. An example of applying the TT rules for DC_3A_n8A is given as below.</a:t>
            </a:r>
            <a:endParaRPr lang="en-US" altLang="zh-CN" sz="2000" dirty="0">
              <a:latin typeface="+mn-lt"/>
              <a:sym typeface="+mn-ea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3428294"/>
              </p:ext>
            </p:extLst>
          </p:nvPr>
        </p:nvGraphicFramePr>
        <p:xfrm>
          <a:off x="4926806" y="5174345"/>
          <a:ext cx="2519680" cy="274320"/>
        </p:xfrm>
        <a:graphic>
          <a:graphicData uri="http://schemas.openxmlformats.org/drawingml/2006/table">
            <a:tbl>
              <a:tblPr firstRow="1" firstCol="1" bandRow="1" bandCol="1">
                <a:tableStyleId>{5C22544A-7EE6-4342-B048-85BDC9FD1C3A}</a:tableStyleId>
              </a:tblPr>
              <a:tblGrid>
                <a:gridCol w="1259840"/>
                <a:gridCol w="1259840"/>
              </a:tblGrid>
              <a:tr h="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f ≤ 3.0GHz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3.0GHz &lt; f ≤ 6.0 GHz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0.7 dB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1.0 dB</a:t>
                      </a:r>
                      <a:endParaRPr lang="zh-CN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4164965" y="4893754"/>
            <a:ext cx="4735195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zh-CN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</a:t>
            </a:r>
            <a:r>
              <a:rPr kumimoji="0" lang="en-GB" altLang="zh-CN" sz="1000" b="1" i="0" u="none" strike="noStrike" cap="none" normalizeH="0" baseline="0" dirty="0" smtClean="0" bmk="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able </a:t>
            </a:r>
            <a:r>
              <a:rPr kumimoji="0" lang="en-GB" altLang="zh-CN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7.3B.2.3.5-1a: Test Tolerance (TT) for RX sensitivity level</a:t>
            </a:r>
            <a:endParaRPr kumimoji="0" lang="en-GB" altLang="zh-CN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0329481"/>
              </p:ext>
            </p:extLst>
          </p:nvPr>
        </p:nvGraphicFramePr>
        <p:xfrm>
          <a:off x="2598951" y="2650729"/>
          <a:ext cx="7867221" cy="2103272"/>
        </p:xfrm>
        <a:graphic>
          <a:graphicData uri="http://schemas.openxmlformats.org/drawingml/2006/table">
            <a:tbl>
              <a:tblPr firstRow="1" firstCol="1" bandRow="1"/>
              <a:tblGrid>
                <a:gridCol w="755224"/>
                <a:gridCol w="802640"/>
                <a:gridCol w="822960"/>
                <a:gridCol w="751259"/>
                <a:gridCol w="751259"/>
                <a:gridCol w="751259"/>
                <a:gridCol w="751259"/>
                <a:gridCol w="751259"/>
                <a:gridCol w="865051"/>
                <a:gridCol w="865051"/>
              </a:tblGrid>
              <a:tr h="279524">
                <a:tc gridSpan="10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NR or E-UTRA Band / Channel bandwidth</a:t>
                      </a:r>
                      <a:endParaRPr lang="zh-CN" sz="8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90784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EN-DC</a:t>
                      </a:r>
                      <a:endParaRPr lang="zh-CN" sz="8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Configuration</a:t>
                      </a:r>
                      <a:endParaRPr lang="zh-CN" sz="8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EUTRA or NR band</a:t>
                      </a:r>
                      <a:endParaRPr lang="zh-CN" sz="8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SCS (kHz)</a:t>
                      </a:r>
                      <a:endParaRPr lang="zh-CN" sz="8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 MHz</a:t>
                      </a:r>
                      <a:br>
                        <a:rPr lang="en-GB" sz="8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GB" sz="8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GB" sz="800" b="1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dBm</a:t>
                      </a:r>
                      <a:r>
                        <a:rPr lang="en-GB" sz="8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zh-CN" sz="8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 MHz</a:t>
                      </a:r>
                      <a:br>
                        <a:rPr lang="en-GB" sz="8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GB" sz="8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GB" sz="800" b="1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dBm</a:t>
                      </a:r>
                      <a:r>
                        <a:rPr lang="en-GB" sz="8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zh-CN" sz="8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15 MHz</a:t>
                      </a:r>
                      <a:br>
                        <a:rPr lang="en-GB" sz="8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GB" sz="8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GB" sz="800" b="1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dBm</a:t>
                      </a:r>
                      <a:r>
                        <a:rPr lang="en-GB" sz="8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zh-CN" sz="8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 MHz</a:t>
                      </a:r>
                      <a:br>
                        <a:rPr lang="en-GB" sz="8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GB" sz="8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GB" sz="800" b="1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dBm</a:t>
                      </a:r>
                      <a:r>
                        <a:rPr lang="en-GB" sz="8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zh-CN" sz="8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en-GB" sz="800" b="1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 </a:t>
                      </a:r>
                      <a:r>
                        <a:rPr lang="en-GB" sz="8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MHz</a:t>
                      </a:r>
                      <a:br>
                        <a:rPr lang="en-GB" sz="8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GB" sz="8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GB" sz="800" b="1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dBm</a:t>
                      </a:r>
                      <a:r>
                        <a:rPr lang="en-GB" sz="8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zh-CN" sz="8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IMD order</a:t>
                      </a:r>
                      <a:endParaRPr lang="zh-CN" sz="8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Duplex mode</a:t>
                      </a:r>
                      <a:endParaRPr lang="zh-CN" sz="8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8751">
                <a:tc>
                  <a:txBody>
                    <a:bodyPr/>
                    <a:lstStyle/>
                    <a:p>
                      <a:pPr marL="0" marR="0" indent="0" algn="ctr" defTabSz="12192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8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…</a:t>
                      </a:r>
                      <a:endParaRPr lang="zh-CN" altLang="zh-CN" sz="800" dirty="0" smtClean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indent="0" algn="ctr" defTabSz="12192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zh-CN" sz="800" dirty="0" smtClean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12192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8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…</a:t>
                      </a:r>
                      <a:endParaRPr lang="zh-CN" altLang="zh-CN" sz="800" dirty="0" smtClean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12192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8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…</a:t>
                      </a:r>
                      <a:endParaRPr lang="zh-CN" altLang="zh-CN" sz="800" dirty="0" smtClean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12192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8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…</a:t>
                      </a:r>
                      <a:endParaRPr lang="zh-CN" altLang="zh-CN" sz="800" dirty="0" smtClean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12192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8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…</a:t>
                      </a:r>
                      <a:endParaRPr lang="zh-CN" altLang="zh-CN" sz="800" dirty="0" smtClean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12192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8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…</a:t>
                      </a:r>
                      <a:endParaRPr lang="zh-CN" altLang="zh-CN" sz="800" dirty="0" smtClean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12192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8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…</a:t>
                      </a:r>
                      <a:endParaRPr lang="zh-CN" altLang="zh-CN" sz="800" dirty="0" smtClean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12192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8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…</a:t>
                      </a:r>
                      <a:endParaRPr lang="zh-CN" altLang="zh-CN" sz="800" dirty="0" smtClean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12192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8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…</a:t>
                      </a:r>
                      <a:endParaRPr lang="zh-CN" altLang="zh-CN" sz="800" dirty="0" smtClean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12192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8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…</a:t>
                      </a:r>
                      <a:endParaRPr lang="zh-CN" altLang="zh-CN" sz="800" dirty="0" smtClean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0760">
                <a:tc row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DC_3A_n7A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N/A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REFSENS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002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n7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-84.6 +TT</a:t>
                      </a:r>
                      <a:r>
                        <a:rPr lang="en-GB" sz="800" baseline="30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9220">
                <a:tc rowSpan="4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DC_3A_n8A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N/A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REFSENS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N/A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FDD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453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n8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strike="sng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PMingLiU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en-GB" sz="1100" strike="sngStrike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PMingLiU"/>
                          <a:cs typeface="Times New Roman" panose="02020603050405020304" pitchFamily="18" charset="0"/>
                        </a:rPr>
                        <a:t>88.3</a:t>
                      </a: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strike="noStrike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PMingLiU"/>
                          <a:cs typeface="Times New Roman" panose="02020603050405020304" pitchFamily="18" charset="0"/>
                        </a:rPr>
                        <a:t>-89.0+TT</a:t>
                      </a: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IMD4</a:t>
                      </a:r>
                      <a:r>
                        <a:rPr lang="en-GB" sz="800" baseline="30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FDD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538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N/A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MS Mincho"/>
                          <a:cs typeface="Arial" panose="020B0604020202020204" pitchFamily="34" charset="0"/>
                        </a:rPr>
                        <a:t>-86.9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IMD5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FDD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437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n8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REFSENS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N/A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FDD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矩形 7"/>
          <p:cNvSpPr/>
          <p:nvPr/>
        </p:nvSpPr>
        <p:spPr>
          <a:xfrm>
            <a:off x="3576320" y="2231286"/>
            <a:ext cx="6092825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hangingPunct="0">
              <a:spcBef>
                <a:spcPts val="300"/>
              </a:spcBef>
              <a:spcAft>
                <a:spcPts val="900"/>
              </a:spcAft>
            </a:pPr>
            <a:r>
              <a:rPr lang="en-GB" altLang="zh-CN" sz="1000" b="1" dirty="0">
                <a:ea typeface="Times New Roman" panose="02020603050405020304" pitchFamily="18" charset="0"/>
                <a:cs typeface="Times New Roman" panose="02020603050405020304" pitchFamily="18" charset="0"/>
              </a:rPr>
              <a:t>Table 7.3B.2.3.5-4: Reference sensitivity exceptions due to dual uplink operation for PC3 EN-DC in NR FR1 (two bands)</a:t>
            </a:r>
            <a:endParaRPr lang="zh-CN" altLang="zh-CN" sz="1000" b="1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93707" y="5465029"/>
            <a:ext cx="11802810" cy="132343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spcBef>
                <a:spcPts val="0"/>
              </a:spcBef>
            </a:pPr>
            <a:r>
              <a:rPr lang="en-US" altLang="zh-CN" sz="2000" b="1" dirty="0" smtClean="0">
                <a:latin typeface="+mn-lt"/>
                <a:sym typeface="+mn-ea"/>
              </a:rPr>
              <a:t>Proposal </a:t>
            </a:r>
            <a:r>
              <a:rPr lang="en-US" altLang="zh-CN" sz="2000" b="1" dirty="0">
                <a:latin typeface="+mn-lt"/>
                <a:sym typeface="+mn-ea"/>
              </a:rPr>
              <a:t>3</a:t>
            </a:r>
            <a:r>
              <a:rPr lang="en-US" altLang="zh-CN" sz="2000" dirty="0" smtClean="0">
                <a:latin typeface="+mn-lt"/>
                <a:sym typeface="+mn-ea"/>
              </a:rPr>
              <a:t>:  It is suggested the following rules of using TT should be applied for EN-DC </a:t>
            </a:r>
            <a:r>
              <a:rPr lang="en-US" altLang="zh-CN" sz="2000" dirty="0" err="1" smtClean="0">
                <a:latin typeface="+mn-lt"/>
                <a:sym typeface="+mn-ea"/>
              </a:rPr>
              <a:t>Refsens</a:t>
            </a:r>
            <a:r>
              <a:rPr lang="en-US" altLang="zh-CN" sz="2000" dirty="0" smtClean="0">
                <a:latin typeface="+mn-lt"/>
                <a:sym typeface="+mn-ea"/>
              </a:rPr>
              <a:t> test requirements.</a:t>
            </a:r>
          </a:p>
          <a:p>
            <a:pPr marL="342900" indent="377825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altLang="zh-CN" sz="2000" dirty="0" smtClean="0">
                <a:latin typeface="+mn-lt"/>
                <a:sym typeface="+mn-ea"/>
              </a:rPr>
              <a:t>For </a:t>
            </a:r>
            <a:r>
              <a:rPr lang="en-US" altLang="zh-CN" sz="2000" dirty="0" err="1" smtClean="0">
                <a:latin typeface="+mn-lt"/>
                <a:sym typeface="+mn-ea"/>
              </a:rPr>
              <a:t>Refsens</a:t>
            </a:r>
            <a:r>
              <a:rPr lang="en-US" altLang="zh-CN" sz="2000" dirty="0" smtClean="0">
                <a:latin typeface="+mn-lt"/>
                <a:sym typeface="+mn-ea"/>
              </a:rPr>
              <a:t> on E-UTRA bands, the format of “xx” is to be used, i.e. “xx” including the Test Tolerance (TT).</a:t>
            </a:r>
          </a:p>
          <a:p>
            <a:pPr marL="342900" indent="377825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altLang="zh-CN" sz="2000" dirty="0" smtClean="0">
                <a:latin typeface="+mn-lt"/>
                <a:sym typeface="+mn-ea"/>
              </a:rPr>
              <a:t>For </a:t>
            </a:r>
            <a:r>
              <a:rPr lang="en-US" altLang="zh-CN" sz="2000" dirty="0" err="1" smtClean="0">
                <a:latin typeface="+mn-lt"/>
                <a:sym typeface="+mn-ea"/>
              </a:rPr>
              <a:t>Refsens</a:t>
            </a:r>
            <a:r>
              <a:rPr lang="en-US" altLang="zh-CN" sz="2000" dirty="0" smtClean="0">
                <a:latin typeface="+mn-lt"/>
                <a:sym typeface="+mn-ea"/>
              </a:rPr>
              <a:t> on NR bands, the format of “</a:t>
            </a:r>
            <a:r>
              <a:rPr lang="en-US" altLang="zh-CN" sz="2000" dirty="0" err="1" smtClean="0">
                <a:latin typeface="+mn-lt"/>
                <a:sym typeface="+mn-ea"/>
              </a:rPr>
              <a:t>xx+TT</a:t>
            </a:r>
            <a:r>
              <a:rPr lang="en-US" altLang="zh-CN" sz="2000" dirty="0" smtClean="0">
                <a:latin typeface="+mn-lt"/>
                <a:sym typeface="+mn-ea"/>
              </a:rPr>
              <a:t>” is to be used, the Test Tolerance (TT) is </a:t>
            </a:r>
            <a:r>
              <a:rPr lang="en-US" altLang="zh-CN" sz="2000" dirty="0">
                <a:latin typeface="+mn-lt"/>
                <a:sym typeface="+mn-ea"/>
              </a:rPr>
              <a:t>referenced to Table 7.3B.2.3.5-1a.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75707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标题 2"/>
          <p:cNvSpPr>
            <a:spLocks noGrp="1" noChangeArrowheads="1"/>
          </p:cNvSpPr>
          <p:nvPr>
            <p:ph type="ctrTitle"/>
          </p:nvPr>
        </p:nvSpPr>
        <p:spPr>
          <a:xfrm>
            <a:off x="1524000" y="1122363"/>
            <a:ext cx="9142413" cy="2389187"/>
          </a:xfrm>
        </p:spPr>
        <p:txBody>
          <a:bodyPr/>
          <a:lstStyle/>
          <a:p>
            <a:pPr eaLnBrk="1" hangingPunct="1"/>
            <a:r>
              <a:rPr lang="en-US" altLang="zh-CN" sz="6000" smtClean="0"/>
              <a:t>Thank you!</a:t>
            </a:r>
          </a:p>
        </p:txBody>
      </p:sp>
      <p:sp>
        <p:nvSpPr>
          <p:cNvPr id="20482" name="RS_Classification_Standard"/>
          <p:cNvSpPr txBox="1">
            <a:spLocks noChangeArrowheads="1"/>
          </p:cNvSpPr>
          <p:nvPr/>
        </p:nvSpPr>
        <p:spPr bwMode="auto"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_RESETFORMATTING" val="True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8188</TotalTime>
  <Words>2407</Words>
  <Application>Microsoft Office PowerPoint</Application>
  <PresentationFormat>自定义</PresentationFormat>
  <Paragraphs>872</Paragraphs>
  <Slides>9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1" baseType="lpstr">
      <vt:lpstr>Arial Unicode MS</vt:lpstr>
      <vt:lpstr>MS Mincho</vt:lpstr>
      <vt:lpstr>PMingLiU</vt:lpstr>
      <vt:lpstr>Yu Gothic</vt:lpstr>
      <vt:lpstr>等线</vt:lpstr>
      <vt:lpstr>宋体</vt:lpstr>
      <vt:lpstr>微软雅黑</vt:lpstr>
      <vt:lpstr>Arial</vt:lpstr>
      <vt:lpstr>Calibri</vt:lpstr>
      <vt:lpstr>Calibri Light</vt:lpstr>
      <vt:lpstr>Times New Roman</vt:lpstr>
      <vt:lpstr>Office 主题</vt:lpstr>
      <vt:lpstr>Further discussion on EN-DC Refsens test requirements handling</vt:lpstr>
      <vt:lpstr>Minimum requirements for EN-DC Refsens</vt:lpstr>
      <vt:lpstr>Test requirements for EN-DC Refsens</vt:lpstr>
      <vt:lpstr>Further considerations on test requirements for EN-DC Refsens (Ⅰ)</vt:lpstr>
      <vt:lpstr>Further considerations on test requirements for EN-DC Refsens (Ⅱ)</vt:lpstr>
      <vt:lpstr>Further considerations on test requirements for EN-DC Refsens (Ⅲ)</vt:lpstr>
      <vt:lpstr>Further considerations on test requirements for EN-DC Refsens (Ⅳ)</vt:lpstr>
      <vt:lpstr>Further considerations on test requirements for EN-DC Refsens (Ⅴ)</vt:lpstr>
      <vt:lpstr>Thank you!</vt:lpstr>
    </vt:vector>
  </TitlesOfParts>
  <Company>Huawei Technologies Co.,Ltd.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Guchunying</dc:creator>
  <cp:lastModifiedBy>ZTE-Ma Zhifeng</cp:lastModifiedBy>
  <cp:revision>1365</cp:revision>
  <dcterms:created xsi:type="dcterms:W3CDTF">2018-09-20T03:53:00Z</dcterms:created>
  <dcterms:modified xsi:type="dcterms:W3CDTF">2025-02-08T01:28:58Z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RS_Classification">
    <vt:lpwstr>UNRESTRICTED</vt:lpwstr>
  </property>
  <property fmtid="{D5CDD505-2E9C-101B-9397-08002B2CF9AE}" pid="3" name="RS_ClassificationID">
    <vt:r8>0</vt:r8>
  </property>
  <property fmtid="{D5CDD505-2E9C-101B-9397-08002B2CF9AE}" pid="4" name="ContentTypeId">
    <vt:lpwstr>0x010100EB28163D68FE8E4D9361964FDD814FC4</vt:lpwstr>
  </property>
  <property fmtid="{D5CDD505-2E9C-101B-9397-08002B2CF9AE}" pid="5" name="KSOProductBuildVer">
    <vt:lpwstr>2052-11.8.2.10912</vt:lpwstr>
  </property>
  <property fmtid="{D5CDD505-2E9C-101B-9397-08002B2CF9AE}" pid="6" name="ICV">
    <vt:lpwstr>06475E1BD0F54B2FAD5D6ECC63AF02E6</vt:lpwstr>
  </property>
  <property fmtid="{D5CDD505-2E9C-101B-9397-08002B2CF9AE}" pid="7" name="_2015_ms_pID_725343">
    <vt:lpwstr>(3)J/MPgEPbLUU9asqodSJn268g9h1zd4pIkfjbMbsQkrPzctEG1RCWgOkkB2Wd7rlnWID++S3F
CJE748F8df94YqdhYz+Syu+C9dTMibKZ0UV5cAHaxUA0f/Att1BC9n4gLElsKrBw0yxnE6EI
DEMXfSz4U3SfPXr6B0xhvozpkjQNT31hwj1Tzq6U6MPqPipvtE0h9oaQo3Gpw/LLyikAYKe8
MdIelv6FA4Lo2F4xYM</vt:lpwstr>
  </property>
  <property fmtid="{D5CDD505-2E9C-101B-9397-08002B2CF9AE}" pid="8" name="_2015_ms_pID_7253431">
    <vt:lpwstr>J1rJkSYtb8CKwlLgCQysvFtttm5Ms1eQKua3HMSGPUmT4NxEq5pf/6
fr6bS16svFJsM7ZYVnjYyUnkja4GtMWTgvKBKQFTeqYXwoIpI/xgU+OyH46MjeOQRfmpVr3G
r0q7cifawlEwP/9ri4LszftW6BESyCZ8tsJKE+elVp/y1oWMUjJ7xOfBw0/2D0Vvng+o8xu9
QPeHw91/O7f7HX5PbfsZjsHzQibMp54hWFty</vt:lpwstr>
  </property>
  <property fmtid="{D5CDD505-2E9C-101B-9397-08002B2CF9AE}" pid="9" name="_2015_ms_pID_7253432">
    <vt:lpwstr>6g==</vt:lpwstr>
  </property>
  <property fmtid="{D5CDD505-2E9C-101B-9397-08002B2CF9AE}" pid="10" name="_readonly">
    <vt:lpwstr/>
  </property>
  <property fmtid="{D5CDD505-2E9C-101B-9397-08002B2CF9AE}" pid="11" name="_change">
    <vt:lpwstr/>
  </property>
  <property fmtid="{D5CDD505-2E9C-101B-9397-08002B2CF9AE}" pid="12" name="_full-control">
    <vt:lpwstr/>
  </property>
  <property fmtid="{D5CDD505-2E9C-101B-9397-08002B2CF9AE}" pid="13" name="sflag">
    <vt:lpwstr>1652861720</vt:lpwstr>
  </property>
</Properties>
</file>