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0" r:id="rId6"/>
    <p:sldId id="297" r:id="rId7"/>
    <p:sldId id="298" r:id="rId8"/>
    <p:sldId id="291" r:id="rId9"/>
    <p:sldId id="294" r:id="rId10"/>
    <p:sldId id="295" r:id="rId11"/>
    <p:sldId id="292" r:id="rId12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444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993EF833-7B1D-4CBF-9DE9-6847A1E3E20D}"/>
    <pc:docChg chg="custSel modSld">
      <pc:chgData name="Niclas Weiler" userId="15f39c7b-d9a9-4905-9221-26f26c51fae5" providerId="ADAL" clId="{993EF833-7B1D-4CBF-9DE9-6847A1E3E20D}" dt="2025-02-06T16:05:05.461" v="42" actId="20577"/>
      <pc:docMkLst>
        <pc:docMk/>
      </pc:docMkLst>
      <pc:sldChg chg="modSp mod">
        <pc:chgData name="Niclas Weiler" userId="15f39c7b-d9a9-4905-9221-26f26c51fae5" providerId="ADAL" clId="{993EF833-7B1D-4CBF-9DE9-6847A1E3E20D}" dt="2025-02-06T16:05:05.461" v="42" actId="20577"/>
        <pc:sldMkLst>
          <pc:docMk/>
          <pc:sldMk cId="697815256" sldId="256"/>
        </pc:sldMkLst>
        <pc:spChg chg="mod">
          <ac:chgData name="Niclas Weiler" userId="15f39c7b-d9a9-4905-9221-26f26c51fae5" providerId="ADAL" clId="{993EF833-7B1D-4CBF-9DE9-6847A1E3E20D}" dt="2025-02-06T16:05:05.461" v="42" actId="20577"/>
          <ac:spMkLst>
            <pc:docMk/>
            <pc:sldMk cId="697815256" sldId="256"/>
            <ac:spMk id="10" creationId="{57F3AE33-4323-781C-CCBF-00BD3CF4EF00}"/>
          </ac:spMkLst>
        </pc:spChg>
        <pc:spChg chg="mod">
          <ac:chgData name="Niclas Weiler" userId="15f39c7b-d9a9-4905-9221-26f26c51fae5" providerId="ADAL" clId="{993EF833-7B1D-4CBF-9DE9-6847A1E3E20D}" dt="2025-02-06T15:24:35.351" v="32" actId="5793"/>
          <ac:spMkLst>
            <pc:docMk/>
            <pc:sldMk cId="697815256" sldId="256"/>
            <ac:spMk id="11" creationId="{05F3CF98-C562-7AAB-8339-4FF277B4756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A9F54B-359C-481A-9E60-37A634D5F3B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638F1C5-5308-478D-9045-34C4BA86FCC7}">
      <dgm:prSet/>
      <dgm:spPr/>
      <dgm:t>
        <a:bodyPr/>
        <a:lstStyle/>
        <a:p>
          <a:r>
            <a:rPr lang="en-GB" dirty="0"/>
            <a:t>C.2.2: Determination of test frequencies for asymmetric NR bands and symmetric uplink and downlink channel bandwidth combinations</a:t>
          </a:r>
          <a:r>
            <a:rPr lang="en-US" dirty="0"/>
            <a:t>.</a:t>
          </a:r>
        </a:p>
      </dgm:t>
    </dgm:pt>
    <dgm:pt modelId="{92B42B4F-23C0-4D3D-83D9-2079DBBEF1B8}" type="parTrans" cxnId="{7F32552B-E300-4840-9655-87E707A8D82F}">
      <dgm:prSet/>
      <dgm:spPr/>
      <dgm:t>
        <a:bodyPr/>
        <a:lstStyle/>
        <a:p>
          <a:endParaRPr lang="en-US"/>
        </a:p>
      </dgm:t>
    </dgm:pt>
    <dgm:pt modelId="{F566CF0F-862A-4BF5-8C3E-23516ACFB21A}" type="sibTrans" cxnId="{7F32552B-E300-4840-9655-87E707A8D82F}">
      <dgm:prSet/>
      <dgm:spPr/>
      <dgm:t>
        <a:bodyPr/>
        <a:lstStyle/>
        <a:p>
          <a:endParaRPr lang="en-US"/>
        </a:p>
      </dgm:t>
    </dgm:pt>
    <dgm:pt modelId="{813AD461-A793-48D2-9B86-422A0161BE5C}">
      <dgm:prSet/>
      <dgm:spPr/>
      <dgm:t>
        <a:bodyPr/>
        <a:lstStyle/>
        <a:p>
          <a:r>
            <a:rPr lang="en-GB" dirty="0"/>
            <a:t>C.2.3: Determination of test frequencies for asymmetric uplink and downlink channel bandwidth combinations</a:t>
          </a:r>
          <a:r>
            <a:rPr lang="en-US" dirty="0"/>
            <a:t>.</a:t>
          </a:r>
        </a:p>
      </dgm:t>
    </dgm:pt>
    <dgm:pt modelId="{4811CE02-A033-4CB7-9A4B-ECE3270C094F}" type="parTrans" cxnId="{FCB4A77A-F9FD-442B-AD78-859782C86815}">
      <dgm:prSet/>
      <dgm:spPr/>
      <dgm:t>
        <a:bodyPr/>
        <a:lstStyle/>
        <a:p>
          <a:endParaRPr lang="en-US"/>
        </a:p>
      </dgm:t>
    </dgm:pt>
    <dgm:pt modelId="{EF44493B-791B-4555-A15B-B55ACFA62B81}" type="sibTrans" cxnId="{FCB4A77A-F9FD-442B-AD78-859782C86815}">
      <dgm:prSet/>
      <dgm:spPr/>
      <dgm:t>
        <a:bodyPr/>
        <a:lstStyle/>
        <a:p>
          <a:endParaRPr lang="en-US"/>
        </a:p>
      </dgm:t>
    </dgm:pt>
    <dgm:pt modelId="{2CA2B529-6CDF-43E0-8F1B-D976689ECA22}">
      <dgm:prSet/>
      <dgm:spPr/>
      <dgm:t>
        <a:bodyPr/>
        <a:lstStyle/>
        <a:p>
          <a:r>
            <a:rPr lang="en-US" dirty="0"/>
            <a:t>C.2.1.1: </a:t>
          </a:r>
          <a:r>
            <a:rPr lang="en-GB" dirty="0"/>
            <a:t>Determination of test frequencies for Low-, Mid- and High-Range, </a:t>
          </a:r>
          <a:r>
            <a:rPr lang="en-US" dirty="0"/>
            <a:t>for UL </a:t>
          </a:r>
          <a:r>
            <a:rPr lang="en-US" dirty="0" err="1"/>
            <a:t>testfrequencies</a:t>
          </a:r>
          <a:r>
            <a:rPr lang="en-US" dirty="0"/>
            <a:t> (FDD Bands)</a:t>
          </a:r>
        </a:p>
      </dgm:t>
    </dgm:pt>
    <dgm:pt modelId="{42C40B75-3B5B-41DE-884D-984E40E60C3D}" type="sibTrans" cxnId="{D70B0BCF-B2F6-42C3-9D2E-C8A2209208EB}">
      <dgm:prSet/>
      <dgm:spPr/>
      <dgm:t>
        <a:bodyPr/>
        <a:lstStyle/>
        <a:p>
          <a:endParaRPr lang="en-US"/>
        </a:p>
      </dgm:t>
    </dgm:pt>
    <dgm:pt modelId="{D8DFD778-D86F-4C61-BA1B-7B90B45168F0}" type="parTrans" cxnId="{D70B0BCF-B2F6-42C3-9D2E-C8A2209208EB}">
      <dgm:prSet/>
      <dgm:spPr/>
      <dgm:t>
        <a:bodyPr/>
        <a:lstStyle/>
        <a:p>
          <a:endParaRPr lang="en-US"/>
        </a:p>
      </dgm:t>
    </dgm:pt>
    <dgm:pt modelId="{75437BB5-159F-4E5E-AFD7-4A8259852B86}" type="pres">
      <dgm:prSet presAssocID="{6BA9F54B-359C-481A-9E60-37A634D5F3B2}" presName="linear" presStyleCnt="0">
        <dgm:presLayoutVars>
          <dgm:animLvl val="lvl"/>
          <dgm:resizeHandles val="exact"/>
        </dgm:presLayoutVars>
      </dgm:prSet>
      <dgm:spPr/>
    </dgm:pt>
    <dgm:pt modelId="{B8C70928-43AA-44DD-8D4C-A8182E035E92}" type="pres">
      <dgm:prSet presAssocID="{2CA2B529-6CDF-43E0-8F1B-D976689ECA2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D84D22F-2AF7-4E03-9CBB-8BD926853F8C}" type="pres">
      <dgm:prSet presAssocID="{42C40B75-3B5B-41DE-884D-984E40E60C3D}" presName="spacer" presStyleCnt="0"/>
      <dgm:spPr/>
    </dgm:pt>
    <dgm:pt modelId="{2A7FBFCC-A8E4-4702-A090-517C923B2AD8}" type="pres">
      <dgm:prSet presAssocID="{6638F1C5-5308-478D-9045-34C4BA86FCC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0E7D169-F214-4570-BEC1-13D4BDB27C63}" type="pres">
      <dgm:prSet presAssocID="{F566CF0F-862A-4BF5-8C3E-23516ACFB21A}" presName="spacer" presStyleCnt="0"/>
      <dgm:spPr/>
    </dgm:pt>
    <dgm:pt modelId="{AE9BF616-72FC-40C9-9DB7-35711B2D391B}" type="pres">
      <dgm:prSet presAssocID="{813AD461-A793-48D2-9B86-422A0161BE5C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F32552B-E300-4840-9655-87E707A8D82F}" srcId="{6BA9F54B-359C-481A-9E60-37A634D5F3B2}" destId="{6638F1C5-5308-478D-9045-34C4BA86FCC7}" srcOrd="1" destOrd="0" parTransId="{92B42B4F-23C0-4D3D-83D9-2079DBBEF1B8}" sibTransId="{F566CF0F-862A-4BF5-8C3E-23516ACFB21A}"/>
    <dgm:cxn modelId="{FA78B635-C208-4EF7-83BA-59C944A6EE79}" type="presOf" srcId="{813AD461-A793-48D2-9B86-422A0161BE5C}" destId="{AE9BF616-72FC-40C9-9DB7-35711B2D391B}" srcOrd="0" destOrd="0" presId="urn:microsoft.com/office/officeart/2005/8/layout/vList2"/>
    <dgm:cxn modelId="{FCB4A77A-F9FD-442B-AD78-859782C86815}" srcId="{6BA9F54B-359C-481A-9E60-37A634D5F3B2}" destId="{813AD461-A793-48D2-9B86-422A0161BE5C}" srcOrd="2" destOrd="0" parTransId="{4811CE02-A033-4CB7-9A4B-ECE3270C094F}" sibTransId="{EF44493B-791B-4555-A15B-B55ACFA62B81}"/>
    <dgm:cxn modelId="{B0FAB5A4-446D-4272-B211-BFA51B656A1A}" type="presOf" srcId="{6BA9F54B-359C-481A-9E60-37A634D5F3B2}" destId="{75437BB5-159F-4E5E-AFD7-4A8259852B86}" srcOrd="0" destOrd="0" presId="urn:microsoft.com/office/officeart/2005/8/layout/vList2"/>
    <dgm:cxn modelId="{D70B0BCF-B2F6-42C3-9D2E-C8A2209208EB}" srcId="{6BA9F54B-359C-481A-9E60-37A634D5F3B2}" destId="{2CA2B529-6CDF-43E0-8F1B-D976689ECA22}" srcOrd="0" destOrd="0" parTransId="{D8DFD778-D86F-4C61-BA1B-7B90B45168F0}" sibTransId="{42C40B75-3B5B-41DE-884D-984E40E60C3D}"/>
    <dgm:cxn modelId="{2F7397DE-0F5A-4C81-9D67-9CA793917830}" type="presOf" srcId="{6638F1C5-5308-478D-9045-34C4BA86FCC7}" destId="{2A7FBFCC-A8E4-4702-A090-517C923B2AD8}" srcOrd="0" destOrd="0" presId="urn:microsoft.com/office/officeart/2005/8/layout/vList2"/>
    <dgm:cxn modelId="{FCDC7DF0-F8BB-4C12-A138-C27F1A3BEC4B}" type="presOf" srcId="{2CA2B529-6CDF-43E0-8F1B-D976689ECA22}" destId="{B8C70928-43AA-44DD-8D4C-A8182E035E92}" srcOrd="0" destOrd="0" presId="urn:microsoft.com/office/officeart/2005/8/layout/vList2"/>
    <dgm:cxn modelId="{CBB64032-D7D5-4957-ADA7-FEA4321FC0C5}" type="presParOf" srcId="{75437BB5-159F-4E5E-AFD7-4A8259852B86}" destId="{B8C70928-43AA-44DD-8D4C-A8182E035E92}" srcOrd="0" destOrd="0" presId="urn:microsoft.com/office/officeart/2005/8/layout/vList2"/>
    <dgm:cxn modelId="{716471BC-7578-4447-9D7B-BC9FB317E4CD}" type="presParOf" srcId="{75437BB5-159F-4E5E-AFD7-4A8259852B86}" destId="{5D84D22F-2AF7-4E03-9CBB-8BD926853F8C}" srcOrd="1" destOrd="0" presId="urn:microsoft.com/office/officeart/2005/8/layout/vList2"/>
    <dgm:cxn modelId="{B8BEDEC8-72F5-4B27-98DF-C81F3F63319B}" type="presParOf" srcId="{75437BB5-159F-4E5E-AFD7-4A8259852B86}" destId="{2A7FBFCC-A8E4-4702-A090-517C923B2AD8}" srcOrd="2" destOrd="0" presId="urn:microsoft.com/office/officeart/2005/8/layout/vList2"/>
    <dgm:cxn modelId="{8FC49A40-AB52-43C2-B094-EB9ECCF5DBD3}" type="presParOf" srcId="{75437BB5-159F-4E5E-AFD7-4A8259852B86}" destId="{E0E7D169-F214-4570-BEC1-13D4BDB27C63}" srcOrd="3" destOrd="0" presId="urn:microsoft.com/office/officeart/2005/8/layout/vList2"/>
    <dgm:cxn modelId="{4FA9DBE9-30FC-436B-A484-815502DFC08A}" type="presParOf" srcId="{75437BB5-159F-4E5E-AFD7-4A8259852B86}" destId="{AE9BF616-72FC-40C9-9DB7-35711B2D391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A9F54B-359C-481A-9E60-37A634D5F3B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CA2B529-6CDF-43E0-8F1B-D976689ECA22}">
      <dgm:prSet/>
      <dgm:spPr/>
      <dgm:t>
        <a:bodyPr/>
        <a:lstStyle/>
        <a:p>
          <a:r>
            <a:rPr lang="en-US" dirty="0"/>
            <a:t>38.101-1, table 5.3.5-1</a:t>
          </a:r>
        </a:p>
      </dgm:t>
    </dgm:pt>
    <dgm:pt modelId="{42C40B75-3B5B-41DE-884D-984E40E60C3D}" type="sibTrans" cxnId="{D70B0BCF-B2F6-42C3-9D2E-C8A2209208EB}">
      <dgm:prSet/>
      <dgm:spPr/>
      <dgm:t>
        <a:bodyPr/>
        <a:lstStyle/>
        <a:p>
          <a:endParaRPr lang="en-US"/>
        </a:p>
      </dgm:t>
    </dgm:pt>
    <dgm:pt modelId="{D8DFD778-D86F-4C61-BA1B-7B90B45168F0}" type="parTrans" cxnId="{D70B0BCF-B2F6-42C3-9D2E-C8A2209208EB}">
      <dgm:prSet/>
      <dgm:spPr/>
      <dgm:t>
        <a:bodyPr/>
        <a:lstStyle/>
        <a:p>
          <a:endParaRPr lang="en-US"/>
        </a:p>
      </dgm:t>
    </dgm:pt>
    <dgm:pt modelId="{75437BB5-159F-4E5E-AFD7-4A8259852B86}" type="pres">
      <dgm:prSet presAssocID="{6BA9F54B-359C-481A-9E60-37A634D5F3B2}" presName="linear" presStyleCnt="0">
        <dgm:presLayoutVars>
          <dgm:animLvl val="lvl"/>
          <dgm:resizeHandles val="exact"/>
        </dgm:presLayoutVars>
      </dgm:prSet>
      <dgm:spPr/>
    </dgm:pt>
    <dgm:pt modelId="{B8C70928-43AA-44DD-8D4C-A8182E035E92}" type="pres">
      <dgm:prSet presAssocID="{2CA2B529-6CDF-43E0-8F1B-D976689ECA22}" presName="parentText" presStyleLbl="node1" presStyleIdx="0" presStyleCnt="1" custScaleY="35090">
        <dgm:presLayoutVars>
          <dgm:chMax val="0"/>
          <dgm:bulletEnabled val="1"/>
        </dgm:presLayoutVars>
      </dgm:prSet>
      <dgm:spPr/>
    </dgm:pt>
  </dgm:ptLst>
  <dgm:cxnLst>
    <dgm:cxn modelId="{B0FAB5A4-446D-4272-B211-BFA51B656A1A}" type="presOf" srcId="{6BA9F54B-359C-481A-9E60-37A634D5F3B2}" destId="{75437BB5-159F-4E5E-AFD7-4A8259852B86}" srcOrd="0" destOrd="0" presId="urn:microsoft.com/office/officeart/2005/8/layout/vList2"/>
    <dgm:cxn modelId="{D70B0BCF-B2F6-42C3-9D2E-C8A2209208EB}" srcId="{6BA9F54B-359C-481A-9E60-37A634D5F3B2}" destId="{2CA2B529-6CDF-43E0-8F1B-D976689ECA22}" srcOrd="0" destOrd="0" parTransId="{D8DFD778-D86F-4C61-BA1B-7B90B45168F0}" sibTransId="{42C40B75-3B5B-41DE-884D-984E40E60C3D}"/>
    <dgm:cxn modelId="{FCDC7DF0-F8BB-4C12-A138-C27F1A3BEC4B}" type="presOf" srcId="{2CA2B529-6CDF-43E0-8F1B-D976689ECA22}" destId="{B8C70928-43AA-44DD-8D4C-A8182E035E92}" srcOrd="0" destOrd="0" presId="urn:microsoft.com/office/officeart/2005/8/layout/vList2"/>
    <dgm:cxn modelId="{CBB64032-D7D5-4957-ADA7-FEA4321FC0C5}" type="presParOf" srcId="{75437BB5-159F-4E5E-AFD7-4A8259852B86}" destId="{B8C70928-43AA-44DD-8D4C-A8182E035E9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B392CB-55C1-4F80-9AAF-42C41536D89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D937842-8512-4CA3-8F02-7D50ED30A29F}">
      <dgm:prSet/>
      <dgm:spPr/>
      <dgm:t>
        <a:bodyPr/>
        <a:lstStyle/>
        <a:p>
          <a:r>
            <a:rPr lang="en-GB" dirty="0"/>
            <a:t>C.3: Determination of SSB and CORESET#0</a:t>
          </a:r>
          <a:endParaRPr lang="en-US" dirty="0"/>
        </a:p>
      </dgm:t>
    </dgm:pt>
    <dgm:pt modelId="{298C242F-054A-4825-AE23-8F16DFE24EB0}" type="parTrans" cxnId="{A58D4165-EB44-496C-B5F6-B45C15AFBD9E}">
      <dgm:prSet/>
      <dgm:spPr/>
      <dgm:t>
        <a:bodyPr/>
        <a:lstStyle/>
        <a:p>
          <a:endParaRPr lang="en-US"/>
        </a:p>
      </dgm:t>
    </dgm:pt>
    <dgm:pt modelId="{D6CBCDB4-4F68-470B-9D56-37854220E36C}" type="sibTrans" cxnId="{A58D4165-EB44-496C-B5F6-B45C15AFBD9E}">
      <dgm:prSet/>
      <dgm:spPr/>
      <dgm:t>
        <a:bodyPr/>
        <a:lstStyle/>
        <a:p>
          <a:endParaRPr lang="en-US"/>
        </a:p>
      </dgm:t>
    </dgm:pt>
    <dgm:pt modelId="{7E6B0AC9-8A15-4FBD-8716-11A894B2089D}">
      <dgm:prSet/>
      <dgm:spPr/>
      <dgm:t>
        <a:bodyPr/>
        <a:lstStyle/>
        <a:p>
          <a:r>
            <a:rPr lang="en-GB" dirty="0"/>
            <a:t>C.2.1.1: Determination of test frequencies for Low-, Mid- and High-Range,</a:t>
          </a:r>
          <a:r>
            <a:rPr lang="en-US" dirty="0"/>
            <a:t> (FR1, FR2, FDD, TDD).</a:t>
          </a:r>
        </a:p>
      </dgm:t>
    </dgm:pt>
    <dgm:pt modelId="{B9571620-1557-4440-8A36-63108C78896E}" type="parTrans" cxnId="{4AEC027F-7EA6-467C-BBE6-33FDF247060B}">
      <dgm:prSet/>
      <dgm:spPr/>
      <dgm:t>
        <a:bodyPr/>
        <a:lstStyle/>
        <a:p>
          <a:endParaRPr lang="en-US"/>
        </a:p>
      </dgm:t>
    </dgm:pt>
    <dgm:pt modelId="{CF4DF82C-62F2-43FE-9274-B9E725D425F5}" type="sibTrans" cxnId="{4AEC027F-7EA6-467C-BBE6-33FDF247060B}">
      <dgm:prSet/>
      <dgm:spPr/>
      <dgm:t>
        <a:bodyPr/>
        <a:lstStyle/>
        <a:p>
          <a:endParaRPr lang="en-US"/>
        </a:p>
      </dgm:t>
    </dgm:pt>
    <dgm:pt modelId="{07BA802C-ACC4-49E0-803B-91A6DBC9DBA6}">
      <dgm:prSet/>
      <dgm:spPr/>
      <dgm:t>
        <a:bodyPr/>
        <a:lstStyle/>
        <a:p>
          <a:r>
            <a:rPr lang="en-GB" dirty="0"/>
            <a:t>C.2.4.2.2: Determination of test frequencies for Low-, Mid- and High-Range, for </a:t>
          </a:r>
          <a:r>
            <a:rPr lang="en-GB" b="1" u="sng" dirty="0"/>
            <a:t>NR Intra-band Contiguous CA</a:t>
          </a:r>
          <a:r>
            <a:rPr lang="en-GB" dirty="0"/>
            <a:t>, FR1 and FR2, for 2 carriers only.</a:t>
          </a:r>
          <a:endParaRPr lang="en-US" dirty="0"/>
        </a:p>
      </dgm:t>
    </dgm:pt>
    <dgm:pt modelId="{466817F0-DCAC-4EF7-8E24-DF0D84DBEB92}" type="parTrans" cxnId="{8B200751-6B90-4B17-8EFD-B9691A30765F}">
      <dgm:prSet/>
      <dgm:spPr/>
      <dgm:t>
        <a:bodyPr/>
        <a:lstStyle/>
        <a:p>
          <a:endParaRPr lang="en-US"/>
        </a:p>
      </dgm:t>
    </dgm:pt>
    <dgm:pt modelId="{B5900578-DE48-4A32-ACB9-84C991266E65}" type="sibTrans" cxnId="{8B200751-6B90-4B17-8EFD-B9691A30765F}">
      <dgm:prSet/>
      <dgm:spPr/>
      <dgm:t>
        <a:bodyPr/>
        <a:lstStyle/>
        <a:p>
          <a:endParaRPr lang="en-US"/>
        </a:p>
      </dgm:t>
    </dgm:pt>
    <dgm:pt modelId="{253F67B4-86EA-44B6-B8B0-66D475003DD5}">
      <dgm:prSet/>
      <dgm:spPr/>
      <dgm:t>
        <a:bodyPr/>
        <a:lstStyle/>
        <a:p>
          <a:r>
            <a:rPr lang="en-GB" dirty="0"/>
            <a:t>C.2.4.3: Determination of test frequencies for </a:t>
          </a:r>
          <a:r>
            <a:rPr lang="en-GB" b="1" u="sng" dirty="0"/>
            <a:t>NR Intra-band Non-Contiguous CA </a:t>
          </a:r>
          <a:r>
            <a:rPr lang="en-GB" dirty="0"/>
            <a:t>, only FR1, only 2 carriers.</a:t>
          </a:r>
          <a:endParaRPr lang="en-US" dirty="0"/>
        </a:p>
      </dgm:t>
    </dgm:pt>
    <dgm:pt modelId="{D42E204C-8FEE-4502-9B02-6BBAD2047B7E}" type="parTrans" cxnId="{061BAFB9-A98D-4B71-BB14-95D56B164349}">
      <dgm:prSet/>
      <dgm:spPr/>
      <dgm:t>
        <a:bodyPr/>
        <a:lstStyle/>
        <a:p>
          <a:endParaRPr lang="en-US"/>
        </a:p>
      </dgm:t>
    </dgm:pt>
    <dgm:pt modelId="{4EC2381E-2A78-4322-960B-F3654B66464D}" type="sibTrans" cxnId="{061BAFB9-A98D-4B71-BB14-95D56B164349}">
      <dgm:prSet/>
      <dgm:spPr/>
      <dgm:t>
        <a:bodyPr/>
        <a:lstStyle/>
        <a:p>
          <a:endParaRPr lang="en-US"/>
        </a:p>
      </dgm:t>
    </dgm:pt>
    <dgm:pt modelId="{3EAF5E8B-5BE5-448D-B97C-204C085D355F}">
      <dgm:prSet/>
      <dgm:spPr/>
      <dgm:t>
        <a:bodyPr/>
        <a:lstStyle/>
        <a:p>
          <a:r>
            <a:rPr lang="en-GB" dirty="0"/>
            <a:t>C.2.2: Determination of test frequencies for asymmetric NR bands and symmetric uplink and downlink channel bandwidth combinations</a:t>
          </a:r>
          <a:r>
            <a:rPr lang="en-US" dirty="0"/>
            <a:t>.</a:t>
          </a:r>
        </a:p>
      </dgm:t>
    </dgm:pt>
    <dgm:pt modelId="{EAE27649-1CDF-481C-8665-720DE2B03E0B}" type="parTrans" cxnId="{1017A9BD-B99B-4708-9EA4-8822D1468B29}">
      <dgm:prSet/>
      <dgm:spPr/>
      <dgm:t>
        <a:bodyPr/>
        <a:lstStyle/>
        <a:p>
          <a:endParaRPr lang="en-SE"/>
        </a:p>
      </dgm:t>
    </dgm:pt>
    <dgm:pt modelId="{18DFBE18-95A8-450D-A024-E6A4C4B3106E}" type="sibTrans" cxnId="{1017A9BD-B99B-4708-9EA4-8822D1468B29}">
      <dgm:prSet/>
      <dgm:spPr/>
      <dgm:t>
        <a:bodyPr/>
        <a:lstStyle/>
        <a:p>
          <a:endParaRPr lang="en-SE"/>
        </a:p>
      </dgm:t>
    </dgm:pt>
    <dgm:pt modelId="{42B2DD63-75AA-43D1-83FB-D132873897B0}">
      <dgm:prSet/>
      <dgm:spPr/>
      <dgm:t>
        <a:bodyPr/>
        <a:lstStyle/>
        <a:p>
          <a:r>
            <a:rPr lang="en-GB" dirty="0"/>
            <a:t>C.2.3: Determination of test frequencies for asymmetric uplink and downlink channel bandwidth combinations</a:t>
          </a:r>
          <a:r>
            <a:rPr lang="en-US" dirty="0"/>
            <a:t>.</a:t>
          </a:r>
        </a:p>
      </dgm:t>
    </dgm:pt>
    <dgm:pt modelId="{54149B4E-5B1D-4C76-B379-D07CA7C1590E}" type="parTrans" cxnId="{784BB4FE-0262-485C-A1CC-294C2FC015BC}">
      <dgm:prSet/>
      <dgm:spPr/>
      <dgm:t>
        <a:bodyPr/>
        <a:lstStyle/>
        <a:p>
          <a:endParaRPr lang="en-SE"/>
        </a:p>
      </dgm:t>
    </dgm:pt>
    <dgm:pt modelId="{90F98C0B-FC50-4A0D-8F3D-9542714646B2}" type="sibTrans" cxnId="{784BB4FE-0262-485C-A1CC-294C2FC015BC}">
      <dgm:prSet/>
      <dgm:spPr/>
      <dgm:t>
        <a:bodyPr/>
        <a:lstStyle/>
        <a:p>
          <a:endParaRPr lang="en-SE"/>
        </a:p>
      </dgm:t>
    </dgm:pt>
    <dgm:pt modelId="{DA4805C1-A313-4DB4-81B1-71EC77F341CA}" type="pres">
      <dgm:prSet presAssocID="{D5B392CB-55C1-4F80-9AAF-42C41536D892}" presName="linear" presStyleCnt="0">
        <dgm:presLayoutVars>
          <dgm:animLvl val="lvl"/>
          <dgm:resizeHandles val="exact"/>
        </dgm:presLayoutVars>
      </dgm:prSet>
      <dgm:spPr/>
    </dgm:pt>
    <dgm:pt modelId="{92AEA5C5-009E-4939-8CE3-94C7F382F6E5}" type="pres">
      <dgm:prSet presAssocID="{DD937842-8512-4CA3-8F02-7D50ED30A29F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533794D1-11A4-493C-891B-28636951024E}" type="pres">
      <dgm:prSet presAssocID="{D6CBCDB4-4F68-470B-9D56-37854220E36C}" presName="spacer" presStyleCnt="0"/>
      <dgm:spPr/>
    </dgm:pt>
    <dgm:pt modelId="{C1FA4326-161C-40F7-9C0C-D0812478A57C}" type="pres">
      <dgm:prSet presAssocID="{7E6B0AC9-8A15-4FBD-8716-11A894B2089D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D8C50AE2-F2B8-4728-ADCC-48220CBED954}" type="pres">
      <dgm:prSet presAssocID="{CF4DF82C-62F2-43FE-9274-B9E725D425F5}" presName="spacer" presStyleCnt="0"/>
      <dgm:spPr/>
    </dgm:pt>
    <dgm:pt modelId="{B4BBBE77-5515-44F1-8FB2-4AC45214FD4A}" type="pres">
      <dgm:prSet presAssocID="{3EAF5E8B-5BE5-448D-B97C-204C085D355F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A4CD84EA-B20E-4227-AD3D-15A9F467DE81}" type="pres">
      <dgm:prSet presAssocID="{18DFBE18-95A8-450D-A024-E6A4C4B3106E}" presName="spacer" presStyleCnt="0"/>
      <dgm:spPr/>
    </dgm:pt>
    <dgm:pt modelId="{E48AE166-526E-4154-BC27-0C5A5D5C1951}" type="pres">
      <dgm:prSet presAssocID="{42B2DD63-75AA-43D1-83FB-D132873897B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04FB8993-0414-4349-B173-E58C3CD8A3B2}" type="pres">
      <dgm:prSet presAssocID="{90F98C0B-FC50-4A0D-8F3D-9542714646B2}" presName="spacer" presStyleCnt="0"/>
      <dgm:spPr/>
    </dgm:pt>
    <dgm:pt modelId="{059D0395-EE46-4176-88B6-CEC08A0CCA62}" type="pres">
      <dgm:prSet presAssocID="{07BA802C-ACC4-49E0-803B-91A6DBC9DBA6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A598F51F-FF27-40AD-8639-F6BD084E9DE8}" type="pres">
      <dgm:prSet presAssocID="{B5900578-DE48-4A32-ACB9-84C991266E65}" presName="spacer" presStyleCnt="0"/>
      <dgm:spPr/>
    </dgm:pt>
    <dgm:pt modelId="{1E1F5F24-FC9F-4B94-BB9F-52C3E0956B17}" type="pres">
      <dgm:prSet presAssocID="{253F67B4-86EA-44B6-B8B0-66D475003DD5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D6F50A05-1E95-4A54-AF72-C574112A4173}" type="presOf" srcId="{7E6B0AC9-8A15-4FBD-8716-11A894B2089D}" destId="{C1FA4326-161C-40F7-9C0C-D0812478A57C}" srcOrd="0" destOrd="0" presId="urn:microsoft.com/office/officeart/2005/8/layout/vList2"/>
    <dgm:cxn modelId="{4D847F26-24D7-4747-BED1-89B052F74E9A}" type="presOf" srcId="{07BA802C-ACC4-49E0-803B-91A6DBC9DBA6}" destId="{059D0395-EE46-4176-88B6-CEC08A0CCA62}" srcOrd="0" destOrd="0" presId="urn:microsoft.com/office/officeart/2005/8/layout/vList2"/>
    <dgm:cxn modelId="{A58D4165-EB44-496C-B5F6-B45C15AFBD9E}" srcId="{D5B392CB-55C1-4F80-9AAF-42C41536D892}" destId="{DD937842-8512-4CA3-8F02-7D50ED30A29F}" srcOrd="0" destOrd="0" parTransId="{298C242F-054A-4825-AE23-8F16DFE24EB0}" sibTransId="{D6CBCDB4-4F68-470B-9D56-37854220E36C}"/>
    <dgm:cxn modelId="{8B200751-6B90-4B17-8EFD-B9691A30765F}" srcId="{D5B392CB-55C1-4F80-9AAF-42C41536D892}" destId="{07BA802C-ACC4-49E0-803B-91A6DBC9DBA6}" srcOrd="4" destOrd="0" parTransId="{466817F0-DCAC-4EF7-8E24-DF0D84DBEB92}" sibTransId="{B5900578-DE48-4A32-ACB9-84C991266E65}"/>
    <dgm:cxn modelId="{0B92247D-9EA8-4C7C-9620-421E99B6EFC6}" type="presOf" srcId="{DD937842-8512-4CA3-8F02-7D50ED30A29F}" destId="{92AEA5C5-009E-4939-8CE3-94C7F382F6E5}" srcOrd="0" destOrd="0" presId="urn:microsoft.com/office/officeart/2005/8/layout/vList2"/>
    <dgm:cxn modelId="{4AEC027F-7EA6-467C-BBE6-33FDF247060B}" srcId="{D5B392CB-55C1-4F80-9AAF-42C41536D892}" destId="{7E6B0AC9-8A15-4FBD-8716-11A894B2089D}" srcOrd="1" destOrd="0" parTransId="{B9571620-1557-4440-8A36-63108C78896E}" sibTransId="{CF4DF82C-62F2-43FE-9274-B9E725D425F5}"/>
    <dgm:cxn modelId="{737FD7A0-A7C4-4B1C-BC7D-528CA9278A35}" type="presOf" srcId="{253F67B4-86EA-44B6-B8B0-66D475003DD5}" destId="{1E1F5F24-FC9F-4B94-BB9F-52C3E0956B17}" srcOrd="0" destOrd="0" presId="urn:microsoft.com/office/officeart/2005/8/layout/vList2"/>
    <dgm:cxn modelId="{085CB1B4-4458-4FC6-8C6A-C2750960D8AE}" type="presOf" srcId="{3EAF5E8B-5BE5-448D-B97C-204C085D355F}" destId="{B4BBBE77-5515-44F1-8FB2-4AC45214FD4A}" srcOrd="0" destOrd="0" presId="urn:microsoft.com/office/officeart/2005/8/layout/vList2"/>
    <dgm:cxn modelId="{061BAFB9-A98D-4B71-BB14-95D56B164349}" srcId="{D5B392CB-55C1-4F80-9AAF-42C41536D892}" destId="{253F67B4-86EA-44B6-B8B0-66D475003DD5}" srcOrd="5" destOrd="0" parTransId="{D42E204C-8FEE-4502-9B02-6BBAD2047B7E}" sibTransId="{4EC2381E-2A78-4322-960B-F3654B66464D}"/>
    <dgm:cxn modelId="{1017A9BD-B99B-4708-9EA4-8822D1468B29}" srcId="{D5B392CB-55C1-4F80-9AAF-42C41536D892}" destId="{3EAF5E8B-5BE5-448D-B97C-204C085D355F}" srcOrd="2" destOrd="0" parTransId="{EAE27649-1CDF-481C-8665-720DE2B03E0B}" sibTransId="{18DFBE18-95A8-450D-A024-E6A4C4B3106E}"/>
    <dgm:cxn modelId="{62C371D6-E71A-4295-9ECA-8994DDB418A8}" type="presOf" srcId="{D5B392CB-55C1-4F80-9AAF-42C41536D892}" destId="{DA4805C1-A313-4DB4-81B1-71EC77F341CA}" srcOrd="0" destOrd="0" presId="urn:microsoft.com/office/officeart/2005/8/layout/vList2"/>
    <dgm:cxn modelId="{B7E053FE-CF89-4E22-A510-78D2BB28DF88}" type="presOf" srcId="{42B2DD63-75AA-43D1-83FB-D132873897B0}" destId="{E48AE166-526E-4154-BC27-0C5A5D5C1951}" srcOrd="0" destOrd="0" presId="urn:microsoft.com/office/officeart/2005/8/layout/vList2"/>
    <dgm:cxn modelId="{784BB4FE-0262-485C-A1CC-294C2FC015BC}" srcId="{D5B392CB-55C1-4F80-9AAF-42C41536D892}" destId="{42B2DD63-75AA-43D1-83FB-D132873897B0}" srcOrd="3" destOrd="0" parTransId="{54149B4E-5B1D-4C76-B379-D07CA7C1590E}" sibTransId="{90F98C0B-FC50-4A0D-8F3D-9542714646B2}"/>
    <dgm:cxn modelId="{0C97D95B-81DE-4F52-8048-50BD0EA6C440}" type="presParOf" srcId="{DA4805C1-A313-4DB4-81B1-71EC77F341CA}" destId="{92AEA5C5-009E-4939-8CE3-94C7F382F6E5}" srcOrd="0" destOrd="0" presId="urn:microsoft.com/office/officeart/2005/8/layout/vList2"/>
    <dgm:cxn modelId="{D176827D-A864-4D59-B326-54E6D6FC34A3}" type="presParOf" srcId="{DA4805C1-A313-4DB4-81B1-71EC77F341CA}" destId="{533794D1-11A4-493C-891B-28636951024E}" srcOrd="1" destOrd="0" presId="urn:microsoft.com/office/officeart/2005/8/layout/vList2"/>
    <dgm:cxn modelId="{BB9A1F2B-940C-4151-A693-C4BAAB9F321B}" type="presParOf" srcId="{DA4805C1-A313-4DB4-81B1-71EC77F341CA}" destId="{C1FA4326-161C-40F7-9C0C-D0812478A57C}" srcOrd="2" destOrd="0" presId="urn:microsoft.com/office/officeart/2005/8/layout/vList2"/>
    <dgm:cxn modelId="{CD9DBD5C-6DC5-4F4B-8936-F41424D5A54D}" type="presParOf" srcId="{DA4805C1-A313-4DB4-81B1-71EC77F341CA}" destId="{D8C50AE2-F2B8-4728-ADCC-48220CBED954}" srcOrd="3" destOrd="0" presId="urn:microsoft.com/office/officeart/2005/8/layout/vList2"/>
    <dgm:cxn modelId="{150B60C8-C72B-4F58-B478-2DA7F540BB79}" type="presParOf" srcId="{DA4805C1-A313-4DB4-81B1-71EC77F341CA}" destId="{B4BBBE77-5515-44F1-8FB2-4AC45214FD4A}" srcOrd="4" destOrd="0" presId="urn:microsoft.com/office/officeart/2005/8/layout/vList2"/>
    <dgm:cxn modelId="{5C757A9C-6B91-407D-A92F-03C3E5070C2F}" type="presParOf" srcId="{DA4805C1-A313-4DB4-81B1-71EC77F341CA}" destId="{A4CD84EA-B20E-4227-AD3D-15A9F467DE81}" srcOrd="5" destOrd="0" presId="urn:microsoft.com/office/officeart/2005/8/layout/vList2"/>
    <dgm:cxn modelId="{10E519AC-C00B-4325-9E9B-0691581E9F53}" type="presParOf" srcId="{DA4805C1-A313-4DB4-81B1-71EC77F341CA}" destId="{E48AE166-526E-4154-BC27-0C5A5D5C1951}" srcOrd="6" destOrd="0" presId="urn:microsoft.com/office/officeart/2005/8/layout/vList2"/>
    <dgm:cxn modelId="{D18D56E2-E337-464B-B001-9E44534CDA8B}" type="presParOf" srcId="{DA4805C1-A313-4DB4-81B1-71EC77F341CA}" destId="{04FB8993-0414-4349-B173-E58C3CD8A3B2}" srcOrd="7" destOrd="0" presId="urn:microsoft.com/office/officeart/2005/8/layout/vList2"/>
    <dgm:cxn modelId="{E1C1079E-D0EC-41D4-B9B8-654B4BFFF136}" type="presParOf" srcId="{DA4805C1-A313-4DB4-81B1-71EC77F341CA}" destId="{059D0395-EE46-4176-88B6-CEC08A0CCA62}" srcOrd="8" destOrd="0" presId="urn:microsoft.com/office/officeart/2005/8/layout/vList2"/>
    <dgm:cxn modelId="{EC77A1E1-883C-467B-8F24-A05898BDA8C4}" type="presParOf" srcId="{DA4805C1-A313-4DB4-81B1-71EC77F341CA}" destId="{A598F51F-FF27-40AD-8639-F6BD084E9DE8}" srcOrd="9" destOrd="0" presId="urn:microsoft.com/office/officeart/2005/8/layout/vList2"/>
    <dgm:cxn modelId="{DDBF490E-3086-4F25-8582-C4931B37E0F0}" type="presParOf" srcId="{DA4805C1-A313-4DB4-81B1-71EC77F341CA}" destId="{1E1F5F24-FC9F-4B94-BB9F-52C3E0956B1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A9F54B-359C-481A-9E60-37A634D5F3B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0E58F96-0B08-4EDD-A2DA-06F438784145}">
      <dgm:prSet/>
      <dgm:spPr/>
      <dgm:t>
        <a:bodyPr/>
        <a:lstStyle/>
        <a:p>
          <a:r>
            <a:rPr lang="en-US" dirty="0"/>
            <a:t>C.2.1.2: </a:t>
          </a:r>
          <a:r>
            <a:rPr lang="en-GB" dirty="0"/>
            <a:t>Determination test frequencies for Mid-Low and Mid-High-Range for signalling tests.</a:t>
          </a:r>
          <a:endParaRPr lang="en-US" dirty="0"/>
        </a:p>
      </dgm:t>
    </dgm:pt>
    <dgm:pt modelId="{E86CF14B-8AA4-49EC-A26F-8D13EDE674F1}" type="parTrans" cxnId="{B7AE9BA9-2E3D-44F8-A1FB-B4EA63EF1195}">
      <dgm:prSet/>
      <dgm:spPr/>
      <dgm:t>
        <a:bodyPr/>
        <a:lstStyle/>
        <a:p>
          <a:endParaRPr lang="en-US"/>
        </a:p>
      </dgm:t>
    </dgm:pt>
    <dgm:pt modelId="{4737E90C-F95E-4142-8C76-74D698CEB49E}" type="sibTrans" cxnId="{B7AE9BA9-2E3D-44F8-A1FB-B4EA63EF1195}">
      <dgm:prSet/>
      <dgm:spPr/>
      <dgm:t>
        <a:bodyPr/>
        <a:lstStyle/>
        <a:p>
          <a:endParaRPr lang="en-US"/>
        </a:p>
      </dgm:t>
    </dgm:pt>
    <dgm:pt modelId="{BFCD087C-7FBE-4851-AEB7-D1D1C73DA36C}">
      <dgm:prSet/>
      <dgm:spPr/>
      <dgm:t>
        <a:bodyPr/>
        <a:lstStyle/>
        <a:p>
          <a:r>
            <a:rPr lang="en-US"/>
            <a:t>C.2.4.2A: </a:t>
          </a:r>
          <a:r>
            <a:rPr lang="en-GB"/>
            <a:t>Determination of test frequencies for FR1 NR Intra-band Contiguous CA without UL CA for bands with uplink bandwidth less than downlink bandwidth</a:t>
          </a:r>
          <a:r>
            <a:rPr lang="en-US"/>
            <a:t>.</a:t>
          </a:r>
        </a:p>
      </dgm:t>
    </dgm:pt>
    <dgm:pt modelId="{09A52414-5D27-4B9E-986B-FDA7C5F9D031}" type="parTrans" cxnId="{734280E4-0B38-4A6B-902F-E184C9438C60}">
      <dgm:prSet/>
      <dgm:spPr/>
      <dgm:t>
        <a:bodyPr/>
        <a:lstStyle/>
        <a:p>
          <a:endParaRPr lang="en-US"/>
        </a:p>
      </dgm:t>
    </dgm:pt>
    <dgm:pt modelId="{79ED3AF7-7793-4026-AF24-76262144E21F}" type="sibTrans" cxnId="{734280E4-0B38-4A6B-902F-E184C9438C60}">
      <dgm:prSet/>
      <dgm:spPr/>
      <dgm:t>
        <a:bodyPr/>
        <a:lstStyle/>
        <a:p>
          <a:endParaRPr lang="en-US"/>
        </a:p>
      </dgm:t>
    </dgm:pt>
    <dgm:pt modelId="{4F31925B-9AC4-4B83-B393-F7C0BC57C5F6}">
      <dgm:prSet/>
      <dgm:spPr/>
      <dgm:t>
        <a:bodyPr/>
        <a:lstStyle/>
        <a:p>
          <a:r>
            <a:rPr lang="en-US"/>
            <a:t>C.2.5: Frequency determination for supplemental uplink.</a:t>
          </a:r>
        </a:p>
      </dgm:t>
    </dgm:pt>
    <dgm:pt modelId="{9992DBD6-04CA-493D-8BE8-43B565978446}" type="parTrans" cxnId="{EA87E8AC-37DB-44E7-AC6A-1A65765DC62F}">
      <dgm:prSet/>
      <dgm:spPr/>
      <dgm:t>
        <a:bodyPr/>
        <a:lstStyle/>
        <a:p>
          <a:endParaRPr lang="en-US"/>
        </a:p>
      </dgm:t>
    </dgm:pt>
    <dgm:pt modelId="{56A0472F-4EAF-4429-950B-1E4A2135CA52}" type="sibTrans" cxnId="{EA87E8AC-37DB-44E7-AC6A-1A65765DC62F}">
      <dgm:prSet/>
      <dgm:spPr/>
      <dgm:t>
        <a:bodyPr/>
        <a:lstStyle/>
        <a:p>
          <a:endParaRPr lang="en-US"/>
        </a:p>
      </dgm:t>
    </dgm:pt>
    <dgm:pt modelId="{D2F013B4-58F7-4EAC-BAE3-3F7EFDBBC633}">
      <dgm:prSet/>
      <dgm:spPr/>
      <dgm:t>
        <a:bodyPr/>
        <a:lstStyle/>
        <a:p>
          <a:r>
            <a:rPr lang="en-US"/>
            <a:t>C.2.6: Frequency determination for EN-DC configurations.</a:t>
          </a:r>
        </a:p>
      </dgm:t>
    </dgm:pt>
    <dgm:pt modelId="{308B8238-8346-4C73-88A2-BAB4956F5BD4}" type="parTrans" cxnId="{4D3C520E-17A5-4F0D-A582-C4572A469649}">
      <dgm:prSet/>
      <dgm:spPr/>
      <dgm:t>
        <a:bodyPr/>
        <a:lstStyle/>
        <a:p>
          <a:endParaRPr lang="en-US"/>
        </a:p>
      </dgm:t>
    </dgm:pt>
    <dgm:pt modelId="{4046616F-830F-432F-A792-BEC9F5C20988}" type="sibTrans" cxnId="{4D3C520E-17A5-4F0D-A582-C4572A469649}">
      <dgm:prSet/>
      <dgm:spPr/>
      <dgm:t>
        <a:bodyPr/>
        <a:lstStyle/>
        <a:p>
          <a:endParaRPr lang="en-US"/>
        </a:p>
      </dgm:t>
    </dgm:pt>
    <dgm:pt modelId="{3AB4B995-99CF-41A4-AA37-55E39DC61406}">
      <dgm:prSet/>
      <dgm:spPr/>
      <dgm:t>
        <a:bodyPr/>
        <a:lstStyle/>
        <a:p>
          <a:r>
            <a:rPr lang="en-GB"/>
            <a:t>C.4: Determination of SSB and CORESET#0 for RRM testing with SSB SCS 120 kHz and 240 kHz</a:t>
          </a:r>
          <a:r>
            <a:rPr lang="en-US"/>
            <a:t>.</a:t>
          </a:r>
        </a:p>
      </dgm:t>
    </dgm:pt>
    <dgm:pt modelId="{CB043304-36EB-4BA2-AC2B-0194CE8B9E3F}" type="parTrans" cxnId="{EE3F12EC-D33E-4CF1-BA59-E098D5E8AED2}">
      <dgm:prSet/>
      <dgm:spPr/>
      <dgm:t>
        <a:bodyPr/>
        <a:lstStyle/>
        <a:p>
          <a:endParaRPr lang="en-US"/>
        </a:p>
      </dgm:t>
    </dgm:pt>
    <dgm:pt modelId="{13AD92E7-06C5-484E-8A11-F53605F2FA05}" type="sibTrans" cxnId="{EE3F12EC-D33E-4CF1-BA59-E098D5E8AED2}">
      <dgm:prSet/>
      <dgm:spPr/>
      <dgm:t>
        <a:bodyPr/>
        <a:lstStyle/>
        <a:p>
          <a:endParaRPr lang="en-US"/>
        </a:p>
      </dgm:t>
    </dgm:pt>
    <dgm:pt modelId="{75437BB5-159F-4E5E-AFD7-4A8259852B86}" type="pres">
      <dgm:prSet presAssocID="{6BA9F54B-359C-481A-9E60-37A634D5F3B2}" presName="linear" presStyleCnt="0">
        <dgm:presLayoutVars>
          <dgm:animLvl val="lvl"/>
          <dgm:resizeHandles val="exact"/>
        </dgm:presLayoutVars>
      </dgm:prSet>
      <dgm:spPr/>
    </dgm:pt>
    <dgm:pt modelId="{3571815B-9842-4B8D-8CDE-57E456DC8F2F}" type="pres">
      <dgm:prSet presAssocID="{10E58F96-0B08-4EDD-A2DA-06F438784145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C45279FB-1C77-46B5-A875-5C72F51667F3}" type="pres">
      <dgm:prSet presAssocID="{4737E90C-F95E-4142-8C76-74D698CEB49E}" presName="spacer" presStyleCnt="0"/>
      <dgm:spPr/>
    </dgm:pt>
    <dgm:pt modelId="{AEBF2D8E-E3B0-4211-A631-8DDF555DF438}" type="pres">
      <dgm:prSet presAssocID="{BFCD087C-7FBE-4851-AEB7-D1D1C73DA36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4E054CA-0CFB-49D5-AA75-449D4D7FC830}" type="pres">
      <dgm:prSet presAssocID="{79ED3AF7-7793-4026-AF24-76262144E21F}" presName="spacer" presStyleCnt="0"/>
      <dgm:spPr/>
    </dgm:pt>
    <dgm:pt modelId="{50A25E4C-DC15-4AE1-AA85-ECC3EEBA3763}" type="pres">
      <dgm:prSet presAssocID="{4F31925B-9AC4-4B83-B393-F7C0BC57C5F6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E15BBA1-E2A6-4B9E-8389-292F03A46B3F}" type="pres">
      <dgm:prSet presAssocID="{56A0472F-4EAF-4429-950B-1E4A2135CA52}" presName="spacer" presStyleCnt="0"/>
      <dgm:spPr/>
    </dgm:pt>
    <dgm:pt modelId="{E14F6B9E-7CD7-41A1-97C4-BB98639481FC}" type="pres">
      <dgm:prSet presAssocID="{D2F013B4-58F7-4EAC-BAE3-3F7EFDBBC63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5B0EF147-3554-4756-8C5C-178526B7B280}" type="pres">
      <dgm:prSet presAssocID="{4046616F-830F-432F-A792-BEC9F5C20988}" presName="spacer" presStyleCnt="0"/>
      <dgm:spPr/>
    </dgm:pt>
    <dgm:pt modelId="{E609E7A4-A8D0-4D67-AE9D-E36323C31B2E}" type="pres">
      <dgm:prSet presAssocID="{3AB4B995-99CF-41A4-AA37-55E39DC61406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7F7D9607-4B57-4DB4-98D1-F683FC386D3D}" type="presOf" srcId="{4F31925B-9AC4-4B83-B393-F7C0BC57C5F6}" destId="{50A25E4C-DC15-4AE1-AA85-ECC3EEBA3763}" srcOrd="0" destOrd="0" presId="urn:microsoft.com/office/officeart/2005/8/layout/vList2"/>
    <dgm:cxn modelId="{4D3C520E-17A5-4F0D-A582-C4572A469649}" srcId="{6BA9F54B-359C-481A-9E60-37A634D5F3B2}" destId="{D2F013B4-58F7-4EAC-BAE3-3F7EFDBBC633}" srcOrd="3" destOrd="0" parTransId="{308B8238-8346-4C73-88A2-BAB4956F5BD4}" sibTransId="{4046616F-830F-432F-A792-BEC9F5C20988}"/>
    <dgm:cxn modelId="{CE6B4722-45E8-43B5-A485-6FBDBEB6391C}" type="presOf" srcId="{3AB4B995-99CF-41A4-AA37-55E39DC61406}" destId="{E609E7A4-A8D0-4D67-AE9D-E36323C31B2E}" srcOrd="0" destOrd="0" presId="urn:microsoft.com/office/officeart/2005/8/layout/vList2"/>
    <dgm:cxn modelId="{0297B03E-A661-4B17-9F23-E1EC60934DB9}" type="presOf" srcId="{10E58F96-0B08-4EDD-A2DA-06F438784145}" destId="{3571815B-9842-4B8D-8CDE-57E456DC8F2F}" srcOrd="0" destOrd="0" presId="urn:microsoft.com/office/officeart/2005/8/layout/vList2"/>
    <dgm:cxn modelId="{B0FAB5A4-446D-4272-B211-BFA51B656A1A}" type="presOf" srcId="{6BA9F54B-359C-481A-9E60-37A634D5F3B2}" destId="{75437BB5-159F-4E5E-AFD7-4A8259852B86}" srcOrd="0" destOrd="0" presId="urn:microsoft.com/office/officeart/2005/8/layout/vList2"/>
    <dgm:cxn modelId="{B7AE9BA9-2E3D-44F8-A1FB-B4EA63EF1195}" srcId="{6BA9F54B-359C-481A-9E60-37A634D5F3B2}" destId="{10E58F96-0B08-4EDD-A2DA-06F438784145}" srcOrd="0" destOrd="0" parTransId="{E86CF14B-8AA4-49EC-A26F-8D13EDE674F1}" sibTransId="{4737E90C-F95E-4142-8C76-74D698CEB49E}"/>
    <dgm:cxn modelId="{EA87E8AC-37DB-44E7-AC6A-1A65765DC62F}" srcId="{6BA9F54B-359C-481A-9E60-37A634D5F3B2}" destId="{4F31925B-9AC4-4B83-B393-F7C0BC57C5F6}" srcOrd="2" destOrd="0" parTransId="{9992DBD6-04CA-493D-8BE8-43B565978446}" sibTransId="{56A0472F-4EAF-4429-950B-1E4A2135CA52}"/>
    <dgm:cxn modelId="{45A5E3BB-F205-424A-8D1B-9F8591F579C5}" type="presOf" srcId="{D2F013B4-58F7-4EAC-BAE3-3F7EFDBBC633}" destId="{E14F6B9E-7CD7-41A1-97C4-BB98639481FC}" srcOrd="0" destOrd="0" presId="urn:microsoft.com/office/officeart/2005/8/layout/vList2"/>
    <dgm:cxn modelId="{695635D6-5AC9-4844-88FD-EE7EAB13137A}" type="presOf" srcId="{BFCD087C-7FBE-4851-AEB7-D1D1C73DA36C}" destId="{AEBF2D8E-E3B0-4211-A631-8DDF555DF438}" srcOrd="0" destOrd="0" presId="urn:microsoft.com/office/officeart/2005/8/layout/vList2"/>
    <dgm:cxn modelId="{734280E4-0B38-4A6B-902F-E184C9438C60}" srcId="{6BA9F54B-359C-481A-9E60-37A634D5F3B2}" destId="{BFCD087C-7FBE-4851-AEB7-D1D1C73DA36C}" srcOrd="1" destOrd="0" parTransId="{09A52414-5D27-4B9E-986B-FDA7C5F9D031}" sibTransId="{79ED3AF7-7793-4026-AF24-76262144E21F}"/>
    <dgm:cxn modelId="{EE3F12EC-D33E-4CF1-BA59-E098D5E8AED2}" srcId="{6BA9F54B-359C-481A-9E60-37A634D5F3B2}" destId="{3AB4B995-99CF-41A4-AA37-55E39DC61406}" srcOrd="4" destOrd="0" parTransId="{CB043304-36EB-4BA2-AC2B-0194CE8B9E3F}" sibTransId="{13AD92E7-06C5-484E-8A11-F53605F2FA05}"/>
    <dgm:cxn modelId="{81560D2B-84C2-4DDC-80ED-978DFE873619}" type="presParOf" srcId="{75437BB5-159F-4E5E-AFD7-4A8259852B86}" destId="{3571815B-9842-4B8D-8CDE-57E456DC8F2F}" srcOrd="0" destOrd="0" presId="urn:microsoft.com/office/officeart/2005/8/layout/vList2"/>
    <dgm:cxn modelId="{B82462EA-598D-497F-8F04-9EC6868E87C0}" type="presParOf" srcId="{75437BB5-159F-4E5E-AFD7-4A8259852B86}" destId="{C45279FB-1C77-46B5-A875-5C72F51667F3}" srcOrd="1" destOrd="0" presId="urn:microsoft.com/office/officeart/2005/8/layout/vList2"/>
    <dgm:cxn modelId="{C103B5BB-5178-4832-BCE7-54A8146F39E4}" type="presParOf" srcId="{75437BB5-159F-4E5E-AFD7-4A8259852B86}" destId="{AEBF2D8E-E3B0-4211-A631-8DDF555DF438}" srcOrd="2" destOrd="0" presId="urn:microsoft.com/office/officeart/2005/8/layout/vList2"/>
    <dgm:cxn modelId="{F3D09BE6-F5DA-4A55-A492-065880D09BE5}" type="presParOf" srcId="{75437BB5-159F-4E5E-AFD7-4A8259852B86}" destId="{94E054CA-0CFB-49D5-AA75-449D4D7FC830}" srcOrd="3" destOrd="0" presId="urn:microsoft.com/office/officeart/2005/8/layout/vList2"/>
    <dgm:cxn modelId="{13852658-C33D-4C38-99EF-653F13900454}" type="presParOf" srcId="{75437BB5-159F-4E5E-AFD7-4A8259852B86}" destId="{50A25E4C-DC15-4AE1-AA85-ECC3EEBA3763}" srcOrd="4" destOrd="0" presId="urn:microsoft.com/office/officeart/2005/8/layout/vList2"/>
    <dgm:cxn modelId="{257DF459-F240-4331-8469-8A76A4E39472}" type="presParOf" srcId="{75437BB5-159F-4E5E-AFD7-4A8259852B86}" destId="{0E15BBA1-E2A6-4B9E-8389-292F03A46B3F}" srcOrd="5" destOrd="0" presId="urn:microsoft.com/office/officeart/2005/8/layout/vList2"/>
    <dgm:cxn modelId="{8B13DA54-93BD-4600-A450-7504E381E47C}" type="presParOf" srcId="{75437BB5-159F-4E5E-AFD7-4A8259852B86}" destId="{E14F6B9E-7CD7-41A1-97C4-BB98639481FC}" srcOrd="6" destOrd="0" presId="urn:microsoft.com/office/officeart/2005/8/layout/vList2"/>
    <dgm:cxn modelId="{BC1223C4-F84B-44A5-90E3-E9FEFC95B425}" type="presParOf" srcId="{75437BB5-159F-4E5E-AFD7-4A8259852B86}" destId="{5B0EF147-3554-4756-8C5C-178526B7B280}" srcOrd="7" destOrd="0" presId="urn:microsoft.com/office/officeart/2005/8/layout/vList2"/>
    <dgm:cxn modelId="{418D1B77-181E-46DD-BF4A-65022FCCFADB}" type="presParOf" srcId="{75437BB5-159F-4E5E-AFD7-4A8259852B86}" destId="{E609E7A4-A8D0-4D67-AE9D-E36323C31B2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70928-43AA-44DD-8D4C-A8182E035E92}">
      <dsp:nvSpPr>
        <dsp:cNvPr id="0" name=""/>
        <dsp:cNvSpPr/>
      </dsp:nvSpPr>
      <dsp:spPr>
        <a:xfrm>
          <a:off x="0" y="548580"/>
          <a:ext cx="6900512" cy="14297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C.2.1.1: </a:t>
          </a:r>
          <a:r>
            <a:rPr lang="en-GB" sz="2600" kern="1200" dirty="0"/>
            <a:t>Determination of test frequencies for Low-, Mid- and High-Range, </a:t>
          </a:r>
          <a:r>
            <a:rPr lang="en-US" sz="2600" kern="1200" dirty="0"/>
            <a:t>for UL </a:t>
          </a:r>
          <a:r>
            <a:rPr lang="en-US" sz="2600" kern="1200" dirty="0" err="1"/>
            <a:t>testfrequencies</a:t>
          </a:r>
          <a:r>
            <a:rPr lang="en-US" sz="2600" kern="1200" dirty="0"/>
            <a:t> (FDD Bands)</a:t>
          </a:r>
        </a:p>
      </dsp:txBody>
      <dsp:txXfrm>
        <a:off x="69794" y="618374"/>
        <a:ext cx="6760924" cy="1290152"/>
      </dsp:txXfrm>
    </dsp:sp>
    <dsp:sp modelId="{2A7FBFCC-A8E4-4702-A090-517C923B2AD8}">
      <dsp:nvSpPr>
        <dsp:cNvPr id="0" name=""/>
        <dsp:cNvSpPr/>
      </dsp:nvSpPr>
      <dsp:spPr>
        <a:xfrm>
          <a:off x="0" y="2053200"/>
          <a:ext cx="6900512" cy="1429740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C.2.2: Determination of test frequencies for asymmetric NR bands and symmetric uplink and downlink channel bandwidth combinations</a:t>
          </a:r>
          <a:r>
            <a:rPr lang="en-US" sz="2600" kern="1200" dirty="0"/>
            <a:t>.</a:t>
          </a:r>
        </a:p>
      </dsp:txBody>
      <dsp:txXfrm>
        <a:off x="69794" y="2122994"/>
        <a:ext cx="6760924" cy="1290152"/>
      </dsp:txXfrm>
    </dsp:sp>
    <dsp:sp modelId="{AE9BF616-72FC-40C9-9DB7-35711B2D391B}">
      <dsp:nvSpPr>
        <dsp:cNvPr id="0" name=""/>
        <dsp:cNvSpPr/>
      </dsp:nvSpPr>
      <dsp:spPr>
        <a:xfrm>
          <a:off x="0" y="3557820"/>
          <a:ext cx="6900512" cy="142974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C.2.3: Determination of test frequencies for asymmetric uplink and downlink channel bandwidth combinations</a:t>
          </a:r>
          <a:r>
            <a:rPr lang="en-US" sz="2600" kern="1200" dirty="0"/>
            <a:t>.</a:t>
          </a:r>
        </a:p>
      </dsp:txBody>
      <dsp:txXfrm>
        <a:off x="69794" y="3627614"/>
        <a:ext cx="6760924" cy="1290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70928-43AA-44DD-8D4C-A8182E035E92}">
      <dsp:nvSpPr>
        <dsp:cNvPr id="0" name=""/>
        <dsp:cNvSpPr/>
      </dsp:nvSpPr>
      <dsp:spPr>
        <a:xfrm>
          <a:off x="0" y="2321388"/>
          <a:ext cx="6900512" cy="89336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38.101-1, table 5.3.5-1</a:t>
          </a:r>
        </a:p>
      </dsp:txBody>
      <dsp:txXfrm>
        <a:off x="43610" y="2364998"/>
        <a:ext cx="6813292" cy="806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AEA5C5-009E-4939-8CE3-94C7F382F6E5}">
      <dsp:nvSpPr>
        <dsp:cNvPr id="0" name=""/>
        <dsp:cNvSpPr/>
      </dsp:nvSpPr>
      <dsp:spPr>
        <a:xfrm>
          <a:off x="0" y="619687"/>
          <a:ext cx="6900512" cy="67532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C.3: Determination of SSB and CORESET#0</a:t>
          </a:r>
          <a:endParaRPr lang="en-US" sz="1700" kern="1200" dirty="0"/>
        </a:p>
      </dsp:txBody>
      <dsp:txXfrm>
        <a:off x="32967" y="652654"/>
        <a:ext cx="6834578" cy="609393"/>
      </dsp:txXfrm>
    </dsp:sp>
    <dsp:sp modelId="{C1FA4326-161C-40F7-9C0C-D0812478A57C}">
      <dsp:nvSpPr>
        <dsp:cNvPr id="0" name=""/>
        <dsp:cNvSpPr/>
      </dsp:nvSpPr>
      <dsp:spPr>
        <a:xfrm>
          <a:off x="0" y="1343975"/>
          <a:ext cx="6900512" cy="675327"/>
        </a:xfrm>
        <a:prstGeom prst="roundRect">
          <a:avLst/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C.2.1.1: Determination of test frequencies for Low-, Mid- and High-Range,</a:t>
          </a:r>
          <a:r>
            <a:rPr lang="en-US" sz="1700" kern="1200" dirty="0"/>
            <a:t> (FR1, FR2, FDD, TDD).</a:t>
          </a:r>
        </a:p>
      </dsp:txBody>
      <dsp:txXfrm>
        <a:off x="32967" y="1376942"/>
        <a:ext cx="6834578" cy="609393"/>
      </dsp:txXfrm>
    </dsp:sp>
    <dsp:sp modelId="{B4BBBE77-5515-44F1-8FB2-4AC45214FD4A}">
      <dsp:nvSpPr>
        <dsp:cNvPr id="0" name=""/>
        <dsp:cNvSpPr/>
      </dsp:nvSpPr>
      <dsp:spPr>
        <a:xfrm>
          <a:off x="0" y="2068262"/>
          <a:ext cx="6900512" cy="675327"/>
        </a:xfrm>
        <a:prstGeom prst="roundRect">
          <a:avLst/>
        </a:prstGeom>
        <a:solidFill>
          <a:schemeClr val="accent2">
            <a:hueOff val="-582145"/>
            <a:satOff val="-33571"/>
            <a:lumOff val="3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C.2.2: Determination of test frequencies for asymmetric NR bands and symmetric uplink and downlink channel bandwidth combinations</a:t>
          </a:r>
          <a:r>
            <a:rPr lang="en-US" sz="1700" kern="1200" dirty="0"/>
            <a:t>.</a:t>
          </a:r>
        </a:p>
      </dsp:txBody>
      <dsp:txXfrm>
        <a:off x="32967" y="2101229"/>
        <a:ext cx="6834578" cy="609393"/>
      </dsp:txXfrm>
    </dsp:sp>
    <dsp:sp modelId="{E48AE166-526E-4154-BC27-0C5A5D5C1951}">
      <dsp:nvSpPr>
        <dsp:cNvPr id="0" name=""/>
        <dsp:cNvSpPr/>
      </dsp:nvSpPr>
      <dsp:spPr>
        <a:xfrm>
          <a:off x="0" y="2792550"/>
          <a:ext cx="6900512" cy="675327"/>
        </a:xfrm>
        <a:prstGeom prst="roundRect">
          <a:avLst/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C.2.3: Determination of test frequencies for asymmetric uplink and downlink channel bandwidth combinations</a:t>
          </a:r>
          <a:r>
            <a:rPr lang="en-US" sz="1700" kern="1200" dirty="0"/>
            <a:t>.</a:t>
          </a:r>
        </a:p>
      </dsp:txBody>
      <dsp:txXfrm>
        <a:off x="32967" y="2825517"/>
        <a:ext cx="6834578" cy="609393"/>
      </dsp:txXfrm>
    </dsp:sp>
    <dsp:sp modelId="{059D0395-EE46-4176-88B6-CEC08A0CCA62}">
      <dsp:nvSpPr>
        <dsp:cNvPr id="0" name=""/>
        <dsp:cNvSpPr/>
      </dsp:nvSpPr>
      <dsp:spPr>
        <a:xfrm>
          <a:off x="0" y="3516838"/>
          <a:ext cx="6900512" cy="675327"/>
        </a:xfrm>
        <a:prstGeom prst="roundRect">
          <a:avLst/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C.2.4.2.2: Determination of test frequencies for Low-, Mid- and High-Range, for </a:t>
          </a:r>
          <a:r>
            <a:rPr lang="en-GB" sz="1700" b="1" u="sng" kern="1200" dirty="0"/>
            <a:t>NR Intra-band Contiguous CA</a:t>
          </a:r>
          <a:r>
            <a:rPr lang="en-GB" sz="1700" kern="1200" dirty="0"/>
            <a:t>, FR1 and FR2, for 2 carriers only.</a:t>
          </a:r>
          <a:endParaRPr lang="en-US" sz="1700" kern="1200" dirty="0"/>
        </a:p>
      </dsp:txBody>
      <dsp:txXfrm>
        <a:off x="32967" y="3549805"/>
        <a:ext cx="6834578" cy="609393"/>
      </dsp:txXfrm>
    </dsp:sp>
    <dsp:sp modelId="{1E1F5F24-FC9F-4B94-BB9F-52C3E0956B17}">
      <dsp:nvSpPr>
        <dsp:cNvPr id="0" name=""/>
        <dsp:cNvSpPr/>
      </dsp:nvSpPr>
      <dsp:spPr>
        <a:xfrm>
          <a:off x="0" y="4241125"/>
          <a:ext cx="6900512" cy="675327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C.2.4.3: Determination of test frequencies for </a:t>
          </a:r>
          <a:r>
            <a:rPr lang="en-GB" sz="1700" b="1" u="sng" kern="1200" dirty="0"/>
            <a:t>NR Intra-band Non-Contiguous CA </a:t>
          </a:r>
          <a:r>
            <a:rPr lang="en-GB" sz="1700" kern="1200" dirty="0"/>
            <a:t>, only FR1, only 2 carriers.</a:t>
          </a:r>
          <a:endParaRPr lang="en-US" sz="1700" kern="1200" dirty="0"/>
        </a:p>
      </dsp:txBody>
      <dsp:txXfrm>
        <a:off x="32967" y="4274092"/>
        <a:ext cx="6834578" cy="6093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1815B-9842-4B8D-8CDE-57E456DC8F2F}">
      <dsp:nvSpPr>
        <dsp:cNvPr id="0" name=""/>
        <dsp:cNvSpPr/>
      </dsp:nvSpPr>
      <dsp:spPr>
        <a:xfrm>
          <a:off x="0" y="1450"/>
          <a:ext cx="6900512" cy="106287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C.2.1.2: </a:t>
          </a:r>
          <a:r>
            <a:rPr lang="en-GB" sz="1900" kern="1200" dirty="0"/>
            <a:t>Determination test frequencies for Mid-Low and Mid-High-Range for signalling tests.</a:t>
          </a:r>
          <a:endParaRPr lang="en-US" sz="1900" kern="1200" dirty="0"/>
        </a:p>
      </dsp:txBody>
      <dsp:txXfrm>
        <a:off x="51885" y="53335"/>
        <a:ext cx="6796742" cy="959101"/>
      </dsp:txXfrm>
    </dsp:sp>
    <dsp:sp modelId="{AEBF2D8E-E3B0-4211-A631-8DDF555DF438}">
      <dsp:nvSpPr>
        <dsp:cNvPr id="0" name=""/>
        <dsp:cNvSpPr/>
      </dsp:nvSpPr>
      <dsp:spPr>
        <a:xfrm>
          <a:off x="0" y="1119042"/>
          <a:ext cx="6900512" cy="1062871"/>
        </a:xfrm>
        <a:prstGeom prst="round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C.2.4.2A: </a:t>
          </a:r>
          <a:r>
            <a:rPr lang="en-GB" sz="1900" kern="1200"/>
            <a:t>Determination of test frequencies for FR1 NR Intra-band Contiguous CA without UL CA for bands with uplink bandwidth less than downlink bandwidth</a:t>
          </a:r>
          <a:r>
            <a:rPr lang="en-US" sz="1900" kern="1200"/>
            <a:t>.</a:t>
          </a:r>
        </a:p>
      </dsp:txBody>
      <dsp:txXfrm>
        <a:off x="51885" y="1170927"/>
        <a:ext cx="6796742" cy="959101"/>
      </dsp:txXfrm>
    </dsp:sp>
    <dsp:sp modelId="{50A25E4C-DC15-4AE1-AA85-ECC3EEBA3763}">
      <dsp:nvSpPr>
        <dsp:cNvPr id="0" name=""/>
        <dsp:cNvSpPr/>
      </dsp:nvSpPr>
      <dsp:spPr>
        <a:xfrm>
          <a:off x="0" y="2236634"/>
          <a:ext cx="6900512" cy="1062871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C.2.5: Frequency determination for supplemental uplink.</a:t>
          </a:r>
        </a:p>
      </dsp:txBody>
      <dsp:txXfrm>
        <a:off x="51885" y="2288519"/>
        <a:ext cx="6796742" cy="959101"/>
      </dsp:txXfrm>
    </dsp:sp>
    <dsp:sp modelId="{E14F6B9E-7CD7-41A1-97C4-BB98639481FC}">
      <dsp:nvSpPr>
        <dsp:cNvPr id="0" name=""/>
        <dsp:cNvSpPr/>
      </dsp:nvSpPr>
      <dsp:spPr>
        <a:xfrm>
          <a:off x="0" y="3354226"/>
          <a:ext cx="6900512" cy="1062871"/>
        </a:xfrm>
        <a:prstGeom prst="round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C.2.6: Frequency determination for EN-DC configurations.</a:t>
          </a:r>
        </a:p>
      </dsp:txBody>
      <dsp:txXfrm>
        <a:off x="51885" y="3406111"/>
        <a:ext cx="6796742" cy="959101"/>
      </dsp:txXfrm>
    </dsp:sp>
    <dsp:sp modelId="{E609E7A4-A8D0-4D67-AE9D-E36323C31B2E}">
      <dsp:nvSpPr>
        <dsp:cNvPr id="0" name=""/>
        <dsp:cNvSpPr/>
      </dsp:nvSpPr>
      <dsp:spPr>
        <a:xfrm>
          <a:off x="0" y="4471818"/>
          <a:ext cx="6900512" cy="1062871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C.4: Determination of SSB and CORESET#0 for RRM testing with SSB SCS 120 kHz and 240 kHz</a:t>
          </a:r>
          <a:r>
            <a:rPr lang="en-US" sz="1900" kern="1200"/>
            <a:t>.</a:t>
          </a:r>
        </a:p>
      </dsp:txBody>
      <dsp:txXfrm>
        <a:off x="51885" y="4523703"/>
        <a:ext cx="6796742" cy="959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2025-02-06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frequency calculation tool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655762"/>
          </a:xfrm>
        </p:spPr>
        <p:txBody>
          <a:bodyPr/>
          <a:lstStyle/>
          <a:p>
            <a:r>
              <a:rPr lang="en-GB" dirty="0"/>
              <a:t>Implemented in Python</a:t>
            </a:r>
            <a:endParaRPr lang="en-S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86901" y="182227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R5-250637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34932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#106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February 17</a:t>
            </a: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21 2025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78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34" y="145621"/>
            <a:ext cx="10515600" cy="439009"/>
          </a:xfrm>
        </p:spPr>
        <p:txBody>
          <a:bodyPr>
            <a:normAutofit/>
          </a:bodyPr>
          <a:lstStyle/>
          <a:p>
            <a:r>
              <a:rPr lang="en-US" sz="2400" dirty="0"/>
              <a:t>                                             Supported Functionality of the Tool</a:t>
            </a:r>
            <a:endParaRPr lang="en-SE" sz="24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35F9E26-A66C-FDD0-2F78-B032BE013F74}"/>
              </a:ext>
            </a:extLst>
          </p:cNvPr>
          <p:cNvSpPr/>
          <p:nvPr/>
        </p:nvSpPr>
        <p:spPr>
          <a:xfrm>
            <a:off x="1333862" y="584630"/>
            <a:ext cx="7768131" cy="50377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>
              <a:solidFill>
                <a:schemeClr val="tx1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4CEFE6C-78F4-1FE2-4450-A4FF38E29722}"/>
              </a:ext>
            </a:extLst>
          </p:cNvPr>
          <p:cNvSpPr txBox="1"/>
          <p:nvPr/>
        </p:nvSpPr>
        <p:spPr>
          <a:xfrm>
            <a:off x="1405596" y="622159"/>
            <a:ext cx="1104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Python tool</a:t>
            </a:r>
            <a:endParaRPr lang="en-SE" sz="1400" dirty="0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05F74B3-4C53-950F-9F58-C14A0FD04305}"/>
              </a:ext>
            </a:extLst>
          </p:cNvPr>
          <p:cNvGrpSpPr/>
          <p:nvPr/>
        </p:nvGrpSpPr>
        <p:grpSpPr>
          <a:xfrm>
            <a:off x="3545632" y="689590"/>
            <a:ext cx="3414122" cy="642250"/>
            <a:chOff x="7618102" y="1995625"/>
            <a:chExt cx="3414122" cy="642250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E8ABD78-1364-58EB-C3CF-136BE09A3D38}"/>
                </a:ext>
              </a:extLst>
            </p:cNvPr>
            <p:cNvSpPr/>
            <p:nvPr/>
          </p:nvSpPr>
          <p:spPr>
            <a:xfrm>
              <a:off x="7618102" y="1995625"/>
              <a:ext cx="3299956" cy="64225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5308A79-1F16-2520-81E0-7231CF28C977}"/>
                </a:ext>
              </a:extLst>
            </p:cNvPr>
            <p:cNvSpPr txBox="1"/>
            <p:nvPr/>
          </p:nvSpPr>
          <p:spPr>
            <a:xfrm>
              <a:off x="8482311" y="2028611"/>
              <a:ext cx="1437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User input (GUI)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16122C17-5878-AD1A-9DEE-B921F625D058}"/>
                </a:ext>
              </a:extLst>
            </p:cNvPr>
            <p:cNvSpPr txBox="1"/>
            <p:nvPr/>
          </p:nvSpPr>
          <p:spPr>
            <a:xfrm>
              <a:off x="7639123" y="2288197"/>
              <a:ext cx="33931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 Configuration, Band, SCS, UL/DL -&gt; Table )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B73C9D5-132E-56F8-AB28-5F678027CC0E}"/>
              </a:ext>
            </a:extLst>
          </p:cNvPr>
          <p:cNvGrpSpPr/>
          <p:nvPr/>
        </p:nvGrpSpPr>
        <p:grpSpPr>
          <a:xfrm>
            <a:off x="9482089" y="387687"/>
            <a:ext cx="2214629" cy="760917"/>
            <a:chOff x="9584648" y="786529"/>
            <a:chExt cx="2214629" cy="760917"/>
          </a:xfrm>
          <a:solidFill>
            <a:schemeClr val="bg2"/>
          </a:solidFill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FA917AB-745A-9CF4-D234-DCF2EC9A4C6E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8997B4-3F42-5E24-72C4-DAEDCA6DC17C}"/>
                </a:ext>
              </a:extLst>
            </p:cNvPr>
            <p:cNvSpPr txBox="1"/>
            <p:nvPr/>
          </p:nvSpPr>
          <p:spPr>
            <a:xfrm>
              <a:off x="9979912" y="838860"/>
              <a:ext cx="1267042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3GPP Tables</a:t>
              </a:r>
              <a:endParaRPr lang="en-SE" sz="1400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686CA9A-66F6-4845-35E9-D72F2B4B07F5}"/>
                </a:ext>
              </a:extLst>
            </p:cNvPr>
            <p:cNvSpPr txBox="1"/>
            <p:nvPr/>
          </p:nvSpPr>
          <p:spPr>
            <a:xfrm>
              <a:off x="9698217" y="1146637"/>
              <a:ext cx="1991416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(38.101, 38.213, 38.508)</a:t>
              </a:r>
              <a:endParaRPr lang="en-SE" sz="1400" dirty="0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CDD17336-7840-F26F-9D6C-94F9324E00B8}"/>
              </a:ext>
            </a:extLst>
          </p:cNvPr>
          <p:cNvGrpSpPr/>
          <p:nvPr/>
        </p:nvGrpSpPr>
        <p:grpSpPr>
          <a:xfrm>
            <a:off x="5752604" y="1673704"/>
            <a:ext cx="1996407" cy="1155614"/>
            <a:chOff x="8682337" y="3103684"/>
            <a:chExt cx="1886019" cy="932133"/>
          </a:xfrm>
          <a:solidFill>
            <a:schemeClr val="bg2"/>
          </a:solidFill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F075D0EA-68C9-AC6B-D532-643EC4AB4FE5}"/>
                </a:ext>
              </a:extLst>
            </p:cNvPr>
            <p:cNvSpPr/>
            <p:nvPr/>
          </p:nvSpPr>
          <p:spPr>
            <a:xfrm>
              <a:off x="8682337" y="3103684"/>
              <a:ext cx="1886018" cy="93213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05A7BF4-615F-C3A9-53D8-DD8D737B250A}"/>
                </a:ext>
              </a:extLst>
            </p:cNvPr>
            <p:cNvSpPr txBox="1"/>
            <p:nvPr/>
          </p:nvSpPr>
          <p:spPr>
            <a:xfrm>
              <a:off x="8752811" y="3204820"/>
              <a:ext cx="1815545" cy="4220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3GPP parameters, hard coded in python.</a:t>
              </a:r>
              <a:endParaRPr lang="en-SE" sz="1400" dirty="0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6F332AFB-9796-9C0C-CC5C-35C201D3306E}"/>
                </a:ext>
              </a:extLst>
            </p:cNvPr>
            <p:cNvSpPr txBox="1"/>
            <p:nvPr/>
          </p:nvSpPr>
          <p:spPr>
            <a:xfrm>
              <a:off x="8867186" y="3579637"/>
              <a:ext cx="1518388" cy="4220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(38.101, 38.213, 38.508)</a:t>
              </a:r>
              <a:endParaRPr lang="en-SE" sz="1400" dirty="0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3AB3DEA-72DA-0443-F545-72A81329B190}"/>
              </a:ext>
            </a:extLst>
          </p:cNvPr>
          <p:cNvGrpSpPr/>
          <p:nvPr/>
        </p:nvGrpSpPr>
        <p:grpSpPr>
          <a:xfrm>
            <a:off x="2602509" y="1712580"/>
            <a:ext cx="2116399" cy="932133"/>
            <a:chOff x="9017832" y="3322071"/>
            <a:chExt cx="2214629" cy="932133"/>
          </a:xfrm>
          <a:solidFill>
            <a:schemeClr val="bg2"/>
          </a:solidFill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EF5C1839-7123-6D1A-FDBA-4DF4A12AF67B}"/>
                </a:ext>
              </a:extLst>
            </p:cNvPr>
            <p:cNvSpPr/>
            <p:nvPr/>
          </p:nvSpPr>
          <p:spPr>
            <a:xfrm>
              <a:off x="9017832" y="3322071"/>
              <a:ext cx="2214629" cy="93213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CA2C0663-B1B6-ECAD-0E9A-0F353D739F69}"/>
                </a:ext>
              </a:extLst>
            </p:cNvPr>
            <p:cNvSpPr txBox="1"/>
            <p:nvPr/>
          </p:nvSpPr>
          <p:spPr>
            <a:xfrm>
              <a:off x="9088305" y="3423207"/>
              <a:ext cx="204592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3GPP Tables, coded in python.</a:t>
              </a:r>
              <a:endParaRPr lang="en-SE" sz="1400" dirty="0"/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7418671C-E87A-0563-1801-B375A817AA47}"/>
                </a:ext>
              </a:extLst>
            </p:cNvPr>
            <p:cNvSpPr txBox="1"/>
            <p:nvPr/>
          </p:nvSpPr>
          <p:spPr>
            <a:xfrm>
              <a:off x="9222582" y="3946427"/>
              <a:ext cx="15183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(38.101, 38.508)</a:t>
              </a:r>
              <a:endParaRPr lang="en-SE" sz="1400" dirty="0"/>
            </a:p>
          </p:txBody>
        </p:sp>
      </p:grp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6ACBE954-DF6D-A1CF-1F9F-2A7C0B6E9E2B}"/>
              </a:ext>
            </a:extLst>
          </p:cNvPr>
          <p:cNvCxnSpPr>
            <a:cxnSpLocks/>
            <a:stCxn id="102" idx="2"/>
            <a:endCxn id="109" idx="0"/>
          </p:cNvCxnSpPr>
          <p:nvPr/>
        </p:nvCxnSpPr>
        <p:spPr>
          <a:xfrm flipH="1">
            <a:off x="6750807" y="1148604"/>
            <a:ext cx="3838597" cy="525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ABF89545-D5A9-214D-7690-6BC92F851CB5}"/>
              </a:ext>
            </a:extLst>
          </p:cNvPr>
          <p:cNvCxnSpPr>
            <a:cxnSpLocks/>
            <a:stCxn id="81" idx="2"/>
            <a:endCxn id="109" idx="0"/>
          </p:cNvCxnSpPr>
          <p:nvPr/>
        </p:nvCxnSpPr>
        <p:spPr>
          <a:xfrm>
            <a:off x="5195610" y="1331840"/>
            <a:ext cx="1555202" cy="341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2B176993-CC07-160A-DE86-F834DFB7B198}"/>
              </a:ext>
            </a:extLst>
          </p:cNvPr>
          <p:cNvSpPr txBox="1"/>
          <p:nvPr/>
        </p:nvSpPr>
        <p:spPr>
          <a:xfrm>
            <a:off x="9087547" y="1266855"/>
            <a:ext cx="95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Manual insertion</a:t>
            </a:r>
            <a:endParaRPr lang="en-SE" sz="1400" dirty="0"/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E03F1A06-E889-257B-BFFF-C91A4691C18B}"/>
              </a:ext>
            </a:extLst>
          </p:cNvPr>
          <p:cNvGrpSpPr/>
          <p:nvPr/>
        </p:nvGrpSpPr>
        <p:grpSpPr>
          <a:xfrm>
            <a:off x="2292311" y="5879748"/>
            <a:ext cx="2091397" cy="861646"/>
            <a:chOff x="9672386" y="4273063"/>
            <a:chExt cx="1854330" cy="86164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2FDD57CD-A099-C3A8-1D71-C43EDF6CE00D}"/>
                </a:ext>
              </a:extLst>
            </p:cNvPr>
            <p:cNvSpPr/>
            <p:nvPr/>
          </p:nvSpPr>
          <p:spPr>
            <a:xfrm>
              <a:off x="9672386" y="4273063"/>
              <a:ext cx="1854330" cy="86164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E58FD7DE-A7F1-995D-59D2-D32C424CB813}"/>
                </a:ext>
              </a:extLst>
            </p:cNvPr>
            <p:cNvSpPr txBox="1"/>
            <p:nvPr/>
          </p:nvSpPr>
          <p:spPr>
            <a:xfrm>
              <a:off x="9745940" y="4442276"/>
              <a:ext cx="175941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Input parameters in CSV format, as a reference.</a:t>
              </a:r>
              <a:endParaRPr lang="en-SE" sz="1400" dirty="0"/>
            </a:p>
          </p:txBody>
        </p:sp>
      </p:grp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EE5D81AD-D716-33EC-A736-52D77054CE47}"/>
              </a:ext>
            </a:extLst>
          </p:cNvPr>
          <p:cNvCxnSpPr>
            <a:cxnSpLocks/>
            <a:stCxn id="159" idx="2"/>
            <a:endCxn id="149" idx="0"/>
          </p:cNvCxnSpPr>
          <p:nvPr/>
        </p:nvCxnSpPr>
        <p:spPr>
          <a:xfrm>
            <a:off x="2403907" y="3989444"/>
            <a:ext cx="934103" cy="1890304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A40CF096-9804-A8B7-27BF-97F259BE6234}"/>
              </a:ext>
            </a:extLst>
          </p:cNvPr>
          <p:cNvCxnSpPr>
            <a:cxnSpLocks/>
            <a:endCxn id="116" idx="0"/>
          </p:cNvCxnSpPr>
          <p:nvPr/>
        </p:nvCxnSpPr>
        <p:spPr>
          <a:xfrm flipH="1">
            <a:off x="3660709" y="1348171"/>
            <a:ext cx="1519512" cy="3644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522B16C-DD5F-2CB8-1FC0-5C6AF28EB780}"/>
              </a:ext>
            </a:extLst>
          </p:cNvPr>
          <p:cNvGrpSpPr/>
          <p:nvPr/>
        </p:nvGrpSpPr>
        <p:grpSpPr>
          <a:xfrm>
            <a:off x="1527532" y="3233364"/>
            <a:ext cx="1752749" cy="790662"/>
            <a:chOff x="9584648" y="786529"/>
            <a:chExt cx="2214629" cy="795720"/>
          </a:xfrm>
        </p:grpSpPr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F0B96B7-B5B5-91BC-42FE-2C9F6DB9587A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81A5467-B0E6-B5CB-31E6-137F3355ADE3}"/>
                </a:ext>
              </a:extLst>
            </p:cNvPr>
            <p:cNvSpPr txBox="1"/>
            <p:nvPr/>
          </p:nvSpPr>
          <p:spPr>
            <a:xfrm>
              <a:off x="9979912" y="838859"/>
              <a:ext cx="1554541" cy="743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Single Freq</a:t>
              </a:r>
            </a:p>
            <a:p>
              <a:r>
                <a:rPr lang="en-GB" sz="1400" dirty="0"/>
                <a:t>TDD, FDD, FR1, FR2</a:t>
              </a:r>
              <a:endParaRPr lang="en-SE" sz="1400" dirty="0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E7C05B48-DE23-4198-352F-17C61CB28CEF}"/>
              </a:ext>
            </a:extLst>
          </p:cNvPr>
          <p:cNvGrpSpPr/>
          <p:nvPr/>
        </p:nvGrpSpPr>
        <p:grpSpPr>
          <a:xfrm>
            <a:off x="3377474" y="3237766"/>
            <a:ext cx="1752749" cy="775668"/>
            <a:chOff x="9584648" y="786529"/>
            <a:chExt cx="2214629" cy="1096935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8198FB87-8A05-7056-33A1-D46A4C93F2E2}"/>
                </a:ext>
              </a:extLst>
            </p:cNvPr>
            <p:cNvSpPr/>
            <p:nvPr/>
          </p:nvSpPr>
          <p:spPr>
            <a:xfrm>
              <a:off x="9584648" y="786529"/>
              <a:ext cx="2214629" cy="107003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471B8E1D-BA98-B9D6-8564-A42EF8C38AC3}"/>
                </a:ext>
              </a:extLst>
            </p:cNvPr>
            <p:cNvSpPr txBox="1"/>
            <p:nvPr/>
          </p:nvSpPr>
          <p:spPr>
            <a:xfrm>
              <a:off x="9979912" y="838859"/>
              <a:ext cx="1623610" cy="1044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Intra CA Contiguous</a:t>
              </a:r>
            </a:p>
            <a:p>
              <a:r>
                <a:rPr lang="en-GB" sz="1400" dirty="0"/>
                <a:t>TDD, FR1, FR2</a:t>
              </a:r>
              <a:endParaRPr lang="en-SE" sz="1400" dirty="0"/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2F3F2B76-09C4-1AC5-7301-6D85CDEC6629}"/>
              </a:ext>
            </a:extLst>
          </p:cNvPr>
          <p:cNvGrpSpPr/>
          <p:nvPr/>
        </p:nvGrpSpPr>
        <p:grpSpPr>
          <a:xfrm>
            <a:off x="5227416" y="3245936"/>
            <a:ext cx="1752749" cy="752918"/>
            <a:chOff x="9584648" y="786529"/>
            <a:chExt cx="2214629" cy="782127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BC4E518A-20D1-87B6-B219-159E8155E8A0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D66C5B19-4893-D5D2-5A95-A8D414FB94C8}"/>
                </a:ext>
              </a:extLst>
            </p:cNvPr>
            <p:cNvSpPr txBox="1"/>
            <p:nvPr/>
          </p:nvSpPr>
          <p:spPr>
            <a:xfrm>
              <a:off x="10040832" y="801336"/>
              <a:ext cx="1697792" cy="7673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Intra CA </a:t>
              </a:r>
              <a:r>
                <a:rPr lang="en-GB" sz="1400" dirty="0" err="1"/>
                <a:t>Noncontiguous</a:t>
              </a:r>
              <a:r>
                <a:rPr lang="en-GB" sz="1400" dirty="0"/>
                <a:t> UL, TDD, FR1</a:t>
              </a:r>
              <a:endParaRPr lang="en-SE" sz="1400" dirty="0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351A144-2A95-0A8F-513E-1D1ED21B6177}"/>
              </a:ext>
            </a:extLst>
          </p:cNvPr>
          <p:cNvGrpSpPr/>
          <p:nvPr/>
        </p:nvGrpSpPr>
        <p:grpSpPr>
          <a:xfrm>
            <a:off x="7188787" y="3476708"/>
            <a:ext cx="1752749" cy="702917"/>
            <a:chOff x="9584648" y="786529"/>
            <a:chExt cx="2214629" cy="760917"/>
          </a:xfrm>
        </p:grpSpPr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D0591431-CE5F-AB9A-213E-DB15755FB0BD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solidFill>
              <a:schemeClr val="bg1"/>
            </a:solidFill>
            <a:ln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9A155F18-207B-B09A-0BB3-163A73BDFA8C}"/>
                </a:ext>
              </a:extLst>
            </p:cNvPr>
            <p:cNvSpPr txBox="1"/>
            <p:nvPr/>
          </p:nvSpPr>
          <p:spPr>
            <a:xfrm>
              <a:off x="9979912" y="838859"/>
              <a:ext cx="1500805" cy="435253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More Types</a:t>
              </a:r>
              <a:endParaRPr lang="en-SE" sz="1400" dirty="0"/>
            </a:p>
          </p:txBody>
        </p:sp>
      </p:grp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A6889E4C-A832-2367-7BDE-BE9E22DE068D}"/>
              </a:ext>
            </a:extLst>
          </p:cNvPr>
          <p:cNvCxnSpPr>
            <a:cxnSpLocks/>
            <a:stCxn id="118" idx="2"/>
            <a:endCxn id="159" idx="0"/>
          </p:cNvCxnSpPr>
          <p:nvPr/>
        </p:nvCxnSpPr>
        <p:spPr>
          <a:xfrm flipH="1">
            <a:off x="2403907" y="2644713"/>
            <a:ext cx="1119790" cy="58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1AED5129-2E61-2AA4-7407-366961182D70}"/>
              </a:ext>
            </a:extLst>
          </p:cNvPr>
          <p:cNvCxnSpPr>
            <a:cxnSpLocks/>
            <a:stCxn id="118" idx="2"/>
            <a:endCxn id="164" idx="0"/>
          </p:cNvCxnSpPr>
          <p:nvPr/>
        </p:nvCxnSpPr>
        <p:spPr>
          <a:xfrm>
            <a:off x="3523697" y="2644713"/>
            <a:ext cx="809101" cy="630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8F6F797D-DD93-A02A-2955-447367482A30}"/>
              </a:ext>
            </a:extLst>
          </p:cNvPr>
          <p:cNvCxnSpPr>
            <a:cxnSpLocks/>
            <a:stCxn id="118" idx="2"/>
            <a:endCxn id="167" idx="0"/>
          </p:cNvCxnSpPr>
          <p:nvPr/>
        </p:nvCxnSpPr>
        <p:spPr>
          <a:xfrm>
            <a:off x="3523697" y="2644713"/>
            <a:ext cx="2580094" cy="601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5E627A2C-7D01-68C9-6DBE-4ADE050556D1}"/>
              </a:ext>
            </a:extLst>
          </p:cNvPr>
          <p:cNvCxnSpPr>
            <a:cxnSpLocks/>
            <a:stCxn id="118" idx="2"/>
            <a:endCxn id="170" idx="0"/>
          </p:cNvCxnSpPr>
          <p:nvPr/>
        </p:nvCxnSpPr>
        <p:spPr>
          <a:xfrm>
            <a:off x="3523697" y="2644713"/>
            <a:ext cx="4541465" cy="8319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9847A85B-8A51-E232-1B48-9383CD966115}"/>
              </a:ext>
            </a:extLst>
          </p:cNvPr>
          <p:cNvCxnSpPr>
            <a:cxnSpLocks/>
            <a:stCxn id="109" idx="2"/>
            <a:endCxn id="167" idx="0"/>
          </p:cNvCxnSpPr>
          <p:nvPr/>
        </p:nvCxnSpPr>
        <p:spPr>
          <a:xfrm flipH="1">
            <a:off x="6103791" y="2829318"/>
            <a:ext cx="647021" cy="416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B47D659D-FE59-2709-2BB7-44656F507186}"/>
              </a:ext>
            </a:extLst>
          </p:cNvPr>
          <p:cNvCxnSpPr>
            <a:cxnSpLocks/>
            <a:endCxn id="163" idx="0"/>
          </p:cNvCxnSpPr>
          <p:nvPr/>
        </p:nvCxnSpPr>
        <p:spPr>
          <a:xfrm flipH="1">
            <a:off x="4253849" y="2851117"/>
            <a:ext cx="2476942" cy="386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37C7F809-F11C-8752-7B2B-826E3634FAE0}"/>
              </a:ext>
            </a:extLst>
          </p:cNvPr>
          <p:cNvCxnSpPr>
            <a:cxnSpLocks/>
            <a:stCxn id="109" idx="2"/>
            <a:endCxn id="159" idx="0"/>
          </p:cNvCxnSpPr>
          <p:nvPr/>
        </p:nvCxnSpPr>
        <p:spPr>
          <a:xfrm flipH="1">
            <a:off x="2403907" y="2829318"/>
            <a:ext cx="4346900" cy="404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C2F179BD-C1DD-1069-D355-1041ED87644F}"/>
              </a:ext>
            </a:extLst>
          </p:cNvPr>
          <p:cNvCxnSpPr>
            <a:cxnSpLocks/>
            <a:stCxn id="159" idx="2"/>
            <a:endCxn id="135" idx="0"/>
          </p:cNvCxnSpPr>
          <p:nvPr/>
        </p:nvCxnSpPr>
        <p:spPr>
          <a:xfrm>
            <a:off x="2403907" y="3989444"/>
            <a:ext cx="2516313" cy="603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C2178BE7-A7F4-59AF-0B80-4C77D26D0D8F}"/>
              </a:ext>
            </a:extLst>
          </p:cNvPr>
          <p:cNvCxnSpPr>
            <a:cxnSpLocks/>
            <a:stCxn id="164" idx="2"/>
            <a:endCxn id="135" idx="0"/>
          </p:cNvCxnSpPr>
          <p:nvPr/>
        </p:nvCxnSpPr>
        <p:spPr>
          <a:xfrm>
            <a:off x="4332798" y="4013434"/>
            <a:ext cx="587422" cy="579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C7501092-D736-7615-3E04-3ACE03A7166A}"/>
              </a:ext>
            </a:extLst>
          </p:cNvPr>
          <p:cNvCxnSpPr>
            <a:cxnSpLocks/>
            <a:stCxn id="164" idx="2"/>
            <a:endCxn id="135" idx="0"/>
          </p:cNvCxnSpPr>
          <p:nvPr/>
        </p:nvCxnSpPr>
        <p:spPr>
          <a:xfrm>
            <a:off x="4332798" y="4013434"/>
            <a:ext cx="587422" cy="579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F58D2776-8E8B-FEB8-6A83-89A807ACF1B5}"/>
              </a:ext>
            </a:extLst>
          </p:cNvPr>
          <p:cNvGrpSpPr/>
          <p:nvPr/>
        </p:nvGrpSpPr>
        <p:grpSpPr>
          <a:xfrm>
            <a:off x="6312353" y="4137125"/>
            <a:ext cx="546367" cy="330142"/>
            <a:chOff x="9506610" y="4779586"/>
            <a:chExt cx="677276" cy="330142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0A28873E-CE5F-6BD5-A855-2136C8FD0A79}"/>
                </a:ext>
              </a:extLst>
            </p:cNvPr>
            <p:cNvSpPr txBox="1"/>
            <p:nvPr/>
          </p:nvSpPr>
          <p:spPr>
            <a:xfrm>
              <a:off x="9506610" y="4801951"/>
              <a:ext cx="660998" cy="307777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DL</a:t>
              </a:r>
              <a:endParaRPr lang="en-SE" sz="1400" dirty="0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7596A2FC-AA95-CF0A-BD6E-C4B61BFE3CA5}"/>
                </a:ext>
              </a:extLst>
            </p:cNvPr>
            <p:cNvSpPr/>
            <p:nvPr/>
          </p:nvSpPr>
          <p:spPr>
            <a:xfrm>
              <a:off x="9506610" y="4779586"/>
              <a:ext cx="677276" cy="330142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</p:grpSp>
      <p:sp>
        <p:nvSpPr>
          <p:cNvPr id="205" name="TextBox 204">
            <a:extLst>
              <a:ext uri="{FF2B5EF4-FFF2-40B4-BE49-F238E27FC236}">
                <a16:creationId xmlns:a16="http://schemas.microsoft.com/office/drawing/2014/main" id="{2AB2CD5C-D6E5-E9F5-8365-4A399119F107}"/>
              </a:ext>
            </a:extLst>
          </p:cNvPr>
          <p:cNvSpPr txBox="1"/>
          <p:nvPr/>
        </p:nvSpPr>
        <p:spPr>
          <a:xfrm>
            <a:off x="5287115" y="4156778"/>
            <a:ext cx="705435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DL&amp;UL</a:t>
            </a:r>
            <a:endParaRPr lang="en-SE" sz="1400" dirty="0"/>
          </a:p>
        </p:txBody>
      </p:sp>
      <p:cxnSp>
        <p:nvCxnSpPr>
          <p:cNvPr id="212" name="Straight Arrow Connector 211">
            <a:extLst>
              <a:ext uri="{FF2B5EF4-FFF2-40B4-BE49-F238E27FC236}">
                <a16:creationId xmlns:a16="http://schemas.microsoft.com/office/drawing/2014/main" id="{47CA1A79-5742-FFE1-2DC6-F0FCD59FC7EB}"/>
              </a:ext>
            </a:extLst>
          </p:cNvPr>
          <p:cNvCxnSpPr>
            <a:cxnSpLocks/>
            <a:stCxn id="202" idx="2"/>
            <a:endCxn id="135" idx="0"/>
          </p:cNvCxnSpPr>
          <p:nvPr/>
        </p:nvCxnSpPr>
        <p:spPr>
          <a:xfrm flipH="1">
            <a:off x="4920220" y="4467267"/>
            <a:ext cx="1665317" cy="126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0EDCB485-9669-AD45-6AC6-B5F8108F28BA}"/>
              </a:ext>
            </a:extLst>
          </p:cNvPr>
          <p:cNvCxnSpPr>
            <a:stCxn id="205" idx="2"/>
            <a:endCxn id="135" idx="0"/>
          </p:cNvCxnSpPr>
          <p:nvPr/>
        </p:nvCxnSpPr>
        <p:spPr>
          <a:xfrm flipH="1">
            <a:off x="4920220" y="4464555"/>
            <a:ext cx="719613" cy="128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id="{96F88AB5-0917-25B2-33EF-FAF675E82D77}"/>
              </a:ext>
            </a:extLst>
          </p:cNvPr>
          <p:cNvCxnSpPr>
            <a:cxnSpLocks/>
            <a:stCxn id="168" idx="2"/>
            <a:endCxn id="202" idx="0"/>
          </p:cNvCxnSpPr>
          <p:nvPr/>
        </p:nvCxnSpPr>
        <p:spPr>
          <a:xfrm>
            <a:off x="6260311" y="3998854"/>
            <a:ext cx="325226" cy="138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C15E021A-8D20-94E4-99CF-198AFF5E1D65}"/>
              </a:ext>
            </a:extLst>
          </p:cNvPr>
          <p:cNvCxnSpPr>
            <a:cxnSpLocks/>
            <a:stCxn id="168" idx="2"/>
          </p:cNvCxnSpPr>
          <p:nvPr/>
        </p:nvCxnSpPr>
        <p:spPr>
          <a:xfrm flipH="1">
            <a:off x="5688047" y="3998854"/>
            <a:ext cx="572264" cy="121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C9BC9A39-083C-D8F4-27BA-DA8AA022B725}"/>
              </a:ext>
            </a:extLst>
          </p:cNvPr>
          <p:cNvGrpSpPr/>
          <p:nvPr/>
        </p:nvGrpSpPr>
        <p:grpSpPr>
          <a:xfrm>
            <a:off x="9544672" y="3502883"/>
            <a:ext cx="1996541" cy="760917"/>
            <a:chOff x="8682337" y="3103684"/>
            <a:chExt cx="1886019" cy="932133"/>
          </a:xfrm>
          <a:solidFill>
            <a:srgbClr val="7030A0"/>
          </a:solidFill>
        </p:grpSpPr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D0789352-1048-A8AD-47C0-3019B1C0EFA8}"/>
                </a:ext>
              </a:extLst>
            </p:cNvPr>
            <p:cNvSpPr/>
            <p:nvPr/>
          </p:nvSpPr>
          <p:spPr>
            <a:xfrm>
              <a:off x="8682337" y="3103684"/>
              <a:ext cx="1886018" cy="932133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141D2EA9-B2FA-CF11-B3CC-5EED2D9A4F1D}"/>
                </a:ext>
              </a:extLst>
            </p:cNvPr>
            <p:cNvSpPr txBox="1"/>
            <p:nvPr/>
          </p:nvSpPr>
          <p:spPr>
            <a:xfrm>
              <a:off x="8752811" y="3204820"/>
              <a:ext cx="1815545" cy="640951"/>
            </a:xfrm>
            <a:prstGeom prst="rect">
              <a:avLst/>
            </a:prstGeom>
            <a:grp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90000"/>
                    </a:schemeClr>
                  </a:solidFill>
                </a:rPr>
                <a:t>Possibly in JSON format, outside python.</a:t>
              </a:r>
              <a:endParaRPr lang="en-SE" sz="1400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cxnSp>
        <p:nvCxnSpPr>
          <p:cNvPr id="254" name="Straight Arrow Connector 253">
            <a:extLst>
              <a:ext uri="{FF2B5EF4-FFF2-40B4-BE49-F238E27FC236}">
                <a16:creationId xmlns:a16="http://schemas.microsoft.com/office/drawing/2014/main" id="{AA40AAD6-053E-3B4B-4100-D13016105A35}"/>
              </a:ext>
            </a:extLst>
          </p:cNvPr>
          <p:cNvCxnSpPr>
            <a:stCxn id="248" idx="0"/>
            <a:endCxn id="102" idx="2"/>
          </p:cNvCxnSpPr>
          <p:nvPr/>
        </p:nvCxnSpPr>
        <p:spPr>
          <a:xfrm flipV="1">
            <a:off x="10542942" y="1148604"/>
            <a:ext cx="46462" cy="2354279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Arrow Connector 255">
            <a:extLst>
              <a:ext uri="{FF2B5EF4-FFF2-40B4-BE49-F238E27FC236}">
                <a16:creationId xmlns:a16="http://schemas.microsoft.com/office/drawing/2014/main" id="{7F43BF49-1474-FF96-50FE-7CD2416C6AA5}"/>
              </a:ext>
            </a:extLst>
          </p:cNvPr>
          <p:cNvCxnSpPr>
            <a:stCxn id="248" idx="0"/>
            <a:endCxn id="116" idx="3"/>
          </p:cNvCxnSpPr>
          <p:nvPr/>
        </p:nvCxnSpPr>
        <p:spPr>
          <a:xfrm flipH="1" flipV="1">
            <a:off x="4718908" y="2178647"/>
            <a:ext cx="5824034" cy="132423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>
            <a:extLst>
              <a:ext uri="{FF2B5EF4-FFF2-40B4-BE49-F238E27FC236}">
                <a16:creationId xmlns:a16="http://schemas.microsoft.com/office/drawing/2014/main" id="{A70AA1E1-8060-E6AF-8A75-FDE0E0AD4657}"/>
              </a:ext>
            </a:extLst>
          </p:cNvPr>
          <p:cNvCxnSpPr>
            <a:stCxn id="248" idx="0"/>
          </p:cNvCxnSpPr>
          <p:nvPr/>
        </p:nvCxnSpPr>
        <p:spPr>
          <a:xfrm flipH="1" flipV="1">
            <a:off x="7749010" y="2263768"/>
            <a:ext cx="2793932" cy="1239115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DAFB741-B5E2-7216-F0D6-ADF794E65C68}"/>
              </a:ext>
            </a:extLst>
          </p:cNvPr>
          <p:cNvSpPr/>
          <p:nvPr/>
        </p:nvSpPr>
        <p:spPr>
          <a:xfrm>
            <a:off x="7140703" y="3353783"/>
            <a:ext cx="1752749" cy="702917"/>
          </a:xfrm>
          <a:prstGeom prst="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CEB4F8B-9E81-FC4A-C393-F7B97DED16E3}"/>
              </a:ext>
            </a:extLst>
          </p:cNvPr>
          <p:cNvGrpSpPr/>
          <p:nvPr/>
        </p:nvGrpSpPr>
        <p:grpSpPr>
          <a:xfrm>
            <a:off x="7095970" y="3268327"/>
            <a:ext cx="1752749" cy="702917"/>
            <a:chOff x="9584648" y="786529"/>
            <a:chExt cx="2214629" cy="76091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5763886-7BE7-A2F5-714C-18E4E5E9065A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solidFill>
              <a:schemeClr val="bg1"/>
            </a:solidFill>
            <a:ln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0DF7DED-7975-2E25-0BE3-1FFDA9A7BC26}"/>
                </a:ext>
              </a:extLst>
            </p:cNvPr>
            <p:cNvSpPr txBox="1"/>
            <p:nvPr/>
          </p:nvSpPr>
          <p:spPr>
            <a:xfrm>
              <a:off x="9979912" y="838859"/>
              <a:ext cx="1500805" cy="435253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More Types</a:t>
              </a:r>
              <a:endParaRPr lang="en-SE" sz="1400" dirty="0"/>
            </a:p>
          </p:txBody>
        </p:sp>
      </p:grp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6795350-E216-BA7C-850C-D8C1445F89D6}"/>
              </a:ext>
            </a:extLst>
          </p:cNvPr>
          <p:cNvCxnSpPr>
            <a:cxnSpLocks/>
            <a:stCxn id="102" idx="2"/>
            <a:endCxn id="116" idx="0"/>
          </p:cNvCxnSpPr>
          <p:nvPr/>
        </p:nvCxnSpPr>
        <p:spPr>
          <a:xfrm flipH="1">
            <a:off x="3660709" y="1148604"/>
            <a:ext cx="6928695" cy="563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CE2DDB49-93D7-90AD-3D19-BF5D9AC2045F}"/>
              </a:ext>
            </a:extLst>
          </p:cNvPr>
          <p:cNvCxnSpPr>
            <a:cxnSpLocks/>
            <a:stCxn id="109" idx="2"/>
            <a:endCxn id="9" idx="0"/>
          </p:cNvCxnSpPr>
          <p:nvPr/>
        </p:nvCxnSpPr>
        <p:spPr>
          <a:xfrm>
            <a:off x="6750807" y="2829318"/>
            <a:ext cx="1221538" cy="43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3F05E0-B6F8-397F-B3ED-61456846954A}"/>
              </a:ext>
            </a:extLst>
          </p:cNvPr>
          <p:cNvGrpSpPr/>
          <p:nvPr/>
        </p:nvGrpSpPr>
        <p:grpSpPr>
          <a:xfrm>
            <a:off x="5872574" y="5879748"/>
            <a:ext cx="2273899" cy="861646"/>
            <a:chOff x="9672386" y="4273063"/>
            <a:chExt cx="1854330" cy="86164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105D2FE-36B4-4123-E0E3-D957CDA8F8D2}"/>
                </a:ext>
              </a:extLst>
            </p:cNvPr>
            <p:cNvSpPr/>
            <p:nvPr/>
          </p:nvSpPr>
          <p:spPr>
            <a:xfrm>
              <a:off x="9672386" y="4273063"/>
              <a:ext cx="1854330" cy="86164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C837DD4-7A89-C0C1-6B69-C297A8D3C907}"/>
                </a:ext>
              </a:extLst>
            </p:cNvPr>
            <p:cNvSpPr txBox="1"/>
            <p:nvPr/>
          </p:nvSpPr>
          <p:spPr>
            <a:xfrm>
              <a:off x="9715003" y="4344353"/>
              <a:ext cx="1721212" cy="7386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Test frequencies and Coreset#0 in CSV format.</a:t>
              </a:r>
              <a:endParaRPr lang="en-SE" sz="1400" dirty="0"/>
            </a:p>
          </p:txBody>
        </p: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2EBB3AC-43B5-7EAF-5A84-4315C5FF1D3B}"/>
              </a:ext>
            </a:extLst>
          </p:cNvPr>
          <p:cNvCxnSpPr>
            <a:cxnSpLocks/>
            <a:stCxn id="135" idx="2"/>
            <a:endCxn id="32" idx="0"/>
          </p:cNvCxnSpPr>
          <p:nvPr/>
        </p:nvCxnSpPr>
        <p:spPr>
          <a:xfrm>
            <a:off x="4920220" y="5455067"/>
            <a:ext cx="2089304" cy="424681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3FF0326-C6FF-9EBD-E3BF-77FD7B43414C}"/>
              </a:ext>
            </a:extLst>
          </p:cNvPr>
          <p:cNvCxnSpPr>
            <a:cxnSpLocks/>
            <a:stCxn id="248" idx="2"/>
            <a:endCxn id="32" idx="3"/>
          </p:cNvCxnSpPr>
          <p:nvPr/>
        </p:nvCxnSpPr>
        <p:spPr>
          <a:xfrm flipH="1">
            <a:off x="8146473" y="4263800"/>
            <a:ext cx="2396469" cy="204677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CD47FB5-8FD3-01F1-2B4A-0B80320EBF3A}"/>
              </a:ext>
            </a:extLst>
          </p:cNvPr>
          <p:cNvCxnSpPr>
            <a:cxnSpLocks/>
            <a:stCxn id="248" idx="2"/>
            <a:endCxn id="149" idx="3"/>
          </p:cNvCxnSpPr>
          <p:nvPr/>
        </p:nvCxnSpPr>
        <p:spPr>
          <a:xfrm flipH="1">
            <a:off x="4383708" y="4263800"/>
            <a:ext cx="6159234" cy="204677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16BEDE9-0F56-A3F4-D1E6-F164EDBD78CA}"/>
              </a:ext>
            </a:extLst>
          </p:cNvPr>
          <p:cNvCxnSpPr>
            <a:cxnSpLocks/>
            <a:stCxn id="164" idx="2"/>
            <a:endCxn id="149" idx="0"/>
          </p:cNvCxnSpPr>
          <p:nvPr/>
        </p:nvCxnSpPr>
        <p:spPr>
          <a:xfrm flipH="1">
            <a:off x="3338010" y="4013434"/>
            <a:ext cx="994788" cy="1866314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A898829-50CC-FA01-0B9E-3C7AF0F5FA79}"/>
              </a:ext>
            </a:extLst>
          </p:cNvPr>
          <p:cNvGrpSpPr/>
          <p:nvPr/>
        </p:nvGrpSpPr>
        <p:grpSpPr>
          <a:xfrm>
            <a:off x="3993055" y="4593421"/>
            <a:ext cx="1854330" cy="861646"/>
            <a:chOff x="9672386" y="4273063"/>
            <a:chExt cx="1854330" cy="861646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D7A6D53-0D5A-BE91-A610-FCA7138849F8}"/>
                </a:ext>
              </a:extLst>
            </p:cNvPr>
            <p:cNvSpPr/>
            <p:nvPr/>
          </p:nvSpPr>
          <p:spPr>
            <a:xfrm>
              <a:off x="9672386" y="4273063"/>
              <a:ext cx="1854330" cy="86164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7750FCB7-ED7C-E7DC-D5E6-8FC2782713E9}"/>
                </a:ext>
              </a:extLst>
            </p:cNvPr>
            <p:cNvSpPr txBox="1"/>
            <p:nvPr/>
          </p:nvSpPr>
          <p:spPr>
            <a:xfrm>
              <a:off x="9738792" y="4546466"/>
              <a:ext cx="1787924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SSB and Coreset#0 Calculation</a:t>
              </a:r>
              <a:endParaRPr lang="en-SE" sz="1400" dirty="0"/>
            </a:p>
          </p:txBody>
        </p:sp>
      </p:grp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635465B-C67B-5A18-F0F2-8E8DBF223D31}"/>
              </a:ext>
            </a:extLst>
          </p:cNvPr>
          <p:cNvCxnSpPr>
            <a:cxnSpLocks/>
            <a:stCxn id="168" idx="2"/>
            <a:endCxn id="149" idx="0"/>
          </p:cNvCxnSpPr>
          <p:nvPr/>
        </p:nvCxnSpPr>
        <p:spPr>
          <a:xfrm flipH="1">
            <a:off x="3338010" y="3998854"/>
            <a:ext cx="2922301" cy="1880894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448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Added configuration types since Ran5#105 meeting.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TextBox 3">
            <a:extLst>
              <a:ext uri="{FF2B5EF4-FFF2-40B4-BE49-F238E27FC236}">
                <a16:creationId xmlns:a16="http://schemas.microsoft.com/office/drawing/2014/main" id="{4B667DF5-31DD-B8B0-BD15-94368B4616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2830083"/>
              </p:ext>
            </p:extLst>
          </p:nvPr>
        </p:nvGraphicFramePr>
        <p:xfrm>
          <a:off x="4611441" y="142930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2822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Added 3GPP tables in JSON format.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9" name="TextBox 3">
            <a:extLst>
              <a:ext uri="{FF2B5EF4-FFF2-40B4-BE49-F238E27FC236}">
                <a16:creationId xmlns:a16="http://schemas.microsoft.com/office/drawing/2014/main" id="{4B667DF5-31DD-B8B0-BD15-94368B4616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5731584"/>
              </p:ext>
            </p:extLst>
          </p:nvPr>
        </p:nvGraphicFramePr>
        <p:xfrm>
          <a:off x="4611441" y="142930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779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</a:t>
            </a:r>
            <a:r>
              <a:rPr lang="en-US" sz="3800" dirty="0"/>
              <a:t>configuration types</a:t>
            </a:r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8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does</a:t>
            </a:r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the tool support at this stage?</a:t>
            </a:r>
            <a:b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(38.508-1, Annex C)</a:t>
            </a:r>
          </a:p>
        </p:txBody>
      </p:sp>
      <p:sp>
        <p:nvSpPr>
          <p:cNvPr id="35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TextBox 6">
            <a:extLst>
              <a:ext uri="{FF2B5EF4-FFF2-40B4-BE49-F238E27FC236}">
                <a16:creationId xmlns:a16="http://schemas.microsoft.com/office/drawing/2014/main" id="{45ACC02D-5A12-BEAC-3004-6D8132C1CF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3541333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0164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is </a:t>
            </a:r>
            <a:r>
              <a:rPr lang="en-US" sz="48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not</a:t>
            </a:r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supported in 38.508-1, at this stage?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5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7757BB-8A3A-5E07-905E-D3C86E1318A1}"/>
              </a:ext>
            </a:extLst>
          </p:cNvPr>
          <p:cNvSpPr/>
          <p:nvPr/>
        </p:nvSpPr>
        <p:spPr>
          <a:xfrm>
            <a:off x="4688659" y="5914894"/>
            <a:ext cx="7482004" cy="94310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Potentially all clauses above are possible to implement.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Further studies are required.</a:t>
            </a:r>
            <a:endParaRPr lang="en-SE" dirty="0"/>
          </a:p>
        </p:txBody>
      </p:sp>
      <p:graphicFrame>
        <p:nvGraphicFramePr>
          <p:cNvPr id="29" name="TextBox 3">
            <a:extLst>
              <a:ext uri="{FF2B5EF4-FFF2-40B4-BE49-F238E27FC236}">
                <a16:creationId xmlns:a16="http://schemas.microsoft.com/office/drawing/2014/main" id="{4B667DF5-31DD-B8B0-BD15-94368B4616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9513168"/>
              </p:ext>
            </p:extLst>
          </p:nvPr>
        </p:nvGraphicFramePr>
        <p:xfrm>
          <a:off x="4611441" y="142930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338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Proposal 1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400" dirty="0"/>
              <a:t>Make this python tool a part of the standard to support calculations of test frequencies that is not added in test frequency tables due to too many bandwidth combinations. </a:t>
            </a:r>
          </a:p>
          <a:p>
            <a:r>
              <a:rPr lang="en-US" sz="2400" dirty="0"/>
              <a:t>In addition, the tool can be used to generate data as input to CRs for new bands/CA combinations. This will still require updates of the tool for specific band/</a:t>
            </a:r>
            <a:r>
              <a:rPr lang="en-US" sz="2400"/>
              <a:t>CA configurations.</a:t>
            </a:r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1489420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What is next?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14300">
              <a:lnSpc>
                <a:spcPct val="90000"/>
              </a:lnSpc>
              <a:spcAft>
                <a:spcPts val="600"/>
              </a:spcAft>
            </a:pPr>
            <a:endParaRPr lang="en-US" sz="1500" dirty="0"/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Move hardcoded input outside Python code (in JSON format?) to make it possible to include bands/configurations without updating python code.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Represent input 3GPP Tables in JSON format (today, they are represented python).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Represent output in JSON (today the format is in .CSV).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Represent input tables from specs (38.101, 38.213, 38.508), that </a:t>
            </a:r>
            <a:r>
              <a:rPr lang="en-US" sz="1500"/>
              <a:t>today are </a:t>
            </a:r>
            <a:r>
              <a:rPr lang="en-US" sz="1500" dirty="0"/>
              <a:t>manually read,  in JSON format. This will remove need for any hardcoded band/configuration specific parameters in the tool and will then possibly make the tool support any band/CA configuration, as long as the needed input is available in RAN4 specs. (Long term)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760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DA09C96-84BF-4C5B-85FD-AF49565D48DF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a30137f-e0bf-4e7e-83c6-70af91abb4cd"/>
    <ds:schemaRef ds:uri="667a4cda-c0b6-4763-85d5-d71c4052919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13316</TotalTime>
  <Words>676</Words>
  <Application>Microsoft Office PowerPoint</Application>
  <PresentationFormat>Widescreen</PresentationFormat>
  <Paragraphs>61</Paragraphs>
  <Slides>8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Test frequency calculation tool</vt:lpstr>
      <vt:lpstr>                                             Supported Functionality of the Tool</vt:lpstr>
      <vt:lpstr>Added configuration types since Ran5#105 meeting.</vt:lpstr>
      <vt:lpstr>Added 3GPP tables in JSON format.</vt:lpstr>
      <vt:lpstr>What configuration types does the tool support at this stage?                  (38.508-1, Annex C)</vt:lpstr>
      <vt:lpstr>What is not supported in 38.508-1, at this stage?</vt:lpstr>
      <vt:lpstr>Proposal 1</vt:lpstr>
      <vt:lpstr>                                                              What is next?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Hawkowl IQI test setup</dc:title>
  <dc:creator>Patrik Andersson R</dc:creator>
  <cp:lastModifiedBy>Niclas Weiler</cp:lastModifiedBy>
  <cp:revision>5</cp:revision>
  <dcterms:created xsi:type="dcterms:W3CDTF">2024-04-10T05:10:23Z</dcterms:created>
  <dcterms:modified xsi:type="dcterms:W3CDTF">2025-02-06T16:05:14Z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