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62" r:id="rId2"/>
    <p:sldId id="261" r:id="rId3"/>
    <p:sldId id="258" r:id="rId4"/>
    <p:sldId id="263" r:id="rId5"/>
    <p:sldId id="266" r:id="rId6"/>
    <p:sldId id="265" r:id="rId7"/>
    <p:sldId id="267" r:id="rId8"/>
    <p:sldId id="295" r:id="rId9"/>
    <p:sldId id="270" r:id="rId10"/>
    <p:sldId id="296" r:id="rId11"/>
    <p:sldId id="269" r:id="rId12"/>
    <p:sldId id="293"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autoAdjust="0"/>
    <p:restoredTop sz="94665" autoAdjust="0"/>
  </p:normalViewPr>
  <p:slideViewPr>
    <p:cSldViewPr snapToGrid="0">
      <p:cViewPr>
        <p:scale>
          <a:sx n="85" d="100"/>
          <a:sy n="85" d="100"/>
        </p:scale>
        <p:origin x="64" y="56"/>
      </p:cViewPr>
      <p:guideLst/>
    </p:cSldViewPr>
  </p:slideViewPr>
  <p:outlineViewPr>
    <p:cViewPr>
      <p:scale>
        <a:sx n="33" d="100"/>
        <a:sy n="33" d="100"/>
      </p:scale>
      <p:origin x="0" y="-2083"/>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4D0030-BCB1-4E5C-AB4E-102486BEAFA7}" type="datetimeFigureOut">
              <a:rPr lang="zh-CN" altLang="en-US" smtClean="0"/>
              <a:t>2024/8/19</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6D0F97-9D28-4DB4-92C8-E772AEAC3A7D}" type="slidenum">
              <a:rPr lang="zh-CN" altLang="en-US" smtClean="0"/>
              <a:t>‹#›</a:t>
            </a:fld>
            <a:endParaRPr lang="zh-CN" altLang="en-US"/>
          </a:p>
        </p:txBody>
      </p:sp>
    </p:spTree>
    <p:extLst>
      <p:ext uri="{BB962C8B-B14F-4D97-AF65-F5344CB8AC3E}">
        <p14:creationId xmlns:p14="http://schemas.microsoft.com/office/powerpoint/2010/main" val="1291251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8F6D0F97-9D28-4DB4-92C8-E772AEAC3A7D}" type="slidenum">
              <a:rPr lang="zh-CN" altLang="en-US" smtClean="0"/>
              <a:t>4</a:t>
            </a:fld>
            <a:endParaRPr lang="zh-CN" altLang="en-US"/>
          </a:p>
        </p:txBody>
      </p:sp>
    </p:spTree>
    <p:extLst>
      <p:ext uri="{BB962C8B-B14F-4D97-AF65-F5344CB8AC3E}">
        <p14:creationId xmlns:p14="http://schemas.microsoft.com/office/powerpoint/2010/main" val="132374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8392FF-F4D8-45BC-A17A-CAFADFB1A849}"/>
              </a:ext>
            </a:extLst>
          </p:cNvPr>
          <p:cNvSpPr>
            <a:spLocks noGrp="1"/>
          </p:cNvSpPr>
          <p:nvPr>
            <p:ph type="ctrTitle"/>
          </p:nvPr>
        </p:nvSpPr>
        <p:spPr>
          <a:xfrm>
            <a:off x="1524000" y="1122363"/>
            <a:ext cx="9144000" cy="2387600"/>
          </a:xfrm>
        </p:spPr>
        <p:txBody>
          <a:bodyPr anchor="b"/>
          <a:lstStyle>
            <a:lvl1pPr algn="ctr">
              <a:defRPr sz="6000"/>
            </a:lvl1pPr>
          </a:lstStyle>
          <a:p>
            <a:r>
              <a:rPr lang="en-US" altLang="zh-CN"/>
              <a:t>Click to edit Master title style</a:t>
            </a:r>
            <a:endParaRPr lang="zh-CN" altLang="en-US"/>
          </a:p>
        </p:txBody>
      </p:sp>
      <p:sp>
        <p:nvSpPr>
          <p:cNvPr id="3" name="Subtitle 2">
            <a:extLst>
              <a:ext uri="{FF2B5EF4-FFF2-40B4-BE49-F238E27FC236}">
                <a16:creationId xmlns:a16="http://schemas.microsoft.com/office/drawing/2014/main" id="{B0AA1545-0802-428F-A7AF-50D10392044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Click to edit Master subtitle style</a:t>
            </a:r>
            <a:endParaRPr lang="zh-CN" altLang="en-US"/>
          </a:p>
        </p:txBody>
      </p:sp>
      <p:sp>
        <p:nvSpPr>
          <p:cNvPr id="4" name="Date Placeholder 3">
            <a:extLst>
              <a:ext uri="{FF2B5EF4-FFF2-40B4-BE49-F238E27FC236}">
                <a16:creationId xmlns:a16="http://schemas.microsoft.com/office/drawing/2014/main" id="{CA3B8DFB-3ABD-44EA-966F-E0DBBD81F3EF}"/>
              </a:ext>
            </a:extLst>
          </p:cNvPr>
          <p:cNvSpPr>
            <a:spLocks noGrp="1"/>
          </p:cNvSpPr>
          <p:nvPr>
            <p:ph type="dt" sz="half" idx="10"/>
          </p:nvPr>
        </p:nvSpPr>
        <p:spPr/>
        <p:txBody>
          <a:bodyPr/>
          <a:lstStyle/>
          <a:p>
            <a:fld id="{5B5A321C-D107-40D8-B5AD-64C0C871019A}" type="datetimeFigureOut">
              <a:rPr lang="zh-CN" altLang="en-US" smtClean="0"/>
              <a:t>2024/8/19</a:t>
            </a:fld>
            <a:endParaRPr lang="zh-CN" altLang="en-US"/>
          </a:p>
        </p:txBody>
      </p:sp>
      <p:sp>
        <p:nvSpPr>
          <p:cNvPr id="5" name="Footer Placeholder 4">
            <a:extLst>
              <a:ext uri="{FF2B5EF4-FFF2-40B4-BE49-F238E27FC236}">
                <a16:creationId xmlns:a16="http://schemas.microsoft.com/office/drawing/2014/main" id="{414FEA5B-B87C-494D-932A-8B9229C10A4E}"/>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75D83363-080E-4C3E-A99C-7F2CDDC1A8C8}"/>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19799628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60390-4995-475A-8ADA-6C3452AE1BD4}"/>
              </a:ext>
            </a:extLst>
          </p:cNvPr>
          <p:cNvSpPr>
            <a:spLocks noGrp="1"/>
          </p:cNvSpPr>
          <p:nvPr>
            <p:ph type="title"/>
          </p:nvPr>
        </p:nvSpPr>
        <p:spPr/>
        <p:txBody>
          <a:bodyPr/>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08DA0932-FD0B-4DA6-891E-4DBB434A32B9}"/>
              </a:ext>
            </a:extLst>
          </p:cNvPr>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FCFBB447-0E64-4CBD-A7A5-72C69F37EE4D}"/>
              </a:ext>
            </a:extLst>
          </p:cNvPr>
          <p:cNvSpPr>
            <a:spLocks noGrp="1"/>
          </p:cNvSpPr>
          <p:nvPr>
            <p:ph type="dt" sz="half" idx="10"/>
          </p:nvPr>
        </p:nvSpPr>
        <p:spPr/>
        <p:txBody>
          <a:bodyPr/>
          <a:lstStyle/>
          <a:p>
            <a:fld id="{5B5A321C-D107-40D8-B5AD-64C0C871019A}" type="datetimeFigureOut">
              <a:rPr lang="zh-CN" altLang="en-US" smtClean="0"/>
              <a:t>2024/8/19</a:t>
            </a:fld>
            <a:endParaRPr lang="zh-CN" altLang="en-US"/>
          </a:p>
        </p:txBody>
      </p:sp>
      <p:sp>
        <p:nvSpPr>
          <p:cNvPr id="5" name="Footer Placeholder 4">
            <a:extLst>
              <a:ext uri="{FF2B5EF4-FFF2-40B4-BE49-F238E27FC236}">
                <a16:creationId xmlns:a16="http://schemas.microsoft.com/office/drawing/2014/main" id="{55312C30-850E-4F6A-B3D2-7074DD656E1D}"/>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E68C6313-604E-4B68-AE36-B3CB5AE9B8A9}"/>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701436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89ECDC4-96E5-42F6-9501-2E364655CC9F}"/>
              </a:ext>
            </a:extLst>
          </p:cNvPr>
          <p:cNvSpPr>
            <a:spLocks noGrp="1"/>
          </p:cNvSpPr>
          <p:nvPr>
            <p:ph type="title" orient="vert"/>
          </p:nvPr>
        </p:nvSpPr>
        <p:spPr>
          <a:xfrm>
            <a:off x="8724900" y="365125"/>
            <a:ext cx="2628900" cy="5811838"/>
          </a:xfrm>
        </p:spPr>
        <p:txBody>
          <a:bodyPr vert="eaVert"/>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125ABD9C-0798-4E0E-B8B8-D9778A644CDF}"/>
              </a:ext>
            </a:extLst>
          </p:cNvPr>
          <p:cNvSpPr>
            <a:spLocks noGrp="1"/>
          </p:cNvSpPr>
          <p:nvPr>
            <p:ph type="body" orient="vert" idx="1"/>
          </p:nvPr>
        </p:nvSpPr>
        <p:spPr>
          <a:xfrm>
            <a:off x="838200" y="365125"/>
            <a:ext cx="7734300" cy="5811838"/>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705B6E2C-8579-4A55-897B-1F2CBADB73AD}"/>
              </a:ext>
            </a:extLst>
          </p:cNvPr>
          <p:cNvSpPr>
            <a:spLocks noGrp="1"/>
          </p:cNvSpPr>
          <p:nvPr>
            <p:ph type="dt" sz="half" idx="10"/>
          </p:nvPr>
        </p:nvSpPr>
        <p:spPr/>
        <p:txBody>
          <a:bodyPr/>
          <a:lstStyle/>
          <a:p>
            <a:fld id="{5B5A321C-D107-40D8-B5AD-64C0C871019A}" type="datetimeFigureOut">
              <a:rPr lang="zh-CN" altLang="en-US" smtClean="0"/>
              <a:t>2024/8/19</a:t>
            </a:fld>
            <a:endParaRPr lang="zh-CN" altLang="en-US"/>
          </a:p>
        </p:txBody>
      </p:sp>
      <p:sp>
        <p:nvSpPr>
          <p:cNvPr id="5" name="Footer Placeholder 4">
            <a:extLst>
              <a:ext uri="{FF2B5EF4-FFF2-40B4-BE49-F238E27FC236}">
                <a16:creationId xmlns:a16="http://schemas.microsoft.com/office/drawing/2014/main" id="{99A8B03F-D0EC-4D26-97CA-0F7C1C0BB296}"/>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03D9BF11-169D-4856-A72B-B3DF264E040B}"/>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9312615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0E845-23C9-4F7C-9CBB-B22388A94E08}"/>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8662C151-BCBC-4DAF-8C30-0B29429B6C44}"/>
              </a:ext>
            </a:extLst>
          </p:cNvPr>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75749981-5EC3-4EB2-8F46-E3E2AAE113B0}"/>
              </a:ext>
            </a:extLst>
          </p:cNvPr>
          <p:cNvSpPr>
            <a:spLocks noGrp="1"/>
          </p:cNvSpPr>
          <p:nvPr>
            <p:ph type="dt" sz="half" idx="10"/>
          </p:nvPr>
        </p:nvSpPr>
        <p:spPr/>
        <p:txBody>
          <a:bodyPr/>
          <a:lstStyle/>
          <a:p>
            <a:fld id="{5B5A321C-D107-40D8-B5AD-64C0C871019A}" type="datetimeFigureOut">
              <a:rPr lang="zh-CN" altLang="en-US" smtClean="0"/>
              <a:t>2024/8/19</a:t>
            </a:fld>
            <a:endParaRPr lang="zh-CN" altLang="en-US"/>
          </a:p>
        </p:txBody>
      </p:sp>
      <p:sp>
        <p:nvSpPr>
          <p:cNvPr id="5" name="Footer Placeholder 4">
            <a:extLst>
              <a:ext uri="{FF2B5EF4-FFF2-40B4-BE49-F238E27FC236}">
                <a16:creationId xmlns:a16="http://schemas.microsoft.com/office/drawing/2014/main" id="{135E2B25-CA55-410F-AC48-01A0455B5D1F}"/>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49EC69D4-B279-43D2-B502-2205CF4174F5}"/>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530918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4EBFB-A3F6-417A-9ADF-5B18A1075519}"/>
              </a:ext>
            </a:extLst>
          </p:cNvPr>
          <p:cNvSpPr>
            <a:spLocks noGrp="1"/>
          </p:cNvSpPr>
          <p:nvPr>
            <p:ph type="title"/>
          </p:nvPr>
        </p:nvSpPr>
        <p:spPr>
          <a:xfrm>
            <a:off x="831850" y="1709738"/>
            <a:ext cx="10515600" cy="2852737"/>
          </a:xfrm>
        </p:spPr>
        <p:txBody>
          <a:bodyPr anchor="b"/>
          <a:lstStyle>
            <a:lvl1pPr>
              <a:defRPr sz="6000"/>
            </a:lvl1p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662ED7FE-3B97-47E2-937A-F0371AF966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Click to edit Master text styles</a:t>
            </a:r>
          </a:p>
        </p:txBody>
      </p:sp>
      <p:sp>
        <p:nvSpPr>
          <p:cNvPr id="4" name="Date Placeholder 3">
            <a:extLst>
              <a:ext uri="{FF2B5EF4-FFF2-40B4-BE49-F238E27FC236}">
                <a16:creationId xmlns:a16="http://schemas.microsoft.com/office/drawing/2014/main" id="{16121075-7D39-4FF0-BD87-18C6A770ED43}"/>
              </a:ext>
            </a:extLst>
          </p:cNvPr>
          <p:cNvSpPr>
            <a:spLocks noGrp="1"/>
          </p:cNvSpPr>
          <p:nvPr>
            <p:ph type="dt" sz="half" idx="10"/>
          </p:nvPr>
        </p:nvSpPr>
        <p:spPr/>
        <p:txBody>
          <a:bodyPr/>
          <a:lstStyle/>
          <a:p>
            <a:fld id="{5B5A321C-D107-40D8-B5AD-64C0C871019A}" type="datetimeFigureOut">
              <a:rPr lang="zh-CN" altLang="en-US" smtClean="0"/>
              <a:t>2024/8/19</a:t>
            </a:fld>
            <a:endParaRPr lang="zh-CN" altLang="en-US"/>
          </a:p>
        </p:txBody>
      </p:sp>
      <p:sp>
        <p:nvSpPr>
          <p:cNvPr id="5" name="Footer Placeholder 4">
            <a:extLst>
              <a:ext uri="{FF2B5EF4-FFF2-40B4-BE49-F238E27FC236}">
                <a16:creationId xmlns:a16="http://schemas.microsoft.com/office/drawing/2014/main" id="{3A1DBC74-8EF5-4097-810F-6A899E85E930}"/>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05537D11-84CA-411D-A8A9-EF47BAD8875D}"/>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528663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49763-60CC-423F-B06D-49083F75AC28}"/>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9526262F-5D7D-4498-B38F-A86BC957B7FF}"/>
              </a:ext>
            </a:extLst>
          </p:cNvPr>
          <p:cNvSpPr>
            <a:spLocks noGrp="1"/>
          </p:cNvSpPr>
          <p:nvPr>
            <p:ph sz="half" idx="1"/>
          </p:nvPr>
        </p:nvSpPr>
        <p:spPr>
          <a:xfrm>
            <a:off x="838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a:extLst>
              <a:ext uri="{FF2B5EF4-FFF2-40B4-BE49-F238E27FC236}">
                <a16:creationId xmlns:a16="http://schemas.microsoft.com/office/drawing/2014/main" id="{CBEC9B09-672A-4C07-AF24-1BEB6E4F8559}"/>
              </a:ext>
            </a:extLst>
          </p:cNvPr>
          <p:cNvSpPr>
            <a:spLocks noGrp="1"/>
          </p:cNvSpPr>
          <p:nvPr>
            <p:ph sz="half" idx="2"/>
          </p:nvPr>
        </p:nvSpPr>
        <p:spPr>
          <a:xfrm>
            <a:off x="6172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Date Placeholder 4">
            <a:extLst>
              <a:ext uri="{FF2B5EF4-FFF2-40B4-BE49-F238E27FC236}">
                <a16:creationId xmlns:a16="http://schemas.microsoft.com/office/drawing/2014/main" id="{3C90BF47-6D49-4D7D-A5F8-0868F0C70A96}"/>
              </a:ext>
            </a:extLst>
          </p:cNvPr>
          <p:cNvSpPr>
            <a:spLocks noGrp="1"/>
          </p:cNvSpPr>
          <p:nvPr>
            <p:ph type="dt" sz="half" idx="10"/>
          </p:nvPr>
        </p:nvSpPr>
        <p:spPr/>
        <p:txBody>
          <a:bodyPr/>
          <a:lstStyle/>
          <a:p>
            <a:fld id="{5B5A321C-D107-40D8-B5AD-64C0C871019A}" type="datetimeFigureOut">
              <a:rPr lang="zh-CN" altLang="en-US" smtClean="0"/>
              <a:t>2024/8/19</a:t>
            </a:fld>
            <a:endParaRPr lang="zh-CN" altLang="en-US"/>
          </a:p>
        </p:txBody>
      </p:sp>
      <p:sp>
        <p:nvSpPr>
          <p:cNvPr id="6" name="Footer Placeholder 5">
            <a:extLst>
              <a:ext uri="{FF2B5EF4-FFF2-40B4-BE49-F238E27FC236}">
                <a16:creationId xmlns:a16="http://schemas.microsoft.com/office/drawing/2014/main" id="{E6F9E60A-D852-4BEE-8B20-DA7F4176CC64}"/>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844EBA17-840D-4ACD-A80E-DA7159A6021A}"/>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9054238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70FC4-F998-4F08-998A-73F51C15DF73}"/>
              </a:ext>
            </a:extLst>
          </p:cNvPr>
          <p:cNvSpPr>
            <a:spLocks noGrp="1"/>
          </p:cNvSpPr>
          <p:nvPr>
            <p:ph type="title"/>
          </p:nvPr>
        </p:nvSpPr>
        <p:spPr>
          <a:xfrm>
            <a:off x="839788" y="365125"/>
            <a:ext cx="10515600" cy="1325563"/>
          </a:xfrm>
        </p:spPr>
        <p:txBody>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BF0E8EAD-759B-4E8C-90E9-E720D6349C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Content Placeholder 3">
            <a:extLst>
              <a:ext uri="{FF2B5EF4-FFF2-40B4-BE49-F238E27FC236}">
                <a16:creationId xmlns:a16="http://schemas.microsoft.com/office/drawing/2014/main" id="{AEC4E46D-191A-4A1A-8193-C44F43BA3292}"/>
              </a:ext>
            </a:extLst>
          </p:cNvPr>
          <p:cNvSpPr>
            <a:spLocks noGrp="1"/>
          </p:cNvSpPr>
          <p:nvPr>
            <p:ph sz="half" idx="2"/>
          </p:nvPr>
        </p:nvSpPr>
        <p:spPr>
          <a:xfrm>
            <a:off x="839788" y="2505075"/>
            <a:ext cx="5157787"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Text Placeholder 4">
            <a:extLst>
              <a:ext uri="{FF2B5EF4-FFF2-40B4-BE49-F238E27FC236}">
                <a16:creationId xmlns:a16="http://schemas.microsoft.com/office/drawing/2014/main" id="{A73B3C9B-AEF3-481C-BAFF-7D4EDCA1BB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Content Placeholder 5">
            <a:extLst>
              <a:ext uri="{FF2B5EF4-FFF2-40B4-BE49-F238E27FC236}">
                <a16:creationId xmlns:a16="http://schemas.microsoft.com/office/drawing/2014/main" id="{6CBB1ED2-A503-477F-99AF-B92E33D6BB30}"/>
              </a:ext>
            </a:extLst>
          </p:cNvPr>
          <p:cNvSpPr>
            <a:spLocks noGrp="1"/>
          </p:cNvSpPr>
          <p:nvPr>
            <p:ph sz="quarter" idx="4"/>
          </p:nvPr>
        </p:nvSpPr>
        <p:spPr>
          <a:xfrm>
            <a:off x="6172200" y="2505075"/>
            <a:ext cx="5183188"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Date Placeholder 6">
            <a:extLst>
              <a:ext uri="{FF2B5EF4-FFF2-40B4-BE49-F238E27FC236}">
                <a16:creationId xmlns:a16="http://schemas.microsoft.com/office/drawing/2014/main" id="{9BE0F9B5-E2D3-4183-8E21-9FDAACE0C2DA}"/>
              </a:ext>
            </a:extLst>
          </p:cNvPr>
          <p:cNvSpPr>
            <a:spLocks noGrp="1"/>
          </p:cNvSpPr>
          <p:nvPr>
            <p:ph type="dt" sz="half" idx="10"/>
          </p:nvPr>
        </p:nvSpPr>
        <p:spPr/>
        <p:txBody>
          <a:bodyPr/>
          <a:lstStyle/>
          <a:p>
            <a:fld id="{5B5A321C-D107-40D8-B5AD-64C0C871019A}" type="datetimeFigureOut">
              <a:rPr lang="zh-CN" altLang="en-US" smtClean="0"/>
              <a:t>2024/8/19</a:t>
            </a:fld>
            <a:endParaRPr lang="zh-CN" altLang="en-US"/>
          </a:p>
        </p:txBody>
      </p:sp>
      <p:sp>
        <p:nvSpPr>
          <p:cNvPr id="8" name="Footer Placeholder 7">
            <a:extLst>
              <a:ext uri="{FF2B5EF4-FFF2-40B4-BE49-F238E27FC236}">
                <a16:creationId xmlns:a16="http://schemas.microsoft.com/office/drawing/2014/main" id="{65149B2F-08C8-455B-967D-79772AD129F6}"/>
              </a:ext>
            </a:extLst>
          </p:cNvPr>
          <p:cNvSpPr>
            <a:spLocks noGrp="1"/>
          </p:cNvSpPr>
          <p:nvPr>
            <p:ph type="ftr" sz="quarter" idx="11"/>
          </p:nvPr>
        </p:nvSpPr>
        <p:spPr/>
        <p:txBody>
          <a:bodyPr/>
          <a:lstStyle/>
          <a:p>
            <a:endParaRPr lang="zh-CN" altLang="en-US"/>
          </a:p>
        </p:txBody>
      </p:sp>
      <p:sp>
        <p:nvSpPr>
          <p:cNvPr id="9" name="Slide Number Placeholder 8">
            <a:extLst>
              <a:ext uri="{FF2B5EF4-FFF2-40B4-BE49-F238E27FC236}">
                <a16:creationId xmlns:a16="http://schemas.microsoft.com/office/drawing/2014/main" id="{5C64A374-2B2F-400D-AAC8-55421E23AFF5}"/>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775603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260A1-F6F7-4436-A8BC-D8E52BF43266}"/>
              </a:ext>
            </a:extLst>
          </p:cNvPr>
          <p:cNvSpPr>
            <a:spLocks noGrp="1"/>
          </p:cNvSpPr>
          <p:nvPr>
            <p:ph type="title"/>
          </p:nvPr>
        </p:nvSpPr>
        <p:spPr/>
        <p:txBody>
          <a:bodyPr/>
          <a:lstStyle/>
          <a:p>
            <a:r>
              <a:rPr lang="en-US" altLang="zh-CN"/>
              <a:t>Click to edit Master title style</a:t>
            </a:r>
            <a:endParaRPr lang="zh-CN" altLang="en-US"/>
          </a:p>
        </p:txBody>
      </p:sp>
      <p:sp>
        <p:nvSpPr>
          <p:cNvPr id="3" name="Date Placeholder 2">
            <a:extLst>
              <a:ext uri="{FF2B5EF4-FFF2-40B4-BE49-F238E27FC236}">
                <a16:creationId xmlns:a16="http://schemas.microsoft.com/office/drawing/2014/main" id="{144A3A63-02C7-4333-ADE7-DDB20032FEC4}"/>
              </a:ext>
            </a:extLst>
          </p:cNvPr>
          <p:cNvSpPr>
            <a:spLocks noGrp="1"/>
          </p:cNvSpPr>
          <p:nvPr>
            <p:ph type="dt" sz="half" idx="10"/>
          </p:nvPr>
        </p:nvSpPr>
        <p:spPr/>
        <p:txBody>
          <a:bodyPr/>
          <a:lstStyle/>
          <a:p>
            <a:fld id="{5B5A321C-D107-40D8-B5AD-64C0C871019A}" type="datetimeFigureOut">
              <a:rPr lang="zh-CN" altLang="en-US" smtClean="0"/>
              <a:t>2024/8/19</a:t>
            </a:fld>
            <a:endParaRPr lang="zh-CN" altLang="en-US"/>
          </a:p>
        </p:txBody>
      </p:sp>
      <p:sp>
        <p:nvSpPr>
          <p:cNvPr id="4" name="Footer Placeholder 3">
            <a:extLst>
              <a:ext uri="{FF2B5EF4-FFF2-40B4-BE49-F238E27FC236}">
                <a16:creationId xmlns:a16="http://schemas.microsoft.com/office/drawing/2014/main" id="{4A106DC7-3F38-4595-B8FE-BFB50C8AD94D}"/>
              </a:ext>
            </a:extLst>
          </p:cNvPr>
          <p:cNvSpPr>
            <a:spLocks noGrp="1"/>
          </p:cNvSpPr>
          <p:nvPr>
            <p:ph type="ftr" sz="quarter" idx="11"/>
          </p:nvPr>
        </p:nvSpPr>
        <p:spPr/>
        <p:txBody>
          <a:bodyPr/>
          <a:lstStyle/>
          <a:p>
            <a:endParaRPr lang="zh-CN" altLang="en-US"/>
          </a:p>
        </p:txBody>
      </p:sp>
      <p:sp>
        <p:nvSpPr>
          <p:cNvPr id="5" name="Slide Number Placeholder 4">
            <a:extLst>
              <a:ext uri="{FF2B5EF4-FFF2-40B4-BE49-F238E27FC236}">
                <a16:creationId xmlns:a16="http://schemas.microsoft.com/office/drawing/2014/main" id="{44024C11-242D-4319-BB3E-4D0E9F77F29C}"/>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970881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09BF37-392E-41C8-9FAE-0BDAC21A769B}"/>
              </a:ext>
            </a:extLst>
          </p:cNvPr>
          <p:cNvSpPr>
            <a:spLocks noGrp="1"/>
          </p:cNvSpPr>
          <p:nvPr>
            <p:ph type="dt" sz="half" idx="10"/>
          </p:nvPr>
        </p:nvSpPr>
        <p:spPr/>
        <p:txBody>
          <a:bodyPr/>
          <a:lstStyle/>
          <a:p>
            <a:fld id="{5B5A321C-D107-40D8-B5AD-64C0C871019A}" type="datetimeFigureOut">
              <a:rPr lang="zh-CN" altLang="en-US" smtClean="0"/>
              <a:t>2024/8/19</a:t>
            </a:fld>
            <a:endParaRPr lang="zh-CN" altLang="en-US"/>
          </a:p>
        </p:txBody>
      </p:sp>
      <p:sp>
        <p:nvSpPr>
          <p:cNvPr id="3" name="Footer Placeholder 2">
            <a:extLst>
              <a:ext uri="{FF2B5EF4-FFF2-40B4-BE49-F238E27FC236}">
                <a16:creationId xmlns:a16="http://schemas.microsoft.com/office/drawing/2014/main" id="{C981B7CB-1E88-4796-84E0-12E92C5A5891}"/>
              </a:ext>
            </a:extLst>
          </p:cNvPr>
          <p:cNvSpPr>
            <a:spLocks noGrp="1"/>
          </p:cNvSpPr>
          <p:nvPr>
            <p:ph type="ftr" sz="quarter" idx="11"/>
          </p:nvPr>
        </p:nvSpPr>
        <p:spPr/>
        <p:txBody>
          <a:bodyPr/>
          <a:lstStyle/>
          <a:p>
            <a:endParaRPr lang="zh-CN" altLang="en-US"/>
          </a:p>
        </p:txBody>
      </p:sp>
      <p:sp>
        <p:nvSpPr>
          <p:cNvPr id="4" name="Slide Number Placeholder 3">
            <a:extLst>
              <a:ext uri="{FF2B5EF4-FFF2-40B4-BE49-F238E27FC236}">
                <a16:creationId xmlns:a16="http://schemas.microsoft.com/office/drawing/2014/main" id="{7338A549-987F-4401-924C-D790B90AD966}"/>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5442318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88879-DCD2-4651-9544-FD0E5610E07A}"/>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5261A36D-96C5-436F-AD39-EF9AF1BE79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Text Placeholder 3">
            <a:extLst>
              <a:ext uri="{FF2B5EF4-FFF2-40B4-BE49-F238E27FC236}">
                <a16:creationId xmlns:a16="http://schemas.microsoft.com/office/drawing/2014/main" id="{304BB8FE-1AB2-4EB9-864B-94754F6F36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9B8F481D-F6F3-4B26-BD4E-22CDBCA09401}"/>
              </a:ext>
            </a:extLst>
          </p:cNvPr>
          <p:cNvSpPr>
            <a:spLocks noGrp="1"/>
          </p:cNvSpPr>
          <p:nvPr>
            <p:ph type="dt" sz="half" idx="10"/>
          </p:nvPr>
        </p:nvSpPr>
        <p:spPr/>
        <p:txBody>
          <a:bodyPr/>
          <a:lstStyle/>
          <a:p>
            <a:fld id="{5B5A321C-D107-40D8-B5AD-64C0C871019A}" type="datetimeFigureOut">
              <a:rPr lang="zh-CN" altLang="en-US" smtClean="0"/>
              <a:t>2024/8/19</a:t>
            </a:fld>
            <a:endParaRPr lang="zh-CN" altLang="en-US"/>
          </a:p>
        </p:txBody>
      </p:sp>
      <p:sp>
        <p:nvSpPr>
          <p:cNvPr id="6" name="Footer Placeholder 5">
            <a:extLst>
              <a:ext uri="{FF2B5EF4-FFF2-40B4-BE49-F238E27FC236}">
                <a16:creationId xmlns:a16="http://schemas.microsoft.com/office/drawing/2014/main" id="{CCCBDB41-66A9-4E25-B6AF-829D1700C0E0}"/>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3DE9FDE5-CB51-462D-B625-A4262E62F0F9}"/>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107473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80BDC-D8FD-40D5-99F0-B8C2135EED0A}"/>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Picture Placeholder 2">
            <a:extLst>
              <a:ext uri="{FF2B5EF4-FFF2-40B4-BE49-F238E27FC236}">
                <a16:creationId xmlns:a16="http://schemas.microsoft.com/office/drawing/2014/main" id="{1FF73495-CB0A-4365-B9A4-B34AB0C3B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a:extLst>
              <a:ext uri="{FF2B5EF4-FFF2-40B4-BE49-F238E27FC236}">
                <a16:creationId xmlns:a16="http://schemas.microsoft.com/office/drawing/2014/main" id="{39A56A55-6FA9-47A7-B04B-625608387C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BA082ADC-11EF-47AC-AB6C-F3B915D35034}"/>
              </a:ext>
            </a:extLst>
          </p:cNvPr>
          <p:cNvSpPr>
            <a:spLocks noGrp="1"/>
          </p:cNvSpPr>
          <p:nvPr>
            <p:ph type="dt" sz="half" idx="10"/>
          </p:nvPr>
        </p:nvSpPr>
        <p:spPr/>
        <p:txBody>
          <a:bodyPr/>
          <a:lstStyle/>
          <a:p>
            <a:fld id="{5B5A321C-D107-40D8-B5AD-64C0C871019A}" type="datetimeFigureOut">
              <a:rPr lang="zh-CN" altLang="en-US" smtClean="0"/>
              <a:t>2024/8/19</a:t>
            </a:fld>
            <a:endParaRPr lang="zh-CN" altLang="en-US"/>
          </a:p>
        </p:txBody>
      </p:sp>
      <p:sp>
        <p:nvSpPr>
          <p:cNvPr id="6" name="Footer Placeholder 5">
            <a:extLst>
              <a:ext uri="{FF2B5EF4-FFF2-40B4-BE49-F238E27FC236}">
                <a16:creationId xmlns:a16="http://schemas.microsoft.com/office/drawing/2014/main" id="{F79EDCD7-F71E-40EE-9CF7-3010EA856582}"/>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42691CD9-A880-44C7-93DB-60DF67993E63}"/>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325353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8251764-E204-4D8C-A44B-06755AC3A8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DB1038F7-E39C-45F2-990F-9D9D392A75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71B8BDC0-C27E-44D7-A233-20E014ECA2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5A321C-D107-40D8-B5AD-64C0C871019A}" type="datetimeFigureOut">
              <a:rPr lang="zh-CN" altLang="en-US" smtClean="0"/>
              <a:t>2024/8/19</a:t>
            </a:fld>
            <a:endParaRPr lang="zh-CN" altLang="en-US"/>
          </a:p>
        </p:txBody>
      </p:sp>
      <p:sp>
        <p:nvSpPr>
          <p:cNvPr id="5" name="Footer Placeholder 4">
            <a:extLst>
              <a:ext uri="{FF2B5EF4-FFF2-40B4-BE49-F238E27FC236}">
                <a16:creationId xmlns:a16="http://schemas.microsoft.com/office/drawing/2014/main" id="{39AFCD89-2A79-4DA8-BA23-1012ACE30A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a:extLst>
              <a:ext uri="{FF2B5EF4-FFF2-40B4-BE49-F238E27FC236}">
                <a16:creationId xmlns:a16="http://schemas.microsoft.com/office/drawing/2014/main" id="{61D7653B-5C0C-4AA3-99B9-3743AA606D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6159053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74D98-A2BC-418E-960F-7F85ED84A410}"/>
              </a:ext>
            </a:extLst>
          </p:cNvPr>
          <p:cNvSpPr>
            <a:spLocks noGrp="1"/>
          </p:cNvSpPr>
          <p:nvPr>
            <p:ph type="ctrTitle"/>
          </p:nvPr>
        </p:nvSpPr>
        <p:spPr>
          <a:xfrm>
            <a:off x="334391" y="2432481"/>
            <a:ext cx="11523216" cy="1077481"/>
          </a:xfrm>
        </p:spPr>
        <p:txBody>
          <a:bodyPr>
            <a:normAutofit fontScale="90000"/>
          </a:bodyPr>
          <a:lstStyle/>
          <a:p>
            <a:r>
              <a:rPr lang="en-US" altLang="zh-CN" sz="4000" dirty="0">
                <a:latin typeface="Calibri" panose="020F0502020204030204" pitchFamily="34" charset="0"/>
                <a:cs typeface="Calibri" panose="020F0502020204030204" pitchFamily="34" charset="0"/>
              </a:rPr>
              <a:t>Discussion on simplifying RF testing among different features</a:t>
            </a:r>
            <a:endParaRPr lang="zh-CN" altLang="en-US" sz="4000" dirty="0">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959BF745-E42E-41FA-BECB-96AE8B834FD2}"/>
              </a:ext>
            </a:extLst>
          </p:cNvPr>
          <p:cNvSpPr>
            <a:spLocks noGrp="1"/>
          </p:cNvSpPr>
          <p:nvPr>
            <p:ph type="subTitle" idx="1"/>
          </p:nvPr>
        </p:nvSpPr>
        <p:spPr>
          <a:xfrm>
            <a:off x="1524000" y="4332239"/>
            <a:ext cx="9144000" cy="659244"/>
          </a:xfrm>
        </p:spPr>
        <p:txBody>
          <a:bodyPr>
            <a:normAutofit/>
          </a:bodyPr>
          <a:lstStyle/>
          <a:p>
            <a:r>
              <a:rPr lang="en-US" altLang="zh-CN" sz="3200" dirty="0">
                <a:latin typeface="Calibri" panose="020F0502020204030204" pitchFamily="34" charset="0"/>
                <a:ea typeface="+mj-ea"/>
                <a:cs typeface="Calibri" panose="020F0502020204030204" pitchFamily="34" charset="0"/>
              </a:rPr>
              <a:t>Huawei, </a:t>
            </a:r>
            <a:r>
              <a:rPr lang="en-US" altLang="zh-CN" sz="3200" dirty="0" err="1">
                <a:latin typeface="Calibri" panose="020F0502020204030204" pitchFamily="34" charset="0"/>
                <a:ea typeface="+mj-ea"/>
                <a:cs typeface="Calibri" panose="020F0502020204030204" pitchFamily="34" charset="0"/>
              </a:rPr>
              <a:t>HiSilicon</a:t>
            </a:r>
            <a:r>
              <a:rPr lang="en-US" altLang="zh-CN" sz="3200" dirty="0">
                <a:latin typeface="Calibri" panose="020F0502020204030204" pitchFamily="34" charset="0"/>
                <a:ea typeface="+mj-ea"/>
                <a:cs typeface="Calibri" panose="020F0502020204030204" pitchFamily="34" charset="0"/>
              </a:rPr>
              <a:t>,</a:t>
            </a:r>
            <a:r>
              <a:rPr lang="zh-CN" altLang="en-US" sz="3200" dirty="0">
                <a:latin typeface="Calibri" panose="020F0502020204030204" pitchFamily="34" charset="0"/>
                <a:ea typeface="+mj-ea"/>
                <a:cs typeface="Calibri" panose="020F0502020204030204" pitchFamily="34" charset="0"/>
              </a:rPr>
              <a:t> </a:t>
            </a:r>
            <a:r>
              <a:rPr lang="en-US" altLang="zh-CN" sz="3200" dirty="0">
                <a:highlight>
                  <a:srgbClr val="00FF00"/>
                </a:highlight>
                <a:latin typeface="Calibri" panose="020F0502020204030204" pitchFamily="34" charset="0"/>
                <a:ea typeface="+mj-ea"/>
                <a:cs typeface="Calibri" panose="020F0502020204030204" pitchFamily="34" charset="0"/>
              </a:rPr>
              <a:t>ZTE Corporation</a:t>
            </a:r>
            <a:endParaRPr lang="zh-CN" altLang="en-US" sz="3200" dirty="0">
              <a:highlight>
                <a:srgbClr val="00FF00"/>
              </a:highlight>
              <a:latin typeface="Calibri" panose="020F0502020204030204" pitchFamily="34" charset="0"/>
              <a:ea typeface="+mj-ea"/>
              <a:cs typeface="Calibri" panose="020F0502020204030204" pitchFamily="34" charset="0"/>
            </a:endParaRPr>
          </a:p>
        </p:txBody>
      </p:sp>
      <p:sp>
        <p:nvSpPr>
          <p:cNvPr id="4" name="Subtitle 4">
            <a:extLst>
              <a:ext uri="{FF2B5EF4-FFF2-40B4-BE49-F238E27FC236}">
                <a16:creationId xmlns:a16="http://schemas.microsoft.com/office/drawing/2014/main" id="{86CC7D95-1342-4D9B-89C9-4E477F5DCBE8}"/>
              </a:ext>
            </a:extLst>
          </p:cNvPr>
          <p:cNvSpPr txBox="1"/>
          <p:nvPr/>
        </p:nvSpPr>
        <p:spPr bwMode="auto">
          <a:xfrm>
            <a:off x="217487" y="121082"/>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a:t>3GPP TSG-RAN5 Meeting #104</a:t>
            </a:r>
            <a:r>
              <a:rPr lang="en-US" altLang="en-GB" sz="2400" b="1" dirty="0"/>
              <a:t> </a:t>
            </a:r>
            <a:r>
              <a:rPr lang="en-US" altLang="zh-CN" sz="2400" kern="0" dirty="0"/>
              <a:t> 						   </a:t>
            </a:r>
            <a:r>
              <a:rPr lang="en-US" altLang="zh-CN" sz="2400" b="1" dirty="0"/>
              <a:t>R5-244881</a:t>
            </a:r>
            <a:r>
              <a:rPr lang="en-US" altLang="zh-CN" sz="2400" b="1" dirty="0">
                <a:highlight>
                  <a:srgbClr val="00FF00"/>
                </a:highlight>
              </a:rPr>
              <a:t>r2</a:t>
            </a:r>
          </a:p>
          <a:p>
            <a:pPr>
              <a:lnSpc>
                <a:spcPct val="100000"/>
              </a:lnSpc>
              <a:defRPr/>
            </a:pPr>
            <a:r>
              <a:rPr lang="en-GB" altLang="zh-CN" sz="2400" b="1" dirty="0"/>
              <a:t>Maastricht, Netherlands, Aug 19-23, 2024</a:t>
            </a:r>
            <a:endParaRPr lang="en-US" altLang="en-GB" sz="2400" b="1" dirty="0"/>
          </a:p>
        </p:txBody>
      </p:sp>
    </p:spTree>
    <p:extLst>
      <p:ext uri="{BB962C8B-B14F-4D97-AF65-F5344CB8AC3E}">
        <p14:creationId xmlns:p14="http://schemas.microsoft.com/office/powerpoint/2010/main" val="1644888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FB6D8C9-3808-4CFF-93F1-D97E0EF0E526}"/>
              </a:ext>
            </a:extLst>
          </p:cNvPr>
          <p:cNvSpPr txBox="1">
            <a:spLocks/>
          </p:cNvSpPr>
          <p:nvPr/>
        </p:nvSpPr>
        <p:spPr>
          <a:xfrm>
            <a:off x="0" y="-8878"/>
            <a:ext cx="12192000" cy="6303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3200">
                <a:solidFill>
                  <a:srgbClr val="C00000"/>
                </a:solidFill>
                <a:effectLst>
                  <a:outerShdw blurRad="38100" dist="38100" dir="2700000" algn="tl">
                    <a:srgbClr val="000000">
                      <a:alpha val="43137"/>
                    </a:srgbClr>
                  </a:outerShdw>
                </a:effectLst>
                <a:highlight>
                  <a:srgbClr val="00FF00"/>
                </a:highlight>
                <a:latin typeface="Arial" panose="020B0604020202020204" pitchFamily="34" charset="0"/>
                <a:cs typeface="Arial" panose="020B0604020202020204" pitchFamily="34" charset="0"/>
              </a:rPr>
              <a:t>Test burden reduction for REFSENS – </a:t>
            </a:r>
            <a:r>
              <a:rPr lang="en-US" altLang="zh-CN" sz="3200" i="1">
                <a:solidFill>
                  <a:srgbClr val="C00000"/>
                </a:solidFill>
                <a:effectLst>
                  <a:outerShdw blurRad="38100" dist="38100" dir="2700000" algn="tl">
                    <a:srgbClr val="000000">
                      <a:alpha val="43137"/>
                    </a:srgbClr>
                  </a:outerShdw>
                </a:effectLst>
                <a:highlight>
                  <a:srgbClr val="00FF00"/>
                </a:highlight>
                <a:latin typeface="Arial" panose="020B0604020202020204" pitchFamily="34" charset="0"/>
                <a:cs typeface="Arial" panose="020B0604020202020204" pitchFamily="34" charset="0"/>
              </a:rPr>
              <a:t>RAN5 testing</a:t>
            </a:r>
            <a:endParaRPr lang="zh-CN" altLang="en-US" sz="3200" i="1" dirty="0">
              <a:solidFill>
                <a:srgbClr val="C00000"/>
              </a:solidFill>
              <a:effectLst>
                <a:outerShdw blurRad="38100" dist="38100" dir="2700000" algn="tl">
                  <a:srgbClr val="000000">
                    <a:alpha val="43137"/>
                  </a:srgbClr>
                </a:outerShdw>
              </a:effectLst>
              <a:highlight>
                <a:srgbClr val="00FF00"/>
              </a:highlight>
              <a:latin typeface="Arial" panose="020B0604020202020204" pitchFamily="34" charset="0"/>
              <a:cs typeface="Arial" panose="020B0604020202020204" pitchFamily="34" charset="0"/>
            </a:endParaRPr>
          </a:p>
        </p:txBody>
      </p:sp>
      <p:sp>
        <p:nvSpPr>
          <p:cNvPr id="21" name="Content Placeholder 2">
            <a:extLst>
              <a:ext uri="{FF2B5EF4-FFF2-40B4-BE49-F238E27FC236}">
                <a16:creationId xmlns:a16="http://schemas.microsoft.com/office/drawing/2014/main" id="{E13F5F13-FEA2-4DE4-AED2-FE46BB1DBBC2}"/>
              </a:ext>
            </a:extLst>
          </p:cNvPr>
          <p:cNvSpPr>
            <a:spLocks noGrp="1"/>
          </p:cNvSpPr>
          <p:nvPr>
            <p:ph idx="1"/>
          </p:nvPr>
        </p:nvSpPr>
        <p:spPr>
          <a:xfrm>
            <a:off x="34977" y="621437"/>
            <a:ext cx="12192000" cy="6236563"/>
          </a:xfrm>
        </p:spPr>
        <p:txBody>
          <a:bodyPr>
            <a:normAutofit/>
          </a:bodyPr>
          <a:lstStyle/>
          <a:p>
            <a:pPr>
              <a:lnSpc>
                <a:spcPct val="150000"/>
              </a:lnSpc>
              <a:spcBef>
                <a:spcPts val="0"/>
              </a:spcBef>
            </a:pPr>
            <a:r>
              <a:rPr lang="en-US" altLang="zh-CN" sz="1500" dirty="0">
                <a:latin typeface="Arial" panose="020B0604020202020204" pitchFamily="34" charset="0"/>
                <a:cs typeface="Arial" panose="020B0604020202020204" pitchFamily="34" charset="0"/>
              </a:rPr>
              <a:t>In REFSENS with exception for </a:t>
            </a:r>
            <a:r>
              <a:rPr lang="en-US" altLang="zh-CN" sz="1500" b="1" dirty="0">
                <a:latin typeface="Arial" panose="020B0604020202020204" pitchFamily="34" charset="0"/>
                <a:cs typeface="Arial" panose="020B0604020202020204" pitchFamily="34" charset="0"/>
              </a:rPr>
              <a:t>CA </a:t>
            </a:r>
            <a:r>
              <a:rPr lang="en-US" altLang="zh-CN" sz="1500" dirty="0">
                <a:latin typeface="Arial" panose="020B0604020202020204" pitchFamily="34" charset="0"/>
                <a:cs typeface="Arial" panose="020B0604020202020204" pitchFamily="34" charset="0"/>
              </a:rPr>
              <a:t>test cases, the average throughput are measured on both the aggressor band and victim band. Both the aggressor band and victim band need to meet the test requirements.</a:t>
            </a:r>
          </a:p>
          <a:p>
            <a:pPr>
              <a:lnSpc>
                <a:spcPct val="150000"/>
              </a:lnSpc>
              <a:spcBef>
                <a:spcPts val="0"/>
              </a:spcBef>
            </a:pPr>
            <a:r>
              <a:rPr lang="en-US" altLang="zh-CN" sz="1500" dirty="0">
                <a:latin typeface="Arial" panose="020B0604020202020204" pitchFamily="34" charset="0"/>
                <a:cs typeface="Arial" panose="020B0604020202020204" pitchFamily="34" charset="0"/>
              </a:rPr>
              <a:t>In REFSENS with exception for </a:t>
            </a:r>
            <a:r>
              <a:rPr lang="en-US" altLang="zh-CN" sz="1500" b="1" dirty="0">
                <a:latin typeface="Arial" panose="020B0604020202020204" pitchFamily="34" charset="0"/>
                <a:cs typeface="Arial" panose="020B0604020202020204" pitchFamily="34" charset="0"/>
              </a:rPr>
              <a:t>EN-DC</a:t>
            </a:r>
            <a:r>
              <a:rPr lang="en-US" altLang="zh-CN" sz="1500" dirty="0">
                <a:latin typeface="Arial" panose="020B0604020202020204" pitchFamily="34" charset="0"/>
                <a:cs typeface="Arial" panose="020B0604020202020204" pitchFamily="34" charset="0"/>
              </a:rPr>
              <a:t> test cases, the average throughput are requested to be measured on both the aggressor band and victim band, but only test requirements for victim band are given in the Test Requirement tables </a:t>
            </a:r>
            <a:r>
              <a:rPr lang="en-US" altLang="zh-CN" sz="1500" i="1" dirty="0">
                <a:solidFill>
                  <a:srgbClr val="00B050"/>
                </a:solidFill>
                <a:latin typeface="Arial" panose="020B0604020202020204" pitchFamily="34" charset="0"/>
                <a:cs typeface="Arial" panose="020B0604020202020204" pitchFamily="34" charset="0"/>
              </a:rPr>
              <a:t>(i.e. table 7.3B.2.3.5-1/-2/-3)</a:t>
            </a:r>
            <a:r>
              <a:rPr lang="en-US" altLang="zh-CN" sz="1500" dirty="0">
                <a:solidFill>
                  <a:srgbClr val="00B050"/>
                </a:solidFill>
                <a:latin typeface="Arial" panose="020B0604020202020204" pitchFamily="34" charset="0"/>
                <a:cs typeface="Arial" panose="020B0604020202020204" pitchFamily="34" charset="0"/>
              </a:rPr>
              <a:t> </a:t>
            </a:r>
            <a:r>
              <a:rPr lang="en-US" altLang="zh-CN" sz="1500" dirty="0">
                <a:latin typeface="Arial" panose="020B0604020202020204" pitchFamily="34" charset="0"/>
                <a:cs typeface="Arial" panose="020B0604020202020204" pitchFamily="34" charset="0"/>
              </a:rPr>
              <a:t>except MSD due to dual uplink operation </a:t>
            </a:r>
            <a:r>
              <a:rPr lang="en-US" altLang="zh-CN" sz="1500" i="1" dirty="0">
                <a:solidFill>
                  <a:srgbClr val="00B050"/>
                </a:solidFill>
                <a:latin typeface="Arial" panose="020B0604020202020204" pitchFamily="34" charset="0"/>
                <a:cs typeface="Arial" panose="020B0604020202020204" pitchFamily="34" charset="0"/>
              </a:rPr>
              <a:t>(i.e. table 7.3B.2.3.5-4)</a:t>
            </a:r>
          </a:p>
          <a:p>
            <a:pPr>
              <a:lnSpc>
                <a:spcPct val="150000"/>
              </a:lnSpc>
              <a:spcBef>
                <a:spcPts val="0"/>
              </a:spcBef>
            </a:pPr>
            <a:r>
              <a:rPr lang="en-US" altLang="zh-CN" sz="1700" b="1" i="1" dirty="0">
                <a:solidFill>
                  <a:srgbClr val="0000FF"/>
                </a:solidFill>
                <a:highlight>
                  <a:srgbClr val="00FF00"/>
                </a:highlight>
                <a:latin typeface="Arial" panose="020B0604020202020204" pitchFamily="34" charset="0"/>
                <a:cs typeface="Arial" panose="020B0604020202020204" pitchFamily="34" charset="0"/>
              </a:rPr>
              <a:t>Observation 3c:</a:t>
            </a:r>
            <a:endParaRPr lang="en-US" altLang="zh-CN" sz="1700" dirty="0">
              <a:highlight>
                <a:srgbClr val="00FF00"/>
              </a:highlight>
              <a:latin typeface="Arial" panose="020B0604020202020204" pitchFamily="34" charset="0"/>
              <a:cs typeface="Arial" panose="020B0604020202020204" pitchFamily="34" charset="0"/>
            </a:endParaRPr>
          </a:p>
          <a:p>
            <a:pPr marL="457200" lvl="1" indent="0">
              <a:lnSpc>
                <a:spcPct val="150000"/>
              </a:lnSpc>
              <a:spcBef>
                <a:spcPts val="0"/>
              </a:spcBef>
              <a:buNone/>
            </a:pPr>
            <a:r>
              <a:rPr lang="en-US" altLang="zh-CN" sz="1500" i="1" dirty="0">
                <a:latin typeface="Arial" panose="020B0604020202020204" pitchFamily="34" charset="0"/>
                <a:cs typeface="Arial" panose="020B0604020202020204" pitchFamily="34" charset="0"/>
              </a:rPr>
              <a:t>For same band combinations with exactly the same MSD requirements between CA and EN-DC features</a:t>
            </a:r>
            <a:r>
              <a:rPr lang="en-US" altLang="zh-CN" sz="1500" dirty="0">
                <a:latin typeface="Arial" panose="020B0604020202020204" pitchFamily="34" charset="0"/>
                <a:cs typeface="Arial" panose="020B0604020202020204" pitchFamily="34" charset="0"/>
              </a:rPr>
              <a:t>:</a:t>
            </a:r>
          </a:p>
          <a:p>
            <a:pPr lvl="1">
              <a:lnSpc>
                <a:spcPct val="150000"/>
              </a:lnSpc>
              <a:spcBef>
                <a:spcPts val="0"/>
              </a:spcBef>
              <a:buFont typeface="Wingdings" panose="05000000000000000000" pitchFamily="2" charset="2"/>
              <a:buChar char="Ø"/>
            </a:pPr>
            <a:r>
              <a:rPr lang="en-US" altLang="zh-CN" sz="1500" dirty="0">
                <a:latin typeface="Arial" panose="020B0604020202020204" pitchFamily="34" charset="0"/>
                <a:cs typeface="Arial" panose="020B0604020202020204" pitchFamily="34" charset="0"/>
              </a:rPr>
              <a:t>The testing result of </a:t>
            </a:r>
            <a:r>
              <a:rPr lang="en-US" altLang="zh-CN" sz="1500" b="1" i="1" dirty="0">
                <a:latin typeface="Arial" panose="020B0604020202020204" pitchFamily="34" charset="0"/>
                <a:cs typeface="Arial" panose="020B0604020202020204" pitchFamily="34" charset="0"/>
              </a:rPr>
              <a:t>REFSENS exception due to 2UL CA </a:t>
            </a:r>
            <a:r>
              <a:rPr lang="en-US" altLang="zh-CN" sz="1500" dirty="0">
                <a:latin typeface="Arial" panose="020B0604020202020204" pitchFamily="34" charset="0"/>
                <a:cs typeface="Arial" panose="020B0604020202020204" pitchFamily="34" charset="0"/>
              </a:rPr>
              <a:t> for CA configuration is applicable to the </a:t>
            </a:r>
            <a:r>
              <a:rPr lang="en-US" altLang="zh-CN" sz="1500" b="1" i="1" dirty="0">
                <a:latin typeface="Arial" panose="020B0604020202020204" pitchFamily="34" charset="0"/>
                <a:cs typeface="Arial" panose="020B0604020202020204" pitchFamily="34" charset="0"/>
              </a:rPr>
              <a:t>REFSENS exception due to dual uplink operation </a:t>
            </a:r>
            <a:r>
              <a:rPr lang="en-US" altLang="zh-CN" sz="1500" dirty="0">
                <a:latin typeface="Arial" panose="020B0604020202020204" pitchFamily="34" charset="0"/>
                <a:cs typeface="Arial" panose="020B0604020202020204" pitchFamily="34" charset="0"/>
              </a:rPr>
              <a:t>for the same EN-DC configuration, and vice versa</a:t>
            </a:r>
          </a:p>
          <a:p>
            <a:pPr lvl="1">
              <a:lnSpc>
                <a:spcPct val="150000"/>
              </a:lnSpc>
              <a:spcBef>
                <a:spcPts val="0"/>
              </a:spcBef>
              <a:buFont typeface="Wingdings" panose="05000000000000000000" pitchFamily="2" charset="2"/>
              <a:buChar char="Ø"/>
            </a:pPr>
            <a:r>
              <a:rPr lang="en-US" altLang="zh-CN" sz="1500" dirty="0">
                <a:latin typeface="Arial" panose="020B0604020202020204" pitchFamily="34" charset="0"/>
                <a:cs typeface="Arial" panose="020B0604020202020204" pitchFamily="34" charset="0"/>
              </a:rPr>
              <a:t>The testing result of </a:t>
            </a:r>
            <a:r>
              <a:rPr lang="en-US" altLang="zh-CN" sz="1500" b="1" i="1" dirty="0">
                <a:latin typeface="Arial" panose="020B0604020202020204" pitchFamily="34" charset="0"/>
                <a:cs typeface="Arial" panose="020B0604020202020204" pitchFamily="34" charset="0"/>
              </a:rPr>
              <a:t>REFSENS exception due to harmonic / harmonic mixing / cross band isolation</a:t>
            </a:r>
            <a:r>
              <a:rPr lang="en-US" altLang="zh-CN" sz="1500" dirty="0">
                <a:latin typeface="Arial" panose="020B0604020202020204" pitchFamily="34" charset="0"/>
                <a:cs typeface="Arial" panose="020B0604020202020204" pitchFamily="34" charset="0"/>
              </a:rPr>
              <a:t> for CA configuration is applicable to the corresponding REFSENS exception testing for the same EN-DC configuration, but not vice versa</a:t>
            </a:r>
          </a:p>
          <a:p>
            <a:pPr marL="0" indent="0">
              <a:lnSpc>
                <a:spcPct val="150000"/>
              </a:lnSpc>
              <a:spcBef>
                <a:spcPts val="0"/>
              </a:spcBef>
              <a:buNone/>
            </a:pPr>
            <a:r>
              <a:rPr lang="en-US" altLang="zh-CN" sz="1700" b="1" i="1" dirty="0">
                <a:solidFill>
                  <a:srgbClr val="0000FF"/>
                </a:solidFill>
                <a:highlight>
                  <a:srgbClr val="00FF00"/>
                </a:highlight>
                <a:latin typeface="Arial" panose="020B0604020202020204" pitchFamily="34" charset="0"/>
                <a:cs typeface="Arial" panose="020B0604020202020204" pitchFamily="34" charset="0"/>
              </a:rPr>
              <a:t>Proposal 3:</a:t>
            </a:r>
          </a:p>
          <a:p>
            <a:pPr marL="457200" lvl="1" indent="0">
              <a:lnSpc>
                <a:spcPct val="150000"/>
              </a:lnSpc>
              <a:spcBef>
                <a:spcPts val="0"/>
              </a:spcBef>
              <a:buNone/>
            </a:pPr>
            <a:r>
              <a:rPr lang="en-US" altLang="zh-CN" sz="1600" dirty="0">
                <a:latin typeface="Arial" panose="020B0604020202020204" pitchFamily="34" charset="0"/>
                <a:cs typeface="Arial" panose="020B0604020202020204" pitchFamily="34" charset="0"/>
              </a:rPr>
              <a:t>When UE supports different features on the same band combination:</a:t>
            </a:r>
          </a:p>
          <a:p>
            <a:pPr lvl="1">
              <a:lnSpc>
                <a:spcPct val="150000"/>
              </a:lnSpc>
              <a:spcBef>
                <a:spcPts val="0"/>
              </a:spcBef>
              <a:buFontTx/>
              <a:buChar char="-"/>
            </a:pPr>
            <a:r>
              <a:rPr lang="en-US" altLang="zh-CN" sz="1600" dirty="0">
                <a:latin typeface="Arial" panose="020B0604020202020204" pitchFamily="34" charset="0"/>
                <a:cs typeface="Arial" panose="020B0604020202020204" pitchFamily="34" charset="0"/>
              </a:rPr>
              <a:t>the </a:t>
            </a:r>
            <a:r>
              <a:rPr lang="en-US" altLang="zh-CN" sz="1600" b="1" i="1" dirty="0">
                <a:latin typeface="Arial" panose="020B0604020202020204" pitchFamily="34" charset="0"/>
                <a:cs typeface="Arial" panose="020B0604020202020204" pitchFamily="34" charset="0"/>
              </a:rPr>
              <a:t>REFSENS without exception </a:t>
            </a:r>
            <a:r>
              <a:rPr lang="en-US" altLang="zh-CN" sz="1600" dirty="0">
                <a:latin typeface="Arial" panose="020B0604020202020204" pitchFamily="34" charset="0"/>
                <a:cs typeface="Arial" panose="020B0604020202020204" pitchFamily="34" charset="0"/>
              </a:rPr>
              <a:t>testing results of CA configuration could be applied to the same EN-DC configuration</a:t>
            </a:r>
          </a:p>
          <a:p>
            <a:pPr lvl="1">
              <a:lnSpc>
                <a:spcPct val="150000"/>
              </a:lnSpc>
              <a:spcBef>
                <a:spcPts val="0"/>
              </a:spcBef>
              <a:buFontTx/>
              <a:buChar char="-"/>
            </a:pPr>
            <a:r>
              <a:rPr lang="en-US" altLang="zh-CN" sz="1600" dirty="0">
                <a:latin typeface="Arial" panose="020B0604020202020204" pitchFamily="34" charset="0"/>
                <a:cs typeface="Arial" panose="020B0604020202020204" pitchFamily="34" charset="0"/>
              </a:rPr>
              <a:t>If same MSD requirements are defined for CA and EN-DC configuration, the REFSENS with exception testing results of CA configuration could be applied to the same EN-DC configuration. The testing result of REFSENS exception due to dual uplink operation for EN-DC configuration is applicable to the REFSENS exception due to 2UL CA  for the same CA configuration</a:t>
            </a:r>
          </a:p>
        </p:txBody>
      </p:sp>
    </p:spTree>
    <p:extLst>
      <p:ext uri="{BB962C8B-B14F-4D97-AF65-F5344CB8AC3E}">
        <p14:creationId xmlns:p14="http://schemas.microsoft.com/office/powerpoint/2010/main" val="13973661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1FE4E-2539-457D-89E3-43735263FDF9}"/>
              </a:ext>
            </a:extLst>
          </p:cNvPr>
          <p:cNvSpPr>
            <a:spLocks noGrp="1"/>
          </p:cNvSpPr>
          <p:nvPr>
            <p:ph type="title"/>
          </p:nvPr>
        </p:nvSpPr>
        <p:spPr>
          <a:xfrm>
            <a:off x="0" y="-8878"/>
            <a:ext cx="12192000" cy="630315"/>
          </a:xfrm>
        </p:spPr>
        <p:txBody>
          <a:bodyPr>
            <a:normAutofit fontScale="90000"/>
          </a:bodyPr>
          <a:lstStyle/>
          <a:p>
            <a:pPr algn="ctr"/>
            <a:r>
              <a:rPr lang="en-US" altLang="zh-CN"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Summary of Proposals </a:t>
            </a:r>
            <a:endParaRPr lang="zh-CN" altLang="en-US"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Content Placeholder 2">
            <a:extLst>
              <a:ext uri="{FF2B5EF4-FFF2-40B4-BE49-F238E27FC236}">
                <a16:creationId xmlns:a16="http://schemas.microsoft.com/office/drawing/2014/main" id="{5F4BD391-DFC0-407E-86A7-0D204D1C0F14}"/>
              </a:ext>
            </a:extLst>
          </p:cNvPr>
          <p:cNvSpPr>
            <a:spLocks noGrp="1"/>
          </p:cNvSpPr>
          <p:nvPr>
            <p:ph idx="1"/>
          </p:nvPr>
        </p:nvSpPr>
        <p:spPr>
          <a:xfrm>
            <a:off x="0" y="621437"/>
            <a:ext cx="12192000" cy="6236563"/>
          </a:xfrm>
        </p:spPr>
        <p:txBody>
          <a:bodyPr>
            <a:normAutofit/>
          </a:bodyPr>
          <a:lstStyle/>
          <a:p>
            <a:pPr marL="0" indent="0">
              <a:lnSpc>
                <a:spcPct val="150000"/>
              </a:lnSpc>
              <a:spcBef>
                <a:spcPts val="0"/>
              </a:spcBef>
              <a:buNone/>
            </a:pPr>
            <a:r>
              <a:rPr lang="en-US" altLang="zh-CN" sz="1700" dirty="0">
                <a:solidFill>
                  <a:schemeClr val="accent2">
                    <a:lumMod val="50000"/>
                  </a:schemeClr>
                </a:solidFill>
                <a:latin typeface="Arial" panose="020B0604020202020204" pitchFamily="34" charset="0"/>
                <a:cs typeface="Arial" panose="020B0604020202020204" pitchFamily="34" charset="0"/>
              </a:rPr>
              <a:t>Based on above analyses, proposals for simplification on RF testing among different features can be summarized as below:</a:t>
            </a:r>
          </a:p>
          <a:p>
            <a:pPr>
              <a:lnSpc>
                <a:spcPct val="150000"/>
              </a:lnSpc>
              <a:spcBef>
                <a:spcPts val="0"/>
              </a:spcBef>
            </a:pPr>
            <a:r>
              <a:rPr lang="en-US" altLang="zh-CN" sz="1700" dirty="0">
                <a:solidFill>
                  <a:srgbClr val="0000FF"/>
                </a:solidFill>
                <a:latin typeface="Arial" panose="020B0604020202020204" pitchFamily="34" charset="0"/>
                <a:cs typeface="Arial" panose="020B0604020202020204" pitchFamily="34" charset="0"/>
              </a:rPr>
              <a:t> </a:t>
            </a:r>
            <a:r>
              <a:rPr lang="en-US" altLang="zh-CN" sz="1600" b="1" i="1" dirty="0">
                <a:solidFill>
                  <a:srgbClr val="0000FF"/>
                </a:solidFill>
                <a:latin typeface="Arial" panose="020B0604020202020204" pitchFamily="34" charset="0"/>
                <a:cs typeface="Arial" panose="020B0604020202020204" pitchFamily="34" charset="0"/>
              </a:rPr>
              <a:t>Proposal 1: 	</a:t>
            </a:r>
          </a:p>
          <a:p>
            <a:pPr marL="457200" lvl="1" indent="0">
              <a:lnSpc>
                <a:spcPct val="150000"/>
              </a:lnSpc>
              <a:spcBef>
                <a:spcPts val="0"/>
              </a:spcBef>
              <a:buNone/>
            </a:pPr>
            <a:r>
              <a:rPr lang="en-US" altLang="zh-CN" sz="1600" dirty="0">
                <a:latin typeface="Arial" panose="020B0604020202020204" pitchFamily="34" charset="0"/>
                <a:cs typeface="Arial" panose="020B0604020202020204" pitchFamily="34" charset="0"/>
              </a:rPr>
              <a:t>When UE supports different features on the same band combination, the measured MOP for one configuration is applicable to other remaining configurations in the group. This rule doesn’t apply when UE </a:t>
            </a:r>
            <a:r>
              <a:rPr lang="en-US" altLang="zh-CN" sz="1600" i="1" dirty="0">
                <a:latin typeface="Arial" panose="020B0604020202020204" pitchFamily="34" charset="0"/>
                <a:cs typeface="Arial" panose="020B0604020202020204" pitchFamily="34" charset="0"/>
              </a:rPr>
              <a:t>supporting </a:t>
            </a:r>
            <a:r>
              <a:rPr lang="en-US" altLang="zh-CN" sz="1600" i="1" dirty="0" err="1">
                <a:latin typeface="Arial" panose="020B0604020202020204" pitchFamily="34" charset="0"/>
                <a:cs typeface="Arial" panose="020B0604020202020204" pitchFamily="34" charset="0"/>
              </a:rPr>
              <a:t>singleUL</a:t>
            </a:r>
            <a:r>
              <a:rPr lang="en-US" altLang="zh-CN" sz="1600" i="1" dirty="0">
                <a:latin typeface="Arial" panose="020B0604020202020204" pitchFamily="34" charset="0"/>
                <a:cs typeface="Arial" panose="020B0604020202020204" pitchFamily="34" charset="0"/>
              </a:rPr>
              <a:t>-Transmission </a:t>
            </a:r>
            <a:r>
              <a:rPr lang="en-US" altLang="zh-CN" sz="1600" dirty="0">
                <a:latin typeface="Arial" panose="020B0604020202020204" pitchFamily="34" charset="0"/>
                <a:cs typeface="Arial" panose="020B0604020202020204" pitchFamily="34" charset="0"/>
              </a:rPr>
              <a:t>on certain EN-DC (NE-DC) configuration. This rule only apply to same power class for all involved configurations.</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Proposal 2:</a:t>
            </a:r>
          </a:p>
          <a:p>
            <a:pPr marL="457200" lvl="1" indent="0">
              <a:lnSpc>
                <a:spcPct val="150000"/>
              </a:lnSpc>
              <a:spcBef>
                <a:spcPts val="0"/>
              </a:spcBef>
              <a:buNone/>
            </a:pPr>
            <a:r>
              <a:rPr lang="en-US" altLang="zh-CN" sz="1600" dirty="0">
                <a:latin typeface="Arial" panose="020B0604020202020204" pitchFamily="34" charset="0"/>
                <a:cs typeface="Arial" panose="020B0604020202020204" pitchFamily="34" charset="0"/>
              </a:rPr>
              <a:t>When UE supports different features on the same band combination, the measured Spurious UE co-existence for </a:t>
            </a:r>
            <a:r>
              <a:rPr lang="en-US" altLang="zh-CN" sz="1600" dirty="0" err="1">
                <a:highlight>
                  <a:srgbClr val="FFFF00"/>
                </a:highlight>
                <a:latin typeface="Arial" panose="020B0604020202020204" pitchFamily="34" charset="0"/>
                <a:cs typeface="Arial" panose="020B0604020202020204" pitchFamily="34" charset="0"/>
              </a:rPr>
              <a:t>for</a:t>
            </a:r>
            <a:r>
              <a:rPr lang="en-US" altLang="zh-CN" sz="1600" dirty="0">
                <a:highlight>
                  <a:srgbClr val="FFFF00"/>
                </a:highlight>
                <a:latin typeface="Arial" panose="020B0604020202020204" pitchFamily="34" charset="0"/>
                <a:cs typeface="Arial" panose="020B0604020202020204" pitchFamily="34" charset="0"/>
              </a:rPr>
              <a:t> one configuration is applicable to other remaining configurations in the group</a:t>
            </a:r>
            <a:r>
              <a:rPr lang="en-US" altLang="zh-CN" sz="1600" dirty="0">
                <a:latin typeface="Arial" panose="020B0604020202020204" pitchFamily="34" charset="0"/>
                <a:cs typeface="Arial" panose="020B0604020202020204" pitchFamily="34" charset="0"/>
              </a:rPr>
              <a:t>. This rule doesn’t apply to EN-DC testing for R15 UE.</a:t>
            </a:r>
          </a:p>
          <a:p>
            <a:pPr>
              <a:lnSpc>
                <a:spcPct val="150000"/>
              </a:lnSpc>
              <a:spcBef>
                <a:spcPts val="0"/>
              </a:spcBef>
            </a:pPr>
            <a:r>
              <a:rPr lang="en-US" altLang="zh-CN" sz="1600" b="1" i="1" dirty="0">
                <a:solidFill>
                  <a:srgbClr val="0000FF"/>
                </a:solidFill>
                <a:highlight>
                  <a:srgbClr val="00FF00"/>
                </a:highlight>
                <a:latin typeface="Arial" panose="020B0604020202020204" pitchFamily="34" charset="0"/>
                <a:cs typeface="Arial" panose="020B0604020202020204" pitchFamily="34" charset="0"/>
              </a:rPr>
              <a:t>Proposal 3:</a:t>
            </a:r>
          </a:p>
          <a:p>
            <a:pPr marL="457200" lvl="1" indent="0">
              <a:lnSpc>
                <a:spcPct val="150000"/>
              </a:lnSpc>
              <a:spcBef>
                <a:spcPts val="0"/>
              </a:spcBef>
              <a:buNone/>
            </a:pPr>
            <a:r>
              <a:rPr lang="en-US" altLang="zh-CN" sz="1500" i="1" dirty="0">
                <a:latin typeface="Arial" panose="020B0604020202020204" pitchFamily="34" charset="0"/>
                <a:cs typeface="Arial" panose="020B0604020202020204" pitchFamily="34" charset="0"/>
              </a:rPr>
              <a:t>When UE supports different features on the same band combination:</a:t>
            </a:r>
          </a:p>
          <a:p>
            <a:pPr lvl="1">
              <a:lnSpc>
                <a:spcPct val="150000"/>
              </a:lnSpc>
              <a:spcBef>
                <a:spcPts val="0"/>
              </a:spcBef>
            </a:pPr>
            <a:r>
              <a:rPr lang="en-US" altLang="zh-CN" sz="1500" dirty="0">
                <a:latin typeface="Arial" panose="020B0604020202020204" pitchFamily="34" charset="0"/>
                <a:cs typeface="Arial" panose="020B0604020202020204" pitchFamily="34" charset="0"/>
              </a:rPr>
              <a:t>the REFSENS without exception testing results of CA configuration could be applied to the same EN-DC configuration</a:t>
            </a:r>
          </a:p>
          <a:p>
            <a:pPr lvl="1">
              <a:lnSpc>
                <a:spcPct val="150000"/>
              </a:lnSpc>
              <a:spcBef>
                <a:spcPts val="0"/>
              </a:spcBef>
            </a:pPr>
            <a:r>
              <a:rPr lang="en-US" altLang="zh-CN" sz="1500" dirty="0">
                <a:latin typeface="Arial" panose="020B0604020202020204" pitchFamily="34" charset="0"/>
                <a:cs typeface="Arial" panose="020B0604020202020204" pitchFamily="34" charset="0"/>
              </a:rPr>
              <a:t>If same MSD requirements are defined for CA and EN-DC configuration, the REFSENS with exception testing results of CA configuration could be applied to the same EN-DC configuration. The testing result of REFSENS exception due to dual uplink operation for EN-DC configuration is applicable to the REFSENS exception due to 2UL CA  for the same CA configuration</a:t>
            </a:r>
            <a:endParaRPr lang="en-US" altLang="zh-CN" sz="1600" b="1" i="1" dirty="0">
              <a:solidFill>
                <a:srgbClr val="0000FF"/>
              </a:solidFill>
              <a:latin typeface="Arial" panose="020B0604020202020204" pitchFamily="34" charset="0"/>
              <a:cs typeface="Arial" panose="020B0604020202020204" pitchFamily="34" charset="0"/>
            </a:endParaRPr>
          </a:p>
          <a:p>
            <a:pPr>
              <a:lnSpc>
                <a:spcPct val="150000"/>
              </a:lnSpc>
              <a:spcBef>
                <a:spcPts val="0"/>
              </a:spcBef>
            </a:pPr>
            <a:r>
              <a:rPr lang="en-US" altLang="zh-CN" sz="1600" b="1" i="1" dirty="0">
                <a:solidFill>
                  <a:srgbClr val="0000FF"/>
                </a:solidFill>
                <a:highlight>
                  <a:srgbClr val="00FF00"/>
                </a:highlight>
                <a:latin typeface="Arial" panose="020B0604020202020204" pitchFamily="34" charset="0"/>
                <a:cs typeface="Arial" panose="020B0604020202020204" pitchFamily="34" charset="0"/>
              </a:rPr>
              <a:t>Proposal 4:</a:t>
            </a:r>
          </a:p>
          <a:p>
            <a:pPr marL="457200" lvl="1" indent="0">
              <a:lnSpc>
                <a:spcPct val="150000"/>
              </a:lnSpc>
              <a:spcBef>
                <a:spcPts val="0"/>
              </a:spcBef>
              <a:buNone/>
            </a:pPr>
            <a:r>
              <a:rPr lang="en-US" altLang="zh-CN" sz="1600" dirty="0">
                <a:latin typeface="Arial" panose="020B0604020202020204" pitchFamily="34" charset="0"/>
                <a:cs typeface="Arial" panose="020B0604020202020204" pitchFamily="34" charset="0"/>
              </a:rPr>
              <a:t>Ask for RAN4 group to align the spurious UE co-existence requirements in Rel-15 with Rel-16 and onwards</a:t>
            </a:r>
            <a:endParaRPr lang="en-US" altLang="zh-CN" sz="17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648263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5851" y="2872116"/>
            <a:ext cx="9140297" cy="1113767"/>
          </a:xfrm>
        </p:spPr>
        <p:txBody>
          <a:bodyPr/>
          <a:lstStyle/>
          <a:p>
            <a:pPr eaLnBrk="1" hangingPunct="1"/>
            <a:r>
              <a:rPr lang="en-US" altLang="zh-CN" sz="5999" dirty="0">
                <a:latin typeface="Arial" panose="020B0604020202020204" pitchFamily="34" charset="0"/>
                <a:cs typeface="Arial" panose="020B0604020202020204" pitchFamily="34" charset="0"/>
              </a:rPr>
              <a:t>Thank you!</a:t>
            </a:r>
          </a:p>
        </p:txBody>
      </p:sp>
      <p:sp>
        <p:nvSpPr>
          <p:cNvPr id="20482"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D0A22-95AA-47E3-B667-C62E4A9F5B91}"/>
              </a:ext>
            </a:extLst>
          </p:cNvPr>
          <p:cNvSpPr>
            <a:spLocks noGrp="1"/>
          </p:cNvSpPr>
          <p:nvPr>
            <p:ph type="title"/>
          </p:nvPr>
        </p:nvSpPr>
        <p:spPr>
          <a:xfrm>
            <a:off x="0" y="-8878"/>
            <a:ext cx="12192000" cy="630315"/>
          </a:xfrm>
        </p:spPr>
        <p:txBody>
          <a:bodyPr>
            <a:normAutofit fontScale="90000"/>
          </a:bodyPr>
          <a:lstStyle/>
          <a:p>
            <a:pPr algn="ctr"/>
            <a:r>
              <a:rPr lang="en-US" altLang="zh-CN"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Background</a:t>
            </a:r>
            <a:endParaRPr lang="zh-CN" altLang="en-US"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19252853-0750-44D2-B978-99429EA06621}"/>
              </a:ext>
            </a:extLst>
          </p:cNvPr>
          <p:cNvSpPr>
            <a:spLocks noGrp="1"/>
          </p:cNvSpPr>
          <p:nvPr>
            <p:ph idx="1"/>
          </p:nvPr>
        </p:nvSpPr>
        <p:spPr>
          <a:xfrm>
            <a:off x="0" y="621437"/>
            <a:ext cx="12192000" cy="6236563"/>
          </a:xfrm>
        </p:spPr>
        <p:txBody>
          <a:bodyPr>
            <a:normAutofit lnSpcReduction="10000"/>
          </a:bodyPr>
          <a:lstStyle/>
          <a:p>
            <a:pPr>
              <a:lnSpc>
                <a:spcPct val="150000"/>
              </a:lnSpc>
            </a:pPr>
            <a:r>
              <a:rPr lang="en-US" altLang="zh-CN" sz="1700" b="1" dirty="0">
                <a:latin typeface="Arial" panose="020B0604020202020204" pitchFamily="34" charset="0"/>
                <a:cs typeface="Arial" panose="020B0604020202020204" pitchFamily="34" charset="0"/>
              </a:rPr>
              <a:t>RAN4 SI:   </a:t>
            </a:r>
            <a:r>
              <a:rPr lang="en-US" altLang="zh-CN" sz="1700" dirty="0">
                <a:latin typeface="Arial" panose="020B0604020202020204" pitchFamily="34" charset="0"/>
                <a:cs typeface="Arial" panose="020B0604020202020204" pitchFamily="34" charset="0"/>
              </a:rPr>
              <a:t>Study on simplification of band combination specification for NR and LTE </a:t>
            </a:r>
            <a:r>
              <a:rPr lang="en-US" altLang="zh-CN" sz="1500" dirty="0">
                <a:solidFill>
                  <a:schemeClr val="bg1">
                    <a:lumMod val="50000"/>
                  </a:schemeClr>
                </a:solidFill>
                <a:latin typeface="Arial" panose="020B0604020202020204" pitchFamily="34" charset="0"/>
                <a:cs typeface="Arial" panose="020B0604020202020204" pitchFamily="34" charset="0"/>
              </a:rPr>
              <a:t>(</a:t>
            </a:r>
            <a:r>
              <a:rPr lang="en-US" altLang="zh-CN" sz="1500" dirty="0" err="1">
                <a:solidFill>
                  <a:schemeClr val="bg1">
                    <a:lumMod val="50000"/>
                  </a:schemeClr>
                </a:solidFill>
                <a:latin typeface="Arial" panose="020B0604020202020204" pitchFamily="34" charset="0"/>
                <a:cs typeface="Arial" panose="020B0604020202020204" pitchFamily="34" charset="0"/>
              </a:rPr>
              <a:t>FS_SimBC</a:t>
            </a:r>
            <a:r>
              <a:rPr lang="en-US" altLang="zh-CN" sz="1500" dirty="0">
                <a:solidFill>
                  <a:schemeClr val="bg1">
                    <a:lumMod val="50000"/>
                  </a:schemeClr>
                </a:solidFill>
                <a:latin typeface="Arial" panose="020B0604020202020204" pitchFamily="34" charset="0"/>
                <a:cs typeface="Arial" panose="020B0604020202020204" pitchFamily="34" charset="0"/>
              </a:rPr>
              <a:t>, UID 950067,</a:t>
            </a:r>
            <a:r>
              <a:rPr lang="zh-CN" altLang="en-US" sz="1500" dirty="0">
                <a:solidFill>
                  <a:schemeClr val="bg1">
                    <a:lumMod val="50000"/>
                  </a:schemeClr>
                </a:solidFill>
                <a:latin typeface="Arial" panose="020B0604020202020204" pitchFamily="34" charset="0"/>
                <a:cs typeface="Arial" panose="020B0604020202020204" pitchFamily="34" charset="0"/>
              </a:rPr>
              <a:t> </a:t>
            </a:r>
            <a:r>
              <a:rPr lang="en-US" altLang="zh-CN" sz="1500" dirty="0">
                <a:solidFill>
                  <a:schemeClr val="bg1">
                    <a:lumMod val="50000"/>
                  </a:schemeClr>
                </a:solidFill>
                <a:latin typeface="Arial" panose="020B0604020202020204" pitchFamily="34" charset="0"/>
                <a:cs typeface="Arial" panose="020B0604020202020204" pitchFamily="34" charset="0"/>
              </a:rPr>
              <a:t>closed</a:t>
            </a:r>
            <a:r>
              <a:rPr lang="zh-CN" altLang="en-US" sz="1500" dirty="0">
                <a:solidFill>
                  <a:schemeClr val="bg1">
                    <a:lumMod val="50000"/>
                  </a:schemeClr>
                </a:solidFill>
                <a:latin typeface="Arial" panose="020B0604020202020204" pitchFamily="34" charset="0"/>
                <a:cs typeface="Arial" panose="020B0604020202020204" pitchFamily="34" charset="0"/>
              </a:rPr>
              <a:t> </a:t>
            </a:r>
            <a:r>
              <a:rPr lang="en-US" altLang="zh-CN" sz="1500" dirty="0">
                <a:solidFill>
                  <a:schemeClr val="bg1">
                    <a:lumMod val="50000"/>
                  </a:schemeClr>
                </a:solidFill>
                <a:latin typeface="Arial" panose="020B0604020202020204" pitchFamily="34" charset="0"/>
                <a:cs typeface="Arial" panose="020B0604020202020204" pitchFamily="34" charset="0"/>
              </a:rPr>
              <a:t>in RAN4#109)</a:t>
            </a:r>
          </a:p>
          <a:p>
            <a:pPr>
              <a:lnSpc>
                <a:spcPct val="150000"/>
              </a:lnSpc>
            </a:pPr>
            <a:r>
              <a:rPr lang="en-US" altLang="zh-CN" sz="1700" b="1" dirty="0">
                <a:solidFill>
                  <a:srgbClr val="0000FF"/>
                </a:solidFill>
                <a:latin typeface="Arial" panose="020B0604020202020204" pitchFamily="34" charset="0"/>
                <a:cs typeface="Arial" panose="020B0604020202020204" pitchFamily="34" charset="0"/>
              </a:rPr>
              <a:t>TR 38.846 </a:t>
            </a:r>
            <a:r>
              <a:rPr lang="en-US" altLang="zh-CN" sz="1700" dirty="0">
                <a:latin typeface="Arial" panose="020B0604020202020204" pitchFamily="34" charset="0"/>
                <a:cs typeface="Arial" panose="020B0604020202020204" pitchFamily="34" charset="0"/>
              </a:rPr>
              <a:t>captured the RAN4 agreements on Test burden reduction for band combinations in clause 7. The general guidelines could be summarized as below:</a:t>
            </a:r>
          </a:p>
          <a:p>
            <a:pPr marL="800100" lvl="1"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marL="800100" lvl="1"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marL="800100" lvl="1"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marL="800100" lvl="1"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a:lnSpc>
                <a:spcPct val="150000"/>
              </a:lnSpc>
            </a:pPr>
            <a:r>
              <a:rPr lang="en-US" altLang="zh-CN" sz="1700" b="1" dirty="0">
                <a:latin typeface="Arial" panose="020B0604020202020204" pitchFamily="34" charset="0"/>
                <a:cs typeface="Arial" panose="020B0604020202020204" pitchFamily="34" charset="0"/>
              </a:rPr>
              <a:t>RAN5#103:  </a:t>
            </a:r>
            <a:r>
              <a:rPr lang="en-US" altLang="zh-CN" sz="1700" dirty="0">
                <a:latin typeface="Arial" panose="020B0604020202020204" pitchFamily="34" charset="0"/>
                <a:cs typeface="Arial" panose="020B0604020202020204" pitchFamily="34" charset="0"/>
              </a:rPr>
              <a:t>discussion paper </a:t>
            </a:r>
            <a:r>
              <a:rPr lang="en-US" altLang="zh-CN" sz="1700" b="1" dirty="0">
                <a:solidFill>
                  <a:srgbClr val="0000FF"/>
                </a:solidFill>
                <a:latin typeface="Arial" panose="020B0604020202020204" pitchFamily="34" charset="0"/>
                <a:ea typeface="等线" panose="02010600030101010101" pitchFamily="2" charset="-122"/>
                <a:cs typeface="Arial" panose="020B0604020202020204" pitchFamily="34" charset="0"/>
              </a:rPr>
              <a:t>R5-243305</a:t>
            </a:r>
            <a:r>
              <a:rPr lang="en-US" altLang="zh-CN" sz="1700" dirty="0">
                <a:latin typeface="Arial" panose="020B0604020202020204" pitchFamily="34" charset="0"/>
                <a:cs typeface="Arial" panose="020B0604020202020204" pitchFamily="34" charset="0"/>
              </a:rPr>
              <a:t>, prop1 is noted with comments below:</a:t>
            </a:r>
          </a:p>
          <a:p>
            <a:pPr lvl="1">
              <a:lnSpc>
                <a:spcPct val="150000"/>
              </a:lnSpc>
            </a:pPr>
            <a:endParaRPr lang="en-US" altLang="zh-CN" sz="1600" dirty="0">
              <a:latin typeface="Arial" panose="020B0604020202020204" pitchFamily="34" charset="0"/>
              <a:cs typeface="Arial" panose="020B0604020202020204" pitchFamily="34" charset="0"/>
            </a:endParaRPr>
          </a:p>
          <a:p>
            <a:pPr lvl="1">
              <a:lnSpc>
                <a:spcPct val="150000"/>
              </a:lnSpc>
            </a:pPr>
            <a:endParaRPr lang="en-US" altLang="zh-CN" sz="1600" dirty="0">
              <a:latin typeface="Arial" panose="020B0604020202020204" pitchFamily="34" charset="0"/>
              <a:cs typeface="Arial" panose="020B0604020202020204" pitchFamily="34" charset="0"/>
            </a:endParaRPr>
          </a:p>
          <a:p>
            <a:pPr lvl="1">
              <a:lnSpc>
                <a:spcPct val="150000"/>
              </a:lnSpc>
            </a:pPr>
            <a:endParaRPr lang="en-US" altLang="zh-CN" sz="1600" dirty="0">
              <a:latin typeface="Arial" panose="020B0604020202020204" pitchFamily="34" charset="0"/>
              <a:cs typeface="Arial" panose="020B0604020202020204" pitchFamily="34" charset="0"/>
            </a:endParaRPr>
          </a:p>
          <a:p>
            <a:pPr marL="228600" lvl="1">
              <a:lnSpc>
                <a:spcPct val="150000"/>
              </a:lnSpc>
              <a:spcBef>
                <a:spcPts val="0"/>
              </a:spcBef>
            </a:pPr>
            <a:r>
              <a:rPr lang="en-US" altLang="zh-CN" sz="1700" dirty="0">
                <a:solidFill>
                  <a:srgbClr val="FF0000"/>
                </a:solidFill>
                <a:latin typeface="Arial" panose="020B0604020202020204" pitchFamily="34" charset="0"/>
                <a:cs typeface="Arial" panose="020B0604020202020204" pitchFamily="34" charset="0"/>
              </a:rPr>
              <a:t>This discussion paper is to:</a:t>
            </a:r>
          </a:p>
          <a:p>
            <a:pPr marL="800100" lvl="2" indent="-342900">
              <a:lnSpc>
                <a:spcPct val="150000"/>
              </a:lnSpc>
              <a:spcBef>
                <a:spcPts val="0"/>
              </a:spcBef>
              <a:buFont typeface="Wingdings" panose="05000000000000000000" pitchFamily="2" charset="2"/>
              <a:buChar char="Ø"/>
            </a:pPr>
            <a:r>
              <a:rPr lang="en-US" altLang="zh-CN" sz="1700" dirty="0">
                <a:solidFill>
                  <a:srgbClr val="FF0000"/>
                </a:solidFill>
                <a:latin typeface="Arial" panose="020B0604020202020204" pitchFamily="34" charset="0"/>
                <a:cs typeface="Arial" panose="020B0604020202020204" pitchFamily="34" charset="0"/>
              </a:rPr>
              <a:t>Provide more background and details for discussing test burden reductions</a:t>
            </a:r>
          </a:p>
          <a:p>
            <a:pPr marL="800100" lvl="2" indent="-342900">
              <a:lnSpc>
                <a:spcPct val="150000"/>
              </a:lnSpc>
              <a:spcBef>
                <a:spcPts val="0"/>
              </a:spcBef>
              <a:buFont typeface="Wingdings" panose="05000000000000000000" pitchFamily="2" charset="2"/>
              <a:buChar char="Ø"/>
            </a:pPr>
            <a:r>
              <a:rPr lang="en-US" altLang="zh-CN" sz="1700" dirty="0">
                <a:solidFill>
                  <a:srgbClr val="FF0000"/>
                </a:solidFill>
                <a:latin typeface="Arial" panose="020B0604020202020204" pitchFamily="34" charset="0"/>
                <a:cs typeface="Arial" panose="020B0604020202020204" pitchFamily="34" charset="0"/>
              </a:rPr>
              <a:t>Discuss the specific approach to implement test burden reduction in RAN5</a:t>
            </a:r>
          </a:p>
        </p:txBody>
      </p:sp>
      <p:graphicFrame>
        <p:nvGraphicFramePr>
          <p:cNvPr id="5" name="Table 4">
            <a:extLst>
              <a:ext uri="{FF2B5EF4-FFF2-40B4-BE49-F238E27FC236}">
                <a16:creationId xmlns:a16="http://schemas.microsoft.com/office/drawing/2014/main" id="{629D7832-9CA0-4089-92F8-01B4CC0BDDF3}"/>
              </a:ext>
            </a:extLst>
          </p:cNvPr>
          <p:cNvGraphicFramePr>
            <a:graphicFrameLocks noGrp="1"/>
          </p:cNvGraphicFramePr>
          <p:nvPr>
            <p:extLst>
              <p:ext uri="{D42A27DB-BD31-4B8C-83A1-F6EECF244321}">
                <p14:modId xmlns:p14="http://schemas.microsoft.com/office/powerpoint/2010/main" val="1119230778"/>
              </p:ext>
            </p:extLst>
          </p:nvPr>
        </p:nvGraphicFramePr>
        <p:xfrm>
          <a:off x="249561" y="4309881"/>
          <a:ext cx="11692878" cy="1158240"/>
        </p:xfrm>
        <a:graphic>
          <a:graphicData uri="http://schemas.openxmlformats.org/drawingml/2006/table">
            <a:tbl>
              <a:tblPr firstRow="1" bandRow="1">
                <a:tableStyleId>{5940675A-B579-460E-94D1-54222C63F5DA}</a:tableStyleId>
              </a:tblPr>
              <a:tblGrid>
                <a:gridCol w="5846439">
                  <a:extLst>
                    <a:ext uri="{9D8B030D-6E8A-4147-A177-3AD203B41FA5}">
                      <a16:colId xmlns:a16="http://schemas.microsoft.com/office/drawing/2014/main" val="2951863383"/>
                    </a:ext>
                  </a:extLst>
                </a:gridCol>
                <a:gridCol w="5846439">
                  <a:extLst>
                    <a:ext uri="{9D8B030D-6E8A-4147-A177-3AD203B41FA5}">
                      <a16:colId xmlns:a16="http://schemas.microsoft.com/office/drawing/2014/main" val="1146240765"/>
                    </a:ext>
                  </a:extLst>
                </a:gridCol>
              </a:tblGrid>
              <a:tr h="0">
                <a:tc>
                  <a:txBody>
                    <a:bodyPr/>
                    <a:lstStyle/>
                    <a:p>
                      <a:pPr algn="ctr"/>
                      <a:r>
                        <a:rPr lang="en-US" altLang="zh-CN" sz="1600" dirty="0">
                          <a:latin typeface="Calibri" panose="020F0502020204030204" pitchFamily="34" charset="0"/>
                          <a:cs typeface="Calibri" panose="020F0502020204030204" pitchFamily="34" charset="0"/>
                        </a:rPr>
                        <a:t>Proposal 1</a:t>
                      </a:r>
                      <a:endParaRPr lang="zh-CN" altLang="en-US" sz="1600" dirty="0">
                        <a:latin typeface="Calibri" panose="020F0502020204030204" pitchFamily="34" charset="0"/>
                        <a:cs typeface="Calibri" panose="020F0502020204030204" pitchFamily="34" charset="0"/>
                      </a:endParaRPr>
                    </a:p>
                  </a:txBody>
                  <a:tcPr>
                    <a:solidFill>
                      <a:schemeClr val="bg2">
                        <a:lumMod val="90000"/>
                      </a:schemeClr>
                    </a:solidFill>
                  </a:tcPr>
                </a:tc>
                <a:tc>
                  <a:txBody>
                    <a:bodyPr/>
                    <a:lstStyle/>
                    <a:p>
                      <a:pPr algn="ctr"/>
                      <a:r>
                        <a:rPr lang="en-US" altLang="zh-CN" sz="1600" dirty="0" err="1">
                          <a:latin typeface="Calibri" panose="020F0502020204030204" pitchFamily="34" charset="0"/>
                          <a:cs typeface="Calibri" panose="020F0502020204030204" pitchFamily="34" charset="0"/>
                        </a:rPr>
                        <a:t>Conlcusion</a:t>
                      </a:r>
                      <a:r>
                        <a:rPr lang="en-US" altLang="zh-CN" sz="1600" dirty="0">
                          <a:latin typeface="Calibri" panose="020F0502020204030204" pitchFamily="34" charset="0"/>
                          <a:cs typeface="Calibri" panose="020F0502020204030204" pitchFamily="34" charset="0"/>
                        </a:rPr>
                        <a:t>/comments</a:t>
                      </a:r>
                      <a:endParaRPr lang="zh-CN" altLang="en-US" sz="1600" dirty="0">
                        <a:latin typeface="Calibri" panose="020F0502020204030204" pitchFamily="34" charset="0"/>
                        <a:cs typeface="Calibri" panose="020F0502020204030204" pitchFamily="34" charset="0"/>
                      </a:endParaRPr>
                    </a:p>
                  </a:txBody>
                  <a:tcPr>
                    <a:solidFill>
                      <a:schemeClr val="bg2">
                        <a:lumMod val="90000"/>
                      </a:schemeClr>
                    </a:solidFill>
                  </a:tcPr>
                </a:tc>
                <a:extLst>
                  <a:ext uri="{0D108BD9-81ED-4DB2-BD59-A6C34878D82A}">
                    <a16:rowId xmlns:a16="http://schemas.microsoft.com/office/drawing/2014/main" val="2358448311"/>
                  </a:ext>
                </a:extLst>
              </a:tr>
              <a:tr h="279844">
                <a:tc>
                  <a:txBody>
                    <a:bodyPr/>
                    <a:lstStyle/>
                    <a:p>
                      <a:r>
                        <a:rPr lang="en-US" altLang="zh-CN" sz="1600" dirty="0">
                          <a:latin typeface="Calibri" panose="020F0502020204030204" pitchFamily="34" charset="0"/>
                          <a:cs typeface="Calibri" panose="020F0502020204030204" pitchFamily="34" charset="0"/>
                        </a:rPr>
                        <a:t>RAN5 to consider if there is a need to develop a common test method for different features with the same frequency band combination.</a:t>
                      </a:r>
                    </a:p>
                  </a:txBody>
                  <a:tcPr/>
                </a:tc>
                <a:tc>
                  <a:txBody>
                    <a:bodyPr/>
                    <a:lstStyle/>
                    <a:p>
                      <a:r>
                        <a:rPr lang="en-US" altLang="zh-CN" sz="1600" dirty="0">
                          <a:latin typeface="Calibri" panose="020F0502020204030204" pitchFamily="34" charset="0"/>
                          <a:cs typeface="Calibri" panose="020F0502020204030204" pitchFamily="34" charset="0"/>
                        </a:rPr>
                        <a:t>prop1 needs more specific examples from ran5 spec and background for change</a:t>
                      </a:r>
                      <a:endParaRPr lang="zh-CN" altLang="en-US"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686432222"/>
                  </a:ext>
                </a:extLst>
              </a:tr>
            </a:tbl>
          </a:graphicData>
        </a:graphic>
      </p:graphicFrame>
      <p:sp>
        <p:nvSpPr>
          <p:cNvPr id="4" name="Rectangle 3">
            <a:extLst>
              <a:ext uri="{FF2B5EF4-FFF2-40B4-BE49-F238E27FC236}">
                <a16:creationId xmlns:a16="http://schemas.microsoft.com/office/drawing/2014/main" id="{4C74BCDB-C1A1-485B-B648-962310385449}"/>
              </a:ext>
            </a:extLst>
          </p:cNvPr>
          <p:cNvSpPr/>
          <p:nvPr/>
        </p:nvSpPr>
        <p:spPr>
          <a:xfrm>
            <a:off x="249561" y="2234491"/>
            <a:ext cx="11692878" cy="159178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0100" lvl="1" indent="-342900">
              <a:lnSpc>
                <a:spcPct val="125000"/>
              </a:lnSpc>
              <a:buFont typeface="+mj-lt"/>
              <a:buAutoNum type="arabicPeriod"/>
            </a:pPr>
            <a:r>
              <a:rPr lang="en-US" altLang="zh-CN" sz="1500" dirty="0">
                <a:solidFill>
                  <a:schemeClr val="tx1"/>
                </a:solidFill>
                <a:latin typeface="Times New Roman" panose="02020603050405020304" pitchFamily="18" charset="0"/>
                <a:cs typeface="Times New Roman" panose="02020603050405020304" pitchFamily="18" charset="0"/>
              </a:rPr>
              <a:t>Band combo specific RF requirements mainly include: </a:t>
            </a:r>
            <a:r>
              <a:rPr lang="en-US" altLang="zh-CN" sz="1500" b="1" dirty="0">
                <a:solidFill>
                  <a:schemeClr val="tx1"/>
                </a:solidFill>
                <a:latin typeface="Times New Roman" panose="02020603050405020304" pitchFamily="18" charset="0"/>
                <a:cs typeface="Times New Roman" panose="02020603050405020304" pitchFamily="18" charset="0"/>
              </a:rPr>
              <a:t>MOP, Spurious emission for UE co-ex, general REFSENS and MSD</a:t>
            </a:r>
          </a:p>
          <a:p>
            <a:pPr marL="800100" lvl="1" indent="-342900">
              <a:lnSpc>
                <a:spcPct val="125000"/>
              </a:lnSpc>
              <a:buFont typeface="+mj-lt"/>
              <a:buAutoNum type="arabicPeriod"/>
            </a:pPr>
            <a:r>
              <a:rPr lang="en-US" altLang="zh-CN" sz="1500" dirty="0">
                <a:solidFill>
                  <a:schemeClr val="tx1"/>
                </a:solidFill>
                <a:latin typeface="Times New Roman" panose="02020603050405020304" pitchFamily="18" charset="0"/>
                <a:cs typeface="Times New Roman" panose="02020603050405020304" pitchFamily="18" charset="0"/>
              </a:rPr>
              <a:t>RF implementations are similar and RF architectures can be reused for different features on the same band combination.   i.e. </a:t>
            </a:r>
            <a:r>
              <a:rPr lang="en-US" altLang="zh-CN" sz="1500" dirty="0" err="1">
                <a:solidFill>
                  <a:schemeClr val="tx1"/>
                </a:solidFill>
                <a:latin typeface="Times New Roman" panose="02020603050405020304" pitchFamily="18" charset="0"/>
                <a:cs typeface="Times New Roman" panose="02020603050405020304" pitchFamily="18" charset="0"/>
              </a:rPr>
              <a:t>CA_nA-nB</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NR CA</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DC_nA-nB</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NR-DC</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DC_A_nB</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EN-DC</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DC_B_nA</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EN-DC</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DC_nB_A</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NE-DC</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DC_nA_B</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NE-DC</a:t>
            </a:r>
            <a:r>
              <a:rPr lang="en-US" altLang="zh-CN" sz="1500" dirty="0">
                <a:solidFill>
                  <a:schemeClr val="tx1"/>
                </a:solidFill>
                <a:latin typeface="Times New Roman" panose="02020603050405020304" pitchFamily="18" charset="0"/>
                <a:cs typeface="Times New Roman" panose="02020603050405020304" pitchFamily="18" charset="0"/>
              </a:rPr>
              <a:t>) (different features on same band combination) can use same RF implementation</a:t>
            </a:r>
          </a:p>
          <a:p>
            <a:pPr marL="800100" lvl="1" indent="-342900">
              <a:lnSpc>
                <a:spcPct val="125000"/>
              </a:lnSpc>
              <a:buFont typeface="+mj-lt"/>
              <a:buAutoNum type="arabicPeriod"/>
            </a:pPr>
            <a:r>
              <a:rPr lang="en-US" altLang="zh-CN" sz="1500" dirty="0">
                <a:solidFill>
                  <a:schemeClr val="tx1"/>
                </a:solidFill>
                <a:latin typeface="Times New Roman" panose="02020603050405020304" pitchFamily="18" charset="0"/>
                <a:cs typeface="Times New Roman" panose="02020603050405020304" pitchFamily="18" charset="0"/>
              </a:rPr>
              <a:t>The final decision whether to reduce testing burden should be taken by RAN5 based on the industry certification testing needs</a:t>
            </a:r>
            <a:endParaRPr lang="zh-CN" altLang="en-US" sz="1500" dirty="0">
              <a:solidFill>
                <a:schemeClr val="tx1"/>
              </a:solidFill>
            </a:endParaRPr>
          </a:p>
        </p:txBody>
      </p:sp>
    </p:spTree>
    <p:extLst>
      <p:ext uri="{BB962C8B-B14F-4D97-AF65-F5344CB8AC3E}">
        <p14:creationId xmlns:p14="http://schemas.microsoft.com/office/powerpoint/2010/main" val="2824489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9430C8-274F-4799-A698-8120EE6A99E7}"/>
              </a:ext>
            </a:extLst>
          </p:cNvPr>
          <p:cNvSpPr>
            <a:spLocks noGrp="1"/>
          </p:cNvSpPr>
          <p:nvPr>
            <p:ph type="title"/>
          </p:nvPr>
        </p:nvSpPr>
        <p:spPr>
          <a:xfrm>
            <a:off x="0" y="-8878"/>
            <a:ext cx="12192000" cy="630315"/>
          </a:xfrm>
        </p:spPr>
        <p:txBody>
          <a:bodyPr>
            <a:norm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MOP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guideline</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DE473E44-B7CD-4B91-B642-4AD47DE0272B}"/>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700" dirty="0">
                <a:latin typeface="Arial" panose="020B0604020202020204" pitchFamily="34" charset="0"/>
                <a:cs typeface="Arial" panose="020B0604020202020204" pitchFamily="34" charset="0"/>
              </a:rPr>
              <a:t>MOP requirement for the same frequency range with different features</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dirty="0">
                <a:latin typeface="Arial" panose="020B0604020202020204" pitchFamily="34" charset="0"/>
                <a:cs typeface="Arial" panose="020B0604020202020204" pitchFamily="34" charset="0"/>
              </a:rPr>
              <a:t>Part of table 7.2.1-1 in TR 38.346 :</a:t>
            </a:r>
          </a:p>
        </p:txBody>
      </p:sp>
      <p:sp>
        <p:nvSpPr>
          <p:cNvPr id="6" name="Rectangle 5">
            <a:extLst>
              <a:ext uri="{FF2B5EF4-FFF2-40B4-BE49-F238E27FC236}">
                <a16:creationId xmlns:a16="http://schemas.microsoft.com/office/drawing/2014/main" id="{8312BF03-E4F2-4B4D-93D3-BC907E3BF0FB}"/>
              </a:ext>
            </a:extLst>
          </p:cNvPr>
          <p:cNvSpPr/>
          <p:nvPr/>
        </p:nvSpPr>
        <p:spPr>
          <a:xfrm>
            <a:off x="249560" y="1123950"/>
            <a:ext cx="11692878" cy="124777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lvl="1" indent="0">
              <a:lnSpc>
                <a:spcPct val="150000"/>
              </a:lnSpc>
              <a:spcBef>
                <a:spcPts val="0"/>
              </a:spcBef>
              <a:buNone/>
            </a:pPr>
            <a:r>
              <a:rPr lang="en-US" altLang="zh-CN" sz="1600" b="1" dirty="0">
                <a:solidFill>
                  <a:schemeClr val="tx1"/>
                </a:solidFill>
                <a:latin typeface="Arial" panose="020B0604020202020204" pitchFamily="34" charset="0"/>
                <a:cs typeface="Arial" panose="020B0604020202020204" pitchFamily="34" charset="0"/>
              </a:rPr>
              <a:t>TR 38.346 cl.7.2.1:    </a:t>
            </a:r>
            <a:r>
              <a:rPr lang="en-US" altLang="zh-CN" sz="1600" dirty="0">
                <a:solidFill>
                  <a:schemeClr val="tx1"/>
                </a:solidFill>
                <a:latin typeface="Times New Roman" panose="02020603050405020304" pitchFamily="18" charset="0"/>
                <a:cs typeface="Times New Roman" panose="02020603050405020304" pitchFamily="18" charset="0"/>
              </a:rPr>
              <a:t>Taking PC3 MOP requirements for all the UL NR CA, UL NR DC, EN-DC and NE-DC band combinations in table 7.2.1-1 based on the TS 38.101-1-h60 and TS 38.101-3-h60 as an example. One band combination may be chosen to verify MOP testing for some band combinations in same row.</a:t>
            </a:r>
          </a:p>
        </p:txBody>
      </p:sp>
      <p:graphicFrame>
        <p:nvGraphicFramePr>
          <p:cNvPr id="8" name="Table 7">
            <a:extLst>
              <a:ext uri="{FF2B5EF4-FFF2-40B4-BE49-F238E27FC236}">
                <a16:creationId xmlns:a16="http://schemas.microsoft.com/office/drawing/2014/main" id="{7D2D6AA7-299E-43CA-97EA-FD85AC18B748}"/>
              </a:ext>
            </a:extLst>
          </p:cNvPr>
          <p:cNvGraphicFramePr>
            <a:graphicFrameLocks noGrp="1"/>
          </p:cNvGraphicFramePr>
          <p:nvPr>
            <p:extLst>
              <p:ext uri="{D42A27DB-BD31-4B8C-83A1-F6EECF244321}">
                <p14:modId xmlns:p14="http://schemas.microsoft.com/office/powerpoint/2010/main" val="1033249937"/>
              </p:ext>
            </p:extLst>
          </p:nvPr>
        </p:nvGraphicFramePr>
        <p:xfrm>
          <a:off x="937163" y="3030616"/>
          <a:ext cx="10317673" cy="3668239"/>
        </p:xfrm>
        <a:graphic>
          <a:graphicData uri="http://schemas.openxmlformats.org/drawingml/2006/table">
            <a:tbl>
              <a:tblPr>
                <a:tableStyleId>{5C22544A-7EE6-4342-B048-85BDC9FD1C3A}</a:tableStyleId>
              </a:tblPr>
              <a:tblGrid>
                <a:gridCol w="1758483">
                  <a:extLst>
                    <a:ext uri="{9D8B030D-6E8A-4147-A177-3AD203B41FA5}">
                      <a16:colId xmlns:a16="http://schemas.microsoft.com/office/drawing/2014/main" val="2849079545"/>
                    </a:ext>
                  </a:extLst>
                </a:gridCol>
                <a:gridCol w="1758483">
                  <a:extLst>
                    <a:ext uri="{9D8B030D-6E8A-4147-A177-3AD203B41FA5}">
                      <a16:colId xmlns:a16="http://schemas.microsoft.com/office/drawing/2014/main" val="601607470"/>
                    </a:ext>
                  </a:extLst>
                </a:gridCol>
                <a:gridCol w="2745050">
                  <a:extLst>
                    <a:ext uri="{9D8B030D-6E8A-4147-A177-3AD203B41FA5}">
                      <a16:colId xmlns:a16="http://schemas.microsoft.com/office/drawing/2014/main" val="338784516"/>
                    </a:ext>
                  </a:extLst>
                </a:gridCol>
                <a:gridCol w="1785315">
                  <a:extLst>
                    <a:ext uri="{9D8B030D-6E8A-4147-A177-3AD203B41FA5}">
                      <a16:colId xmlns:a16="http://schemas.microsoft.com/office/drawing/2014/main" val="1731514776"/>
                    </a:ext>
                  </a:extLst>
                </a:gridCol>
                <a:gridCol w="926712">
                  <a:extLst>
                    <a:ext uri="{9D8B030D-6E8A-4147-A177-3AD203B41FA5}">
                      <a16:colId xmlns:a16="http://schemas.microsoft.com/office/drawing/2014/main" val="3642323811"/>
                    </a:ext>
                  </a:extLst>
                </a:gridCol>
                <a:gridCol w="1343630">
                  <a:extLst>
                    <a:ext uri="{9D8B030D-6E8A-4147-A177-3AD203B41FA5}">
                      <a16:colId xmlns:a16="http://schemas.microsoft.com/office/drawing/2014/main" val="456249336"/>
                    </a:ext>
                  </a:extLst>
                </a:gridCol>
              </a:tblGrid>
              <a:tr h="458530">
                <a:tc>
                  <a:txBody>
                    <a:bodyPr/>
                    <a:lstStyle/>
                    <a:p>
                      <a:pPr algn="ctr" hangingPunct="0"/>
                      <a:r>
                        <a:rPr lang="en-GB" sz="1400" b="1" dirty="0">
                          <a:effectLst/>
                          <a:latin typeface="Arial" panose="020B0604020202020204" pitchFamily="34" charset="0"/>
                          <a:cs typeface="Arial" panose="020B0604020202020204" pitchFamily="34" charset="0"/>
                        </a:rPr>
                        <a:t>Uplink NR CA Configuration</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Uplink NR DC Configuration</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Uplink EN-DC Configuration	</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Uplink NE-DC Configuration</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Class 3 (dBm)</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Tolerance (dB)	</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226444746"/>
                  </a:ext>
                </a:extLst>
              </a:tr>
              <a:tr h="917059">
                <a:tc>
                  <a:txBody>
                    <a:bodyPr/>
                    <a:lstStyle/>
                    <a:p>
                      <a:pPr algn="ctr" hangingPunct="0"/>
                      <a:r>
                        <a:rPr lang="en-US" sz="1400" dirty="0">
                          <a:effectLst/>
                          <a:latin typeface="Arial" panose="020B0604020202020204" pitchFamily="34" charset="0"/>
                          <a:cs typeface="Arial" panose="020B0604020202020204" pitchFamily="34" charset="0"/>
                        </a:rPr>
                        <a:t>CA_n1A-n3A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DC_n1A-n3A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DC_1A_n3A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DC_3A_n1A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DC_1A_n80A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DC_3A_n84A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DC_n3A_1A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dirty="0">
                          <a:effectLst/>
                          <a:latin typeface="Arial" panose="020B0604020202020204" pitchFamily="34" charset="0"/>
                          <a:cs typeface="Arial" panose="020B0604020202020204" pitchFamily="34" charset="0"/>
                        </a:rPr>
                        <a:t>23</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692560761"/>
                  </a:ext>
                </a:extLst>
              </a:tr>
              <a:tr h="229265">
                <a:tc>
                  <a:txBody>
                    <a:bodyPr/>
                    <a:lstStyle/>
                    <a:p>
                      <a:pPr algn="ctr" hangingPunct="0"/>
                      <a:r>
                        <a:rPr lang="en-US" sz="1400">
                          <a:effectLst/>
                          <a:latin typeface="Arial" panose="020B0604020202020204" pitchFamily="34" charset="0"/>
                          <a:cs typeface="Arial" panose="020B0604020202020204" pitchFamily="34" charset="0"/>
                        </a:rPr>
                        <a:t>CA_n1A-n5A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DC_1A_n5A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 </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045866921"/>
                  </a:ext>
                </a:extLst>
              </a:tr>
              <a:tr h="458530">
                <a:tc>
                  <a:txBody>
                    <a:bodyPr/>
                    <a:lstStyle/>
                    <a:p>
                      <a:pPr algn="ctr" hangingPunct="0"/>
                      <a:r>
                        <a:rPr lang="en-US" sz="1400">
                          <a:effectLst/>
                          <a:latin typeface="Arial" panose="020B0604020202020204" pitchFamily="34" charset="0"/>
                          <a:cs typeface="Arial" panose="020B0604020202020204" pitchFamily="34" charset="0"/>
                        </a:rPr>
                        <a:t>CA_n1A-n7A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DC_n1A-n7A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DC_1A_n7A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DC_7A_n1A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 </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878731689"/>
                  </a:ext>
                </a:extLst>
              </a:tr>
              <a:tr h="458530">
                <a:tc>
                  <a:txBody>
                    <a:bodyPr/>
                    <a:lstStyle/>
                    <a:p>
                      <a:pPr algn="ctr" hangingPunct="0"/>
                      <a:r>
                        <a:rPr lang="en-US" sz="1400">
                          <a:effectLst/>
                          <a:latin typeface="Arial" panose="020B0604020202020204" pitchFamily="34" charset="0"/>
                          <a:cs typeface="Arial" panose="020B0604020202020204" pitchFamily="34" charset="0"/>
                        </a:rPr>
                        <a:t>CA_n1A-n8A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DC_1A_n8A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DC_8A_n1A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fi-FI" sz="1400">
                          <a:effectLst/>
                          <a:latin typeface="Arial" panose="020B0604020202020204" pitchFamily="34" charset="0"/>
                          <a:cs typeface="Arial" panose="020B0604020202020204" pitchFamily="34" charset="0"/>
                        </a:rPr>
                        <a:t>DC_n8A_1A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734498709"/>
                  </a:ext>
                </a:extLst>
              </a:tr>
              <a:tr h="229265">
                <a:tc>
                  <a:txBody>
                    <a:bodyPr/>
                    <a:lstStyle/>
                    <a:p>
                      <a:pPr algn="ctr" hangingPunct="0"/>
                      <a:r>
                        <a:rPr lang="en-US" sz="1400">
                          <a:effectLst/>
                          <a:latin typeface="Arial" panose="020B0604020202020204" pitchFamily="34" charset="0"/>
                          <a:cs typeface="Arial" panose="020B0604020202020204" pitchFamily="34" charset="0"/>
                        </a:rPr>
                        <a:t>CA_n1A-n18A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 </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90300750"/>
                  </a:ext>
                </a:extLst>
              </a:tr>
              <a:tr h="458530">
                <a:tc>
                  <a:txBody>
                    <a:bodyPr/>
                    <a:lstStyle/>
                    <a:p>
                      <a:pPr algn="ctr" hangingPunct="0"/>
                      <a:r>
                        <a:rPr lang="en-US" sz="1400">
                          <a:effectLst/>
                          <a:latin typeface="Arial" panose="020B0604020202020204" pitchFamily="34" charset="0"/>
                          <a:cs typeface="Arial" panose="020B0604020202020204" pitchFamily="34" charset="0"/>
                        </a:rPr>
                        <a:t>CA_n1</a:t>
                      </a:r>
                      <a:r>
                        <a:rPr lang="zh-CN" sz="1400">
                          <a:effectLst/>
                          <a:latin typeface="Arial" panose="020B0604020202020204" pitchFamily="34" charset="0"/>
                          <a:cs typeface="Arial" panose="020B0604020202020204" pitchFamily="34" charset="0"/>
                        </a:rPr>
                        <a:t>A-</a:t>
                      </a:r>
                      <a:r>
                        <a:rPr lang="en-US" sz="1400">
                          <a:effectLst/>
                          <a:latin typeface="Arial" panose="020B0604020202020204" pitchFamily="34" charset="0"/>
                          <a:cs typeface="Arial" panose="020B0604020202020204" pitchFamily="34" charset="0"/>
                        </a:rPr>
                        <a:t>n20A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DC_1A_n20A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DC_20A_n1A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 </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595989308"/>
                  </a:ext>
                </a:extLst>
              </a:tr>
              <a:tr h="458530">
                <a:tc>
                  <a:txBody>
                    <a:bodyPr/>
                    <a:lstStyle/>
                    <a:p>
                      <a:pPr algn="ctr" hangingPunct="0"/>
                      <a:r>
                        <a:rPr lang="en-US" sz="1400">
                          <a:effectLst/>
                          <a:latin typeface="Arial" panose="020B0604020202020204" pitchFamily="34" charset="0"/>
                          <a:cs typeface="Arial" panose="020B0604020202020204" pitchFamily="34" charset="0"/>
                        </a:rPr>
                        <a:t>CA_n1A-n28A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DC_n1A-n28A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DC_1A_n28A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DC_28A_n1A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DC_n1A_28A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+2/-3</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480473896"/>
                  </a:ext>
                </a:extLst>
              </a:tr>
            </a:tbl>
          </a:graphicData>
        </a:graphic>
      </p:graphicFrame>
      <p:sp>
        <p:nvSpPr>
          <p:cNvPr id="9" name="Rectangle 8">
            <a:extLst>
              <a:ext uri="{FF2B5EF4-FFF2-40B4-BE49-F238E27FC236}">
                <a16:creationId xmlns:a16="http://schemas.microsoft.com/office/drawing/2014/main" id="{C5792019-4A39-49E7-8B33-C8AA922AA859}"/>
              </a:ext>
            </a:extLst>
          </p:cNvPr>
          <p:cNvSpPr/>
          <p:nvPr/>
        </p:nvSpPr>
        <p:spPr>
          <a:xfrm>
            <a:off x="704850" y="3429000"/>
            <a:ext cx="10991850" cy="9525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Connector: Curved 10">
            <a:extLst>
              <a:ext uri="{FF2B5EF4-FFF2-40B4-BE49-F238E27FC236}">
                <a16:creationId xmlns:a16="http://schemas.microsoft.com/office/drawing/2014/main" id="{E59877A4-6A40-48C8-A3E2-99E14BA2288E}"/>
              </a:ext>
            </a:extLst>
          </p:cNvPr>
          <p:cNvCxnSpPr>
            <a:cxnSpLocks/>
          </p:cNvCxnSpPr>
          <p:nvPr/>
        </p:nvCxnSpPr>
        <p:spPr>
          <a:xfrm rot="16200000" flipH="1">
            <a:off x="7815263" y="2281237"/>
            <a:ext cx="1457328" cy="838202"/>
          </a:xfrm>
          <a:prstGeom prst="curvedConnector3">
            <a:avLst>
              <a:gd name="adj1" fmla="val 50000"/>
            </a:avLst>
          </a:prstGeom>
          <a:ln w="28575">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5F5474C8-8FD0-4772-BD53-BF4C7DE6C40E}"/>
              </a:ext>
            </a:extLst>
          </p:cNvPr>
          <p:cNvCxnSpPr>
            <a:cxnSpLocks/>
          </p:cNvCxnSpPr>
          <p:nvPr/>
        </p:nvCxnSpPr>
        <p:spPr>
          <a:xfrm>
            <a:off x="7429500" y="1915356"/>
            <a:ext cx="4352925"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CA6751F-3918-4C2C-A668-A7554E999CD7}"/>
              </a:ext>
            </a:extLst>
          </p:cNvPr>
          <p:cNvCxnSpPr>
            <a:cxnSpLocks/>
          </p:cNvCxnSpPr>
          <p:nvPr/>
        </p:nvCxnSpPr>
        <p:spPr>
          <a:xfrm>
            <a:off x="809625" y="2277306"/>
            <a:ext cx="3933825"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8777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9430C8-274F-4799-A698-8120EE6A99E7}"/>
              </a:ext>
            </a:extLst>
          </p:cNvPr>
          <p:cNvSpPr>
            <a:spLocks noGrp="1"/>
          </p:cNvSpPr>
          <p:nvPr>
            <p:ph type="title"/>
          </p:nvPr>
        </p:nvSpPr>
        <p:spPr>
          <a:xfrm>
            <a:off x="0" y="-8878"/>
            <a:ext cx="12192000" cy="630315"/>
          </a:xfrm>
        </p:spPr>
        <p:txBody>
          <a:bodyPr>
            <a:norm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MOP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RAN5 testing</a:t>
            </a:r>
            <a:endParaRPr lang="zh-CN" altLang="en-US"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62474C20-0843-4661-AFA2-16522698B733}"/>
              </a:ext>
            </a:extLst>
          </p:cNvPr>
          <p:cNvSpPr>
            <a:spLocks noGrp="1"/>
          </p:cNvSpPr>
          <p:nvPr>
            <p:ph idx="1"/>
          </p:nvPr>
        </p:nvSpPr>
        <p:spPr>
          <a:xfrm>
            <a:off x="0" y="621437"/>
            <a:ext cx="12192000" cy="6236563"/>
          </a:xfrm>
        </p:spPr>
        <p:txBody>
          <a:bodyPr>
            <a:normAutofit lnSpcReduction="10000"/>
          </a:bodyPr>
          <a:lstStyle/>
          <a:p>
            <a:pPr>
              <a:lnSpc>
                <a:spcPct val="150000"/>
              </a:lnSpc>
              <a:spcBef>
                <a:spcPts val="0"/>
              </a:spcBef>
            </a:pPr>
            <a:r>
              <a:rPr lang="en-US" altLang="zh-CN" sz="1600" dirty="0">
                <a:latin typeface="Arial" panose="020B0604020202020204" pitchFamily="34" charset="0"/>
                <a:cs typeface="Arial" panose="020B0604020202020204" pitchFamily="34" charset="0"/>
              </a:rPr>
              <a:t>MOP testing for same band combination among different features in RAN5:</a:t>
            </a:r>
          </a:p>
          <a:p>
            <a:pPr>
              <a:lnSpc>
                <a:spcPct val="150000"/>
              </a:lnSpc>
              <a:spcBef>
                <a:spcPts val="0"/>
              </a:spcBef>
            </a:pPr>
            <a:endParaRPr lang="en-US" altLang="zh-CN" sz="16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marL="457200" lvl="1" indent="0">
              <a:lnSpc>
                <a:spcPct val="150000"/>
              </a:lnSpc>
              <a:spcBef>
                <a:spcPts val="0"/>
              </a:spcBef>
              <a:buNone/>
            </a:pPr>
            <a:r>
              <a:rPr lang="en-US" altLang="zh-CN" sz="1400" dirty="0">
                <a:latin typeface="Arial" panose="020B0604020202020204" pitchFamily="34" charset="0"/>
                <a:cs typeface="Arial" panose="020B0604020202020204" pitchFamily="34" charset="0"/>
              </a:rPr>
              <a:t>*	MU/TT for the E-UTRA carrier and NR carrier are the same when the F</a:t>
            </a:r>
            <a:r>
              <a:rPr lang="en-US" altLang="zh-CN" sz="1400" baseline="-25000" dirty="0">
                <a:latin typeface="Arial" panose="020B0604020202020204" pitchFamily="34" charset="0"/>
                <a:cs typeface="Arial" panose="020B0604020202020204" pitchFamily="34" charset="0"/>
              </a:rPr>
              <a:t>C</a:t>
            </a:r>
            <a:r>
              <a:rPr lang="en-US" altLang="zh-CN" sz="1400" dirty="0">
                <a:latin typeface="Arial" panose="020B0604020202020204" pitchFamily="34" charset="0"/>
                <a:cs typeface="Arial" panose="020B0604020202020204" pitchFamily="34" charset="0"/>
              </a:rPr>
              <a:t> and CBW for E-UTRA carrier and NR carrier are same.  </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Observation 1:</a:t>
            </a:r>
            <a:r>
              <a:rPr lang="en-US" altLang="zh-CN" sz="1600" dirty="0">
                <a:latin typeface="Arial" panose="020B0604020202020204" pitchFamily="34" charset="0"/>
                <a:cs typeface="Arial" panose="020B0604020202020204" pitchFamily="34" charset="0"/>
              </a:rPr>
              <a:t> </a:t>
            </a:r>
          </a:p>
          <a:p>
            <a:pPr lvl="1">
              <a:lnSpc>
                <a:spcPct val="150000"/>
              </a:lnSpc>
              <a:spcBef>
                <a:spcPts val="0"/>
              </a:spcBef>
              <a:buFont typeface="Wingdings" panose="05000000000000000000" pitchFamily="2" charset="2"/>
              <a:buChar char="Ø"/>
            </a:pPr>
            <a:r>
              <a:rPr lang="en-US" altLang="zh-CN" sz="1400" b="1" dirty="0">
                <a:latin typeface="Arial" panose="020B0604020202020204" pitchFamily="34" charset="0"/>
                <a:cs typeface="Arial" panose="020B0604020202020204" pitchFamily="34" charset="0"/>
              </a:rPr>
              <a:t>RAN4 </a:t>
            </a:r>
            <a:r>
              <a:rPr lang="en-US" altLang="zh-CN" sz="1400" b="1" dirty="0" err="1">
                <a:latin typeface="Arial" panose="020B0604020202020204" pitchFamily="34" charset="0"/>
                <a:cs typeface="Arial" panose="020B0604020202020204" pitchFamily="34" charset="0"/>
              </a:rPr>
              <a:t>guildline</a:t>
            </a:r>
            <a:r>
              <a:rPr lang="en-US" altLang="zh-CN" sz="1400" b="1" dirty="0">
                <a:latin typeface="Arial" panose="020B0604020202020204" pitchFamily="34" charset="0"/>
                <a:cs typeface="Arial" panose="020B0604020202020204" pitchFamily="34" charset="0"/>
              </a:rPr>
              <a:t>:</a:t>
            </a:r>
            <a:r>
              <a:rPr lang="en-US" altLang="zh-CN" sz="1400" dirty="0">
                <a:latin typeface="Arial" panose="020B0604020202020204" pitchFamily="34" charset="0"/>
                <a:cs typeface="Arial" panose="020B0604020202020204" pitchFamily="34" charset="0"/>
              </a:rPr>
              <a:t>	different features on the same band combination have same MOP minimum requirements</a:t>
            </a:r>
          </a:p>
          <a:p>
            <a:pPr lvl="1">
              <a:lnSpc>
                <a:spcPct val="150000"/>
              </a:lnSpc>
              <a:spcBef>
                <a:spcPts val="0"/>
              </a:spcBef>
              <a:buFont typeface="Wingdings" panose="05000000000000000000" pitchFamily="2" charset="2"/>
              <a:buChar char="Ø"/>
            </a:pPr>
            <a:r>
              <a:rPr lang="en-US" altLang="zh-CN" sz="1400" b="1" dirty="0">
                <a:latin typeface="Arial" panose="020B0604020202020204" pitchFamily="34" charset="0"/>
                <a:cs typeface="Arial" panose="020B0604020202020204" pitchFamily="34" charset="0"/>
              </a:rPr>
              <a:t>RAN5 testing aspects:</a:t>
            </a:r>
            <a:r>
              <a:rPr lang="en-US" altLang="zh-CN" sz="1400" dirty="0">
                <a:latin typeface="Arial" panose="020B0604020202020204" pitchFamily="34" charset="0"/>
                <a:cs typeface="Arial" panose="020B0604020202020204" pitchFamily="34" charset="0"/>
              </a:rPr>
              <a:t>	except for the EN(NE)-DC configurations requiring </a:t>
            </a:r>
            <a:r>
              <a:rPr lang="en-US" altLang="zh-CN" sz="1400" i="1" dirty="0" err="1">
                <a:latin typeface="Arial" panose="020B0604020202020204" pitchFamily="34" charset="0"/>
                <a:cs typeface="Arial" panose="020B0604020202020204" pitchFamily="34" charset="0"/>
              </a:rPr>
              <a:t>singleUL</a:t>
            </a:r>
            <a:r>
              <a:rPr lang="en-US" altLang="zh-CN" sz="1400" i="1" dirty="0">
                <a:latin typeface="Arial" panose="020B0604020202020204" pitchFamily="34" charset="0"/>
                <a:cs typeface="Arial" panose="020B0604020202020204" pitchFamily="34" charset="0"/>
              </a:rPr>
              <a:t>-Transmission</a:t>
            </a:r>
            <a:r>
              <a:rPr lang="en-US" altLang="zh-CN" sz="1400" dirty="0">
                <a:latin typeface="Arial" panose="020B0604020202020204" pitchFamily="34" charset="0"/>
                <a:cs typeface="Arial" panose="020B0604020202020204" pitchFamily="34" charset="0"/>
              </a:rPr>
              <a:t>, MOP testing for same band combination among different features have same measurement procedure, requirements and MU/TT value.</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Proposal 1:	</a:t>
            </a:r>
            <a:r>
              <a:rPr lang="en-US" altLang="zh-CN" sz="1600" dirty="0">
                <a:latin typeface="Arial" panose="020B0604020202020204" pitchFamily="34" charset="0"/>
                <a:cs typeface="Arial" panose="020B0604020202020204" pitchFamily="34" charset="0"/>
              </a:rPr>
              <a:t> When UE supports different features on the same band combination, the measured MOP for one configuration is applicable to other remaining configurations in the group. This rule doesn’t apply when UE </a:t>
            </a:r>
            <a:r>
              <a:rPr lang="en-US" altLang="zh-CN" sz="1600" i="1" dirty="0">
                <a:latin typeface="Arial" panose="020B0604020202020204" pitchFamily="34" charset="0"/>
                <a:cs typeface="Arial" panose="020B0604020202020204" pitchFamily="34" charset="0"/>
              </a:rPr>
              <a:t>supporting </a:t>
            </a:r>
            <a:r>
              <a:rPr lang="en-US" altLang="zh-CN" sz="1600" i="1" dirty="0" err="1">
                <a:latin typeface="Arial" panose="020B0604020202020204" pitchFamily="34" charset="0"/>
                <a:cs typeface="Arial" panose="020B0604020202020204" pitchFamily="34" charset="0"/>
              </a:rPr>
              <a:t>singleUL</a:t>
            </a:r>
            <a:r>
              <a:rPr lang="en-US" altLang="zh-CN" sz="1600" i="1" dirty="0">
                <a:latin typeface="Arial" panose="020B0604020202020204" pitchFamily="34" charset="0"/>
                <a:cs typeface="Arial" panose="020B0604020202020204" pitchFamily="34" charset="0"/>
              </a:rPr>
              <a:t>-Transmission </a:t>
            </a:r>
            <a:r>
              <a:rPr lang="en-US" altLang="zh-CN" sz="1600" dirty="0">
                <a:latin typeface="Arial" panose="020B0604020202020204" pitchFamily="34" charset="0"/>
                <a:cs typeface="Arial" panose="020B0604020202020204" pitchFamily="34" charset="0"/>
              </a:rPr>
              <a:t>on certain EN-DC (NE-DC) configuration. This rule only apply to same power class for all involved configurations.</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solidFill>
                <a:srgbClr val="FF0000"/>
              </a:solidFill>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p:txBody>
      </p:sp>
      <p:graphicFrame>
        <p:nvGraphicFramePr>
          <p:cNvPr id="2" name="Table 4">
            <a:extLst>
              <a:ext uri="{FF2B5EF4-FFF2-40B4-BE49-F238E27FC236}">
                <a16:creationId xmlns:a16="http://schemas.microsoft.com/office/drawing/2014/main" id="{2F436042-0976-430C-8D0C-B50DA77F81C1}"/>
              </a:ext>
            </a:extLst>
          </p:cNvPr>
          <p:cNvGraphicFramePr>
            <a:graphicFrameLocks noGrp="1"/>
          </p:cNvGraphicFramePr>
          <p:nvPr>
            <p:extLst>
              <p:ext uri="{D42A27DB-BD31-4B8C-83A1-F6EECF244321}">
                <p14:modId xmlns:p14="http://schemas.microsoft.com/office/powerpoint/2010/main" val="3893177731"/>
              </p:ext>
            </p:extLst>
          </p:nvPr>
        </p:nvGraphicFramePr>
        <p:xfrm>
          <a:off x="1272728" y="1012992"/>
          <a:ext cx="9727824" cy="3231580"/>
        </p:xfrm>
        <a:graphic>
          <a:graphicData uri="http://schemas.openxmlformats.org/drawingml/2006/table">
            <a:tbl>
              <a:tblPr firstRow="1" bandRow="1">
                <a:tableStyleId>{5940675A-B579-460E-94D1-54222C63F5DA}</a:tableStyleId>
              </a:tblPr>
              <a:tblGrid>
                <a:gridCol w="2062480">
                  <a:extLst>
                    <a:ext uri="{9D8B030D-6E8A-4147-A177-3AD203B41FA5}">
                      <a16:colId xmlns:a16="http://schemas.microsoft.com/office/drawing/2014/main" val="2616417233"/>
                    </a:ext>
                  </a:extLst>
                </a:gridCol>
                <a:gridCol w="1916336">
                  <a:extLst>
                    <a:ext uri="{9D8B030D-6E8A-4147-A177-3AD203B41FA5}">
                      <a16:colId xmlns:a16="http://schemas.microsoft.com/office/drawing/2014/main" val="3399337056"/>
                    </a:ext>
                  </a:extLst>
                </a:gridCol>
                <a:gridCol w="1916336">
                  <a:extLst>
                    <a:ext uri="{9D8B030D-6E8A-4147-A177-3AD203B41FA5}">
                      <a16:colId xmlns:a16="http://schemas.microsoft.com/office/drawing/2014/main" val="3837187478"/>
                    </a:ext>
                  </a:extLst>
                </a:gridCol>
                <a:gridCol w="1916336">
                  <a:extLst>
                    <a:ext uri="{9D8B030D-6E8A-4147-A177-3AD203B41FA5}">
                      <a16:colId xmlns:a16="http://schemas.microsoft.com/office/drawing/2014/main" val="3883461743"/>
                    </a:ext>
                  </a:extLst>
                </a:gridCol>
                <a:gridCol w="1916336">
                  <a:extLst>
                    <a:ext uri="{9D8B030D-6E8A-4147-A177-3AD203B41FA5}">
                      <a16:colId xmlns:a16="http://schemas.microsoft.com/office/drawing/2014/main" val="386624149"/>
                    </a:ext>
                  </a:extLst>
                </a:gridCol>
              </a:tblGrid>
              <a:tr h="370840">
                <a:tc>
                  <a:txBody>
                    <a:bodyPr/>
                    <a:lstStyle/>
                    <a:p>
                      <a:pPr algn="ctr"/>
                      <a:r>
                        <a:rPr lang="en-US" altLang="zh-CN" sz="1400" b="1" dirty="0">
                          <a:latin typeface="Arial" panose="020B0604020202020204" pitchFamily="34" charset="0"/>
                          <a:cs typeface="Arial" panose="020B0604020202020204" pitchFamily="34" charset="0"/>
                        </a:rPr>
                        <a:t>Features</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 CA</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EN-DC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NE-DC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034249324"/>
                  </a:ext>
                </a:extLst>
              </a:tr>
              <a:tr h="370840">
                <a:tc>
                  <a:txBody>
                    <a:bodyPr/>
                    <a:lstStyle/>
                    <a:p>
                      <a:pPr algn="ctr"/>
                      <a:r>
                        <a:rPr lang="en-US" altLang="zh-CN" sz="1400" b="1" dirty="0">
                          <a:latin typeface="Arial" panose="020B0604020202020204" pitchFamily="34" charset="0"/>
                          <a:cs typeface="Arial" panose="020B0604020202020204" pitchFamily="34" charset="0"/>
                        </a:rPr>
                        <a:t>UL configuration type</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err="1">
                          <a:latin typeface="Arial" panose="020B0604020202020204" pitchFamily="34" charset="0"/>
                          <a:cs typeface="Arial" panose="020B0604020202020204" pitchFamily="34" charset="0"/>
                        </a:rPr>
                        <a:t>CA_nXA-nYA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DC_XA-</a:t>
                      </a:r>
                      <a:r>
                        <a:rPr lang="en-US" altLang="zh-CN" sz="1400" dirty="0" err="1">
                          <a:latin typeface="Arial" panose="020B0604020202020204" pitchFamily="34" charset="0"/>
                          <a:cs typeface="Arial" panose="020B0604020202020204" pitchFamily="34" charset="0"/>
                        </a:rPr>
                        <a:t>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a:t>
                      </a:r>
                      <a:r>
                        <a:rPr lang="en-US" altLang="zh-CN" sz="1400" dirty="0">
                          <a:latin typeface="Arial" panose="020B0604020202020204" pitchFamily="34" charset="0"/>
                          <a:cs typeface="Arial" panose="020B0604020202020204" pitchFamily="34" charset="0"/>
                        </a:rPr>
                        <a:t>-YA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5756162"/>
                  </a:ext>
                </a:extLst>
              </a:tr>
              <a:tr h="442660">
                <a:tc>
                  <a:txBody>
                    <a:bodyPr/>
                    <a:lstStyle/>
                    <a:p>
                      <a:pPr algn="ctr"/>
                      <a:r>
                        <a:rPr lang="en-US" altLang="zh-CN" sz="1400" b="1" dirty="0">
                          <a:latin typeface="Arial" panose="020B0604020202020204" pitchFamily="34" charset="0"/>
                          <a:cs typeface="Arial" panose="020B0604020202020204" pitchFamily="34" charset="0"/>
                        </a:rPr>
                        <a:t>Test case No.</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38.521-1 6.2A.1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38.521-1 6.2B.1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38.521-3 6.2B.1.3</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38.521-3 6.2B.1.3a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424449857"/>
                  </a:ext>
                </a:extLst>
              </a:tr>
              <a:tr h="370840">
                <a:tc>
                  <a:txBody>
                    <a:bodyPr/>
                    <a:lstStyle/>
                    <a:p>
                      <a:pPr algn="ctr"/>
                      <a:r>
                        <a:rPr lang="en-US" altLang="zh-CN" sz="1400" b="1" dirty="0">
                          <a:latin typeface="Arial" panose="020B0604020202020204" pitchFamily="34" charset="0"/>
                          <a:cs typeface="Arial" panose="020B0604020202020204" pitchFamily="34" charset="0"/>
                        </a:rPr>
                        <a:t>Measured by</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sum of mean transmitted power over all component carriers</a:t>
                      </a:r>
                    </a:p>
                  </a:txBody>
                  <a:tcPr anchor="ctr">
                    <a:solidFill>
                      <a:schemeClr val="bg2"/>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sum of mean transmitted power over all component carriers</a:t>
                      </a:r>
                      <a:endParaRPr lang="zh-CN" altLang="en-US" sz="1400" dirty="0">
                        <a:latin typeface="Arial" panose="020B0604020202020204" pitchFamily="34" charset="0"/>
                        <a:cs typeface="Arial" panose="020B0604020202020204" pitchFamily="34" charset="0"/>
                      </a:endParaRPr>
                    </a:p>
                  </a:txBody>
                  <a:tcPr/>
                </a:tc>
                <a:tc gridSpan="2">
                  <a:txBody>
                    <a:bodyPr/>
                    <a:lstStyle/>
                    <a:p>
                      <a:pPr marL="285750" indent="-285750" algn="l">
                        <a:buFont typeface="Arial" panose="020B0604020202020204" pitchFamily="34" charset="0"/>
                        <a:buChar char="•"/>
                      </a:pPr>
                      <a:r>
                        <a:rPr lang="en-US" altLang="zh-CN" sz="1400" dirty="0">
                          <a:solidFill>
                            <a:schemeClr val="accent6">
                              <a:lumMod val="75000"/>
                            </a:schemeClr>
                          </a:solidFill>
                          <a:latin typeface="Arial" panose="020B0604020202020204" pitchFamily="34" charset="0"/>
                          <a:cs typeface="Arial" panose="020B0604020202020204" pitchFamily="34" charset="0"/>
                        </a:rPr>
                        <a:t>not supporting UE </a:t>
                      </a:r>
                      <a:r>
                        <a:rPr lang="en-US" altLang="zh-CN" sz="1400" dirty="0" err="1">
                          <a:solidFill>
                            <a:schemeClr val="accent6">
                              <a:lumMod val="75000"/>
                            </a:schemeClr>
                          </a:solidFill>
                          <a:latin typeface="Arial" panose="020B0604020202020204" pitchFamily="34" charset="0"/>
                          <a:cs typeface="Arial" panose="020B0604020202020204" pitchFamily="34" charset="0"/>
                        </a:rPr>
                        <a:t>singleUL</a:t>
                      </a:r>
                      <a:r>
                        <a:rPr lang="en-US" altLang="zh-CN" sz="1400" dirty="0">
                          <a:solidFill>
                            <a:schemeClr val="accent6">
                              <a:lumMod val="75000"/>
                            </a:schemeClr>
                          </a:solidFill>
                          <a:latin typeface="Arial" panose="020B0604020202020204" pitchFamily="34" charset="0"/>
                          <a:cs typeface="Arial" panose="020B0604020202020204" pitchFamily="34" charset="0"/>
                        </a:rPr>
                        <a:t>-Transmission: </a:t>
                      </a:r>
                    </a:p>
                    <a:p>
                      <a:pPr algn="l"/>
                      <a:r>
                        <a:rPr lang="en-US" altLang="zh-CN" sz="1400" dirty="0">
                          <a:latin typeface="Arial" panose="020B0604020202020204" pitchFamily="34" charset="0"/>
                          <a:cs typeface="Arial" panose="020B0604020202020204" pitchFamily="34" charset="0"/>
                        </a:rPr>
                        <a:t>sum of mean transmitted power over all EN-DC component carriers</a:t>
                      </a:r>
                    </a:p>
                    <a:p>
                      <a:pPr marL="285750" indent="-285750" algn="l">
                        <a:buFont typeface="Arial" panose="020B0604020202020204" pitchFamily="34" charset="0"/>
                        <a:buChar char="•"/>
                      </a:pPr>
                      <a:r>
                        <a:rPr lang="en-US" altLang="zh-CN" sz="1400" dirty="0">
                          <a:solidFill>
                            <a:schemeClr val="accent6">
                              <a:lumMod val="75000"/>
                            </a:schemeClr>
                          </a:solidFill>
                          <a:latin typeface="Arial" panose="020B0604020202020204" pitchFamily="34" charset="0"/>
                          <a:cs typeface="Arial" panose="020B0604020202020204" pitchFamily="34" charset="0"/>
                        </a:rPr>
                        <a:t>supporting UE </a:t>
                      </a:r>
                      <a:r>
                        <a:rPr lang="en-US" altLang="zh-CN" sz="1400" dirty="0" err="1">
                          <a:solidFill>
                            <a:schemeClr val="accent6">
                              <a:lumMod val="75000"/>
                            </a:schemeClr>
                          </a:solidFill>
                          <a:latin typeface="Arial" panose="020B0604020202020204" pitchFamily="34" charset="0"/>
                          <a:cs typeface="Arial" panose="020B0604020202020204" pitchFamily="34" charset="0"/>
                        </a:rPr>
                        <a:t>singleUL</a:t>
                      </a:r>
                      <a:r>
                        <a:rPr lang="en-US" altLang="zh-CN" sz="1400" dirty="0">
                          <a:solidFill>
                            <a:schemeClr val="accent6">
                              <a:lumMod val="75000"/>
                            </a:schemeClr>
                          </a:solidFill>
                          <a:latin typeface="Arial" panose="020B0604020202020204" pitchFamily="34" charset="0"/>
                          <a:cs typeface="Arial" panose="020B0604020202020204" pitchFamily="34" charset="0"/>
                        </a:rPr>
                        <a:t>-Transmission: </a:t>
                      </a:r>
                    </a:p>
                    <a:p>
                      <a:pPr algn="l"/>
                      <a:r>
                        <a:rPr lang="en-US" altLang="zh-CN" sz="1400" dirty="0">
                          <a:latin typeface="Arial" panose="020B0604020202020204" pitchFamily="34" charset="0"/>
                          <a:cs typeface="Arial" panose="020B0604020202020204" pitchFamily="34" charset="0"/>
                        </a:rPr>
                        <a:t>mean transmitted power over E-UTRA carrier or NR carrier</a:t>
                      </a:r>
                      <a:endParaRPr lang="zh-CN" altLang="en-US" sz="1400" dirty="0">
                        <a:latin typeface="Arial" panose="020B0604020202020204" pitchFamily="34" charset="0"/>
                        <a:cs typeface="Arial" panose="020B0604020202020204" pitchFamily="34" charset="0"/>
                      </a:endParaRPr>
                    </a:p>
                  </a:txBody>
                  <a:tcPr>
                    <a:solidFill>
                      <a:schemeClr val="bg2"/>
                    </a:solidFill>
                  </a:tcPr>
                </a:tc>
                <a:tc hMerge="1">
                  <a:txBody>
                    <a:bodyPr/>
                    <a:lstStyle/>
                    <a:p>
                      <a:pPr algn="l"/>
                      <a:endParaRPr lang="zh-CN" alt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21799335"/>
                  </a:ext>
                </a:extLst>
              </a:tr>
              <a:tr h="370840">
                <a:tc>
                  <a:txBody>
                    <a:bodyPr/>
                    <a:lstStyle/>
                    <a:p>
                      <a:pPr algn="ctr"/>
                      <a:r>
                        <a:rPr lang="en-US" altLang="zh-CN" sz="1400" b="1" dirty="0">
                          <a:latin typeface="Arial" panose="020B0604020202020204" pitchFamily="34" charset="0"/>
                          <a:cs typeface="Arial" panose="020B0604020202020204" pitchFamily="34" charset="0"/>
                        </a:rPr>
                        <a:t>MU</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MAX (MU</a:t>
                      </a:r>
                      <a:r>
                        <a:rPr lang="en-US" altLang="zh-CN" sz="1400" baseline="-25000" dirty="0">
                          <a:latin typeface="Arial" panose="020B0604020202020204" pitchFamily="34" charset="0"/>
                          <a:cs typeface="Arial" panose="020B0604020202020204" pitchFamily="34" charset="0"/>
                        </a:rPr>
                        <a:t>CC1</a:t>
                      </a:r>
                      <a:r>
                        <a:rPr lang="en-US" altLang="zh-CN" sz="1400" dirty="0">
                          <a:latin typeface="Arial" panose="020B0604020202020204" pitchFamily="34" charset="0"/>
                          <a:cs typeface="Arial" panose="020B0604020202020204" pitchFamily="34" charset="0"/>
                        </a:rPr>
                        <a:t>, MU</a:t>
                      </a:r>
                      <a:r>
                        <a:rPr lang="en-US" altLang="zh-CN" sz="1400" baseline="-25000" dirty="0">
                          <a:latin typeface="Arial" panose="020B0604020202020204" pitchFamily="34" charset="0"/>
                          <a:cs typeface="Arial" panose="020B0604020202020204" pitchFamily="34" charset="0"/>
                        </a:rPr>
                        <a:t>CC2</a:t>
                      </a: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MAX (MU</a:t>
                      </a:r>
                      <a:r>
                        <a:rPr lang="en-US" altLang="zh-CN" sz="1400" baseline="-25000" dirty="0">
                          <a:latin typeface="Arial" panose="020B0604020202020204" pitchFamily="34" charset="0"/>
                          <a:cs typeface="Arial" panose="020B0604020202020204" pitchFamily="34" charset="0"/>
                        </a:rPr>
                        <a:t>CC1</a:t>
                      </a:r>
                      <a:r>
                        <a:rPr lang="en-US" altLang="zh-CN" sz="1400" dirty="0">
                          <a:latin typeface="Arial" panose="020B0604020202020204" pitchFamily="34" charset="0"/>
                          <a:cs typeface="Arial" panose="020B0604020202020204" pitchFamily="34" charset="0"/>
                        </a:rPr>
                        <a:t>, MU</a:t>
                      </a:r>
                      <a:r>
                        <a:rPr lang="en-US" altLang="zh-CN" sz="1400" baseline="-25000" dirty="0">
                          <a:latin typeface="Arial" panose="020B0604020202020204" pitchFamily="34" charset="0"/>
                          <a:cs typeface="Arial" panose="020B0604020202020204" pitchFamily="34" charset="0"/>
                        </a:rPr>
                        <a:t>CC2</a:t>
                      </a: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MAX (MU</a:t>
                      </a:r>
                      <a:r>
                        <a:rPr lang="en-US" altLang="zh-CN" sz="1400" baseline="-25000" dirty="0">
                          <a:latin typeface="Arial" panose="020B0604020202020204" pitchFamily="34" charset="0"/>
                          <a:cs typeface="Arial" panose="020B0604020202020204" pitchFamily="34" charset="0"/>
                        </a:rPr>
                        <a:t>LTE</a:t>
                      </a:r>
                      <a:r>
                        <a:rPr lang="en-US" altLang="zh-CN" sz="1400" dirty="0">
                          <a:latin typeface="Arial" panose="020B0604020202020204" pitchFamily="34" charset="0"/>
                          <a:cs typeface="Arial" panose="020B0604020202020204" pitchFamily="34" charset="0"/>
                        </a:rPr>
                        <a:t>, MU</a:t>
                      </a:r>
                      <a:r>
                        <a:rPr lang="en-US" altLang="zh-CN" sz="1400" baseline="-25000" dirty="0">
                          <a:latin typeface="Arial" panose="020B0604020202020204" pitchFamily="34" charset="0"/>
                          <a:cs typeface="Arial" panose="020B0604020202020204" pitchFamily="34" charset="0"/>
                        </a:rPr>
                        <a:t>SA</a:t>
                      </a:r>
                      <a:r>
                        <a:rPr lang="en-US" altLang="zh-CN" sz="1400" dirty="0">
                          <a:latin typeface="Arial" panose="020B0604020202020204" pitchFamily="34" charset="0"/>
                          <a:cs typeface="Arial" panose="020B0604020202020204" pitchFamily="34" charset="0"/>
                        </a:rPr>
                        <a:t>)</a:t>
                      </a: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MAX (MU</a:t>
                      </a:r>
                      <a:r>
                        <a:rPr lang="en-US" altLang="zh-CN" sz="1400" baseline="-25000" dirty="0">
                          <a:latin typeface="Arial" panose="020B0604020202020204" pitchFamily="34" charset="0"/>
                          <a:cs typeface="Arial" panose="020B0604020202020204" pitchFamily="34" charset="0"/>
                        </a:rPr>
                        <a:t>LTE</a:t>
                      </a:r>
                      <a:r>
                        <a:rPr lang="en-US" altLang="zh-CN" sz="1400" dirty="0">
                          <a:latin typeface="Arial" panose="020B0604020202020204" pitchFamily="34" charset="0"/>
                          <a:cs typeface="Arial" panose="020B0604020202020204" pitchFamily="34" charset="0"/>
                        </a:rPr>
                        <a:t>, MU</a:t>
                      </a:r>
                      <a:r>
                        <a:rPr lang="en-US" altLang="zh-CN" sz="1400" baseline="-25000" dirty="0">
                          <a:latin typeface="Arial" panose="020B0604020202020204" pitchFamily="34" charset="0"/>
                          <a:cs typeface="Arial" panose="020B0604020202020204" pitchFamily="34" charset="0"/>
                        </a:rPr>
                        <a:t>SA</a:t>
                      </a:r>
                      <a:r>
                        <a:rPr lang="en-US" altLang="zh-CN" sz="1400" dirty="0">
                          <a:latin typeface="Arial" panose="020B0604020202020204" pitchFamily="34" charset="0"/>
                          <a:cs typeface="Arial" panose="020B0604020202020204" pitchFamily="34" charset="0"/>
                        </a:rPr>
                        <a:t>)</a:t>
                      </a:r>
                    </a:p>
                  </a:txBody>
                  <a:tcPr anchor="ctr">
                    <a:solidFill>
                      <a:schemeClr val="bg2"/>
                    </a:solidFill>
                  </a:tcPr>
                </a:tc>
                <a:extLst>
                  <a:ext uri="{0D108BD9-81ED-4DB2-BD59-A6C34878D82A}">
                    <a16:rowId xmlns:a16="http://schemas.microsoft.com/office/drawing/2014/main" val="1110814002"/>
                  </a:ext>
                </a:extLst>
              </a:tr>
              <a:tr h="291868">
                <a:tc>
                  <a:txBody>
                    <a:bodyPr/>
                    <a:lstStyle/>
                    <a:p>
                      <a:pPr algn="ctr"/>
                      <a:r>
                        <a:rPr lang="en-US" altLang="zh-CN" sz="1400" b="1" dirty="0">
                          <a:latin typeface="Arial" panose="020B0604020202020204" pitchFamily="34" charset="0"/>
                          <a:cs typeface="Arial" panose="020B0604020202020204" pitchFamily="34" charset="0"/>
                        </a:rPr>
                        <a:t>TT</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MAX (TT</a:t>
                      </a:r>
                      <a:r>
                        <a:rPr lang="en-US" altLang="zh-CN" sz="1400" baseline="-25000" dirty="0">
                          <a:latin typeface="Arial" panose="020B0604020202020204" pitchFamily="34" charset="0"/>
                          <a:cs typeface="Arial" panose="020B0604020202020204" pitchFamily="34" charset="0"/>
                        </a:rPr>
                        <a:t>CC1</a:t>
                      </a:r>
                      <a:r>
                        <a:rPr lang="en-US" altLang="zh-CN" sz="1400" dirty="0">
                          <a:latin typeface="Arial" panose="020B0604020202020204" pitchFamily="34" charset="0"/>
                          <a:cs typeface="Arial" panose="020B0604020202020204" pitchFamily="34" charset="0"/>
                        </a:rPr>
                        <a:t>, TT</a:t>
                      </a:r>
                      <a:r>
                        <a:rPr lang="en-US" altLang="zh-CN" sz="1400" baseline="-25000" dirty="0">
                          <a:latin typeface="Arial" panose="020B0604020202020204" pitchFamily="34" charset="0"/>
                          <a:cs typeface="Arial" panose="020B0604020202020204" pitchFamily="34" charset="0"/>
                        </a:rPr>
                        <a:t>CC2</a:t>
                      </a: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MAX (TT</a:t>
                      </a:r>
                      <a:r>
                        <a:rPr lang="en-US" altLang="zh-CN" sz="1400" baseline="-25000" dirty="0">
                          <a:latin typeface="Arial" panose="020B0604020202020204" pitchFamily="34" charset="0"/>
                          <a:cs typeface="Arial" panose="020B0604020202020204" pitchFamily="34" charset="0"/>
                        </a:rPr>
                        <a:t>CC1</a:t>
                      </a:r>
                      <a:r>
                        <a:rPr lang="en-US" altLang="zh-CN" sz="1400" dirty="0">
                          <a:latin typeface="Arial" panose="020B0604020202020204" pitchFamily="34" charset="0"/>
                          <a:cs typeface="Arial" panose="020B0604020202020204" pitchFamily="34" charset="0"/>
                        </a:rPr>
                        <a:t>, TT</a:t>
                      </a:r>
                      <a:r>
                        <a:rPr lang="en-US" altLang="zh-CN" sz="1400" baseline="-25000" dirty="0">
                          <a:latin typeface="Arial" panose="020B0604020202020204" pitchFamily="34" charset="0"/>
                          <a:cs typeface="Arial" panose="020B0604020202020204" pitchFamily="34" charset="0"/>
                        </a:rPr>
                        <a:t>CC2</a:t>
                      </a: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MAX (TT</a:t>
                      </a:r>
                      <a:r>
                        <a:rPr lang="en-US" altLang="zh-CN" sz="1400" baseline="-25000" dirty="0">
                          <a:latin typeface="Arial" panose="020B0604020202020204" pitchFamily="34" charset="0"/>
                          <a:cs typeface="Arial" panose="020B0604020202020204" pitchFamily="34" charset="0"/>
                        </a:rPr>
                        <a:t>LTE</a:t>
                      </a:r>
                      <a:r>
                        <a:rPr lang="en-US" altLang="zh-CN" sz="1400" dirty="0">
                          <a:latin typeface="Arial" panose="020B0604020202020204" pitchFamily="34" charset="0"/>
                          <a:cs typeface="Arial" panose="020B0604020202020204" pitchFamily="34" charset="0"/>
                        </a:rPr>
                        <a:t>, TT</a:t>
                      </a:r>
                      <a:r>
                        <a:rPr lang="en-US" altLang="zh-CN" sz="1400" baseline="-25000" dirty="0">
                          <a:latin typeface="Arial" panose="020B0604020202020204" pitchFamily="34" charset="0"/>
                          <a:cs typeface="Arial" panose="020B0604020202020204" pitchFamily="34" charset="0"/>
                        </a:rPr>
                        <a:t>SA</a:t>
                      </a:r>
                      <a:r>
                        <a:rPr lang="en-US" altLang="zh-CN" sz="1400" dirty="0">
                          <a:latin typeface="Arial" panose="020B0604020202020204" pitchFamily="34" charset="0"/>
                          <a:cs typeface="Arial" panose="020B0604020202020204" pitchFamily="34" charset="0"/>
                        </a:rPr>
                        <a:t>)</a:t>
                      </a: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MAX (TT</a:t>
                      </a:r>
                      <a:r>
                        <a:rPr lang="en-US" altLang="zh-CN" sz="1400" baseline="-25000" dirty="0">
                          <a:latin typeface="Arial" panose="020B0604020202020204" pitchFamily="34" charset="0"/>
                          <a:cs typeface="Arial" panose="020B0604020202020204" pitchFamily="34" charset="0"/>
                        </a:rPr>
                        <a:t>LTE</a:t>
                      </a:r>
                      <a:r>
                        <a:rPr lang="en-US" altLang="zh-CN" sz="1400" dirty="0">
                          <a:latin typeface="Arial" panose="020B0604020202020204" pitchFamily="34" charset="0"/>
                          <a:cs typeface="Arial" panose="020B0604020202020204" pitchFamily="34" charset="0"/>
                        </a:rPr>
                        <a:t>, TT</a:t>
                      </a:r>
                      <a:r>
                        <a:rPr lang="en-US" altLang="zh-CN" sz="1400" baseline="-25000" dirty="0">
                          <a:latin typeface="Arial" panose="020B0604020202020204" pitchFamily="34" charset="0"/>
                          <a:cs typeface="Arial" panose="020B0604020202020204" pitchFamily="34" charset="0"/>
                        </a:rPr>
                        <a:t>SA</a:t>
                      </a:r>
                      <a:r>
                        <a:rPr lang="en-US" altLang="zh-CN" sz="1400" baseline="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347963525"/>
                  </a:ext>
                </a:extLst>
              </a:tr>
            </a:tbl>
          </a:graphicData>
        </a:graphic>
      </p:graphicFrame>
    </p:spTree>
    <p:extLst>
      <p:ext uri="{BB962C8B-B14F-4D97-AF65-F5344CB8AC3E}">
        <p14:creationId xmlns:p14="http://schemas.microsoft.com/office/powerpoint/2010/main" val="2164757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9430C8-274F-4799-A698-8120EE6A99E7}"/>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Spurious UE co-ex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guideline</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DE473E44-B7CD-4B91-B642-4AD47DE0272B}"/>
              </a:ext>
            </a:extLst>
          </p:cNvPr>
          <p:cNvSpPr>
            <a:spLocks noGrp="1"/>
          </p:cNvSpPr>
          <p:nvPr>
            <p:ph idx="1"/>
          </p:nvPr>
        </p:nvSpPr>
        <p:spPr>
          <a:xfrm>
            <a:off x="0" y="621437"/>
            <a:ext cx="12192000" cy="6236563"/>
          </a:xfrm>
        </p:spPr>
        <p:txBody>
          <a:bodyPr>
            <a:normAutofit lnSpcReduction="10000"/>
          </a:bodyPr>
          <a:lstStyle/>
          <a:p>
            <a:pPr>
              <a:lnSpc>
                <a:spcPct val="150000"/>
              </a:lnSpc>
              <a:spcBef>
                <a:spcPts val="0"/>
              </a:spcBef>
            </a:pPr>
            <a:r>
              <a:rPr lang="en-US" altLang="zh-CN" sz="1700" dirty="0">
                <a:latin typeface="Arial" panose="020B0604020202020204" pitchFamily="34" charset="0"/>
                <a:cs typeface="Arial" panose="020B0604020202020204" pitchFamily="34" charset="0"/>
              </a:rPr>
              <a:t>Spurious emission UE co-existence requirement for the same frequency range with different features</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marL="0" indent="0">
              <a:lnSpc>
                <a:spcPct val="150000"/>
              </a:lnSpc>
              <a:spcBef>
                <a:spcPts val="0"/>
              </a:spcBef>
              <a:buNone/>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dirty="0">
                <a:latin typeface="Arial" panose="020B0604020202020204" pitchFamily="34" charset="0"/>
                <a:cs typeface="Arial" panose="020B0604020202020204" pitchFamily="34" charset="0"/>
              </a:rPr>
              <a:t>Analysis of minimum requirements: The requirements are consist of…</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Observation 2a:</a:t>
            </a:r>
          </a:p>
          <a:p>
            <a:pPr lvl="1">
              <a:lnSpc>
                <a:spcPct val="150000"/>
              </a:lnSpc>
              <a:spcBef>
                <a:spcPts val="0"/>
              </a:spcBef>
              <a:buFont typeface="Wingdings" panose="05000000000000000000" pitchFamily="2" charset="2"/>
              <a:buChar char="Ø"/>
            </a:pPr>
            <a:r>
              <a:rPr lang="en-US" altLang="zh-CN" sz="1500" dirty="0">
                <a:latin typeface="Arial" panose="020B0604020202020204" pitchFamily="34" charset="0"/>
                <a:cs typeface="Arial" panose="020B0604020202020204" pitchFamily="34" charset="0"/>
              </a:rPr>
              <a:t>For a specific configuration, the protected frequency range (known as “additional requirements”) requirement is same across different releases</a:t>
            </a:r>
          </a:p>
          <a:p>
            <a:pPr lvl="1">
              <a:lnSpc>
                <a:spcPct val="150000"/>
              </a:lnSpc>
              <a:spcBef>
                <a:spcPts val="0"/>
              </a:spcBef>
              <a:buFont typeface="Wingdings" panose="05000000000000000000" pitchFamily="2" charset="2"/>
              <a:buChar char="Ø"/>
            </a:pPr>
            <a:r>
              <a:rPr lang="en-US" altLang="zh-CN" sz="1500" dirty="0">
                <a:latin typeface="Arial" panose="020B0604020202020204" pitchFamily="34" charset="0"/>
                <a:cs typeface="Arial" panose="020B0604020202020204" pitchFamily="34" charset="0"/>
              </a:rPr>
              <a:t>Spurious UE co-ex requirements are same for the band combination among difference features , except EN-DC testing for R15 UE and NE-DC configurations without </a:t>
            </a:r>
            <a:r>
              <a:rPr lang="en-US" altLang="zh-CN" sz="1500" dirty="0">
                <a:effectLst/>
                <a:latin typeface="Arial" panose="020B0604020202020204" pitchFamily="34" charset="0"/>
                <a:ea typeface="Times New Roman" panose="02020603050405020304" pitchFamily="18" charset="0"/>
                <a:cs typeface="Arial" panose="020B0604020202020204" pitchFamily="34" charset="0"/>
              </a:rPr>
              <a:t>corresponding defined EN-DC.</a:t>
            </a:r>
          </a:p>
          <a:p>
            <a:pPr lvl="1">
              <a:lnSpc>
                <a:spcPct val="150000"/>
              </a:lnSpc>
              <a:spcBef>
                <a:spcPts val="0"/>
              </a:spcBef>
              <a:buFont typeface="Wingdings" panose="05000000000000000000" pitchFamily="2" charset="2"/>
              <a:buChar char="Ø"/>
            </a:pPr>
            <a:r>
              <a:rPr lang="en-US" altLang="zh-CN" sz="1500" dirty="0">
                <a:highlight>
                  <a:srgbClr val="00FF00"/>
                </a:highlight>
                <a:latin typeface="Arial" panose="020B0604020202020204" pitchFamily="34" charset="0"/>
                <a:cs typeface="Arial" panose="020B0604020202020204" pitchFamily="34" charset="0"/>
              </a:rPr>
              <a:t>It’s better to ask RAN4 group to align the spurious UE co-existence requirements in Rel-15 with Rel-16 and onwards</a:t>
            </a:r>
          </a:p>
        </p:txBody>
      </p:sp>
      <p:sp>
        <p:nvSpPr>
          <p:cNvPr id="6" name="Rectangle 5">
            <a:extLst>
              <a:ext uri="{FF2B5EF4-FFF2-40B4-BE49-F238E27FC236}">
                <a16:creationId xmlns:a16="http://schemas.microsoft.com/office/drawing/2014/main" id="{8312BF03-E4F2-4B4D-93D3-BC907E3BF0FB}"/>
              </a:ext>
            </a:extLst>
          </p:cNvPr>
          <p:cNvSpPr/>
          <p:nvPr/>
        </p:nvSpPr>
        <p:spPr>
          <a:xfrm>
            <a:off x="249560" y="1123950"/>
            <a:ext cx="11692878" cy="132628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lvl="1" indent="0">
              <a:lnSpc>
                <a:spcPct val="125000"/>
              </a:lnSpc>
              <a:spcBef>
                <a:spcPts val="0"/>
              </a:spcBef>
              <a:buNone/>
            </a:pPr>
            <a:r>
              <a:rPr lang="en-US" altLang="zh-CN" sz="1600" b="1" dirty="0">
                <a:solidFill>
                  <a:schemeClr val="tx1"/>
                </a:solidFill>
                <a:latin typeface="Arial" panose="020B0604020202020204" pitchFamily="34" charset="0"/>
                <a:cs typeface="Arial" panose="020B0604020202020204" pitchFamily="34" charset="0"/>
              </a:rPr>
              <a:t>TR 38.346 cl.7.2.2:    </a:t>
            </a:r>
            <a:r>
              <a:rPr lang="en-US" altLang="zh-CN" sz="1600" dirty="0">
                <a:solidFill>
                  <a:schemeClr val="tx1"/>
                </a:solidFill>
                <a:latin typeface="Times New Roman" panose="02020603050405020304" pitchFamily="18" charset="0"/>
                <a:cs typeface="Times New Roman" panose="02020603050405020304" pitchFamily="18" charset="0"/>
              </a:rPr>
              <a:t>Generally, if </a:t>
            </a:r>
            <a:r>
              <a:rPr lang="en-US" altLang="zh-CN" sz="1600" dirty="0" err="1">
                <a:solidFill>
                  <a:schemeClr val="tx1"/>
                </a:solidFill>
                <a:latin typeface="Times New Roman" panose="02020603050405020304" pitchFamily="18" charset="0"/>
                <a:cs typeface="Times New Roman" panose="02020603050405020304" pitchFamily="18" charset="0"/>
              </a:rPr>
              <a:t>CA_nA-nB</a:t>
            </a: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err="1">
                <a:solidFill>
                  <a:schemeClr val="tx1"/>
                </a:solidFill>
                <a:latin typeface="Times New Roman" panose="02020603050405020304" pitchFamily="18" charset="0"/>
                <a:cs typeface="Times New Roman" panose="02020603050405020304" pitchFamily="18" charset="0"/>
              </a:rPr>
              <a:t>DC_A_nB</a:t>
            </a: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err="1">
                <a:solidFill>
                  <a:schemeClr val="tx1"/>
                </a:solidFill>
                <a:latin typeface="Times New Roman" panose="02020603050405020304" pitchFamily="18" charset="0"/>
                <a:cs typeface="Times New Roman" panose="02020603050405020304" pitchFamily="18" charset="0"/>
              </a:rPr>
              <a:t>DC_B_nA</a:t>
            </a: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err="1">
                <a:solidFill>
                  <a:schemeClr val="tx1"/>
                </a:solidFill>
                <a:latin typeface="Times New Roman" panose="02020603050405020304" pitchFamily="18" charset="0"/>
                <a:cs typeface="Times New Roman" panose="02020603050405020304" pitchFamily="18" charset="0"/>
              </a:rPr>
              <a:t>DC_nB_A</a:t>
            </a: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err="1">
                <a:solidFill>
                  <a:schemeClr val="tx1"/>
                </a:solidFill>
                <a:latin typeface="Times New Roman" panose="02020603050405020304" pitchFamily="18" charset="0"/>
                <a:cs typeface="Times New Roman" panose="02020603050405020304" pitchFamily="18" charset="0"/>
              </a:rPr>
              <a:t>DC_nA_B</a:t>
            </a:r>
            <a:r>
              <a:rPr lang="en-US" altLang="zh-CN" sz="1600" dirty="0">
                <a:solidFill>
                  <a:schemeClr val="tx1"/>
                </a:solidFill>
                <a:latin typeface="Times New Roman" panose="02020603050405020304" pitchFamily="18" charset="0"/>
                <a:cs typeface="Times New Roman" panose="02020603050405020304" pitchFamily="18" charset="0"/>
              </a:rPr>
              <a:t> have same spurious emission requirements for UE to UE coexistence, it may not be needed to test the spurious emission requirements for UE to UE coexistence for each UL configuration again and again. Once one of these UL configurations is verified, the other UL configurations for different feature in same band combination can be considered as being capable of meeting these requirements.</a:t>
            </a:r>
          </a:p>
        </p:txBody>
      </p:sp>
      <p:graphicFrame>
        <p:nvGraphicFramePr>
          <p:cNvPr id="10" name="Table 9">
            <a:extLst>
              <a:ext uri="{FF2B5EF4-FFF2-40B4-BE49-F238E27FC236}">
                <a16:creationId xmlns:a16="http://schemas.microsoft.com/office/drawing/2014/main" id="{5FBAE117-8F79-4D0C-924B-4A4CD3F41574}"/>
              </a:ext>
            </a:extLst>
          </p:cNvPr>
          <p:cNvGraphicFramePr>
            <a:graphicFrameLocks noGrp="1"/>
          </p:cNvGraphicFramePr>
          <p:nvPr>
            <p:extLst>
              <p:ext uri="{D42A27DB-BD31-4B8C-83A1-F6EECF244321}">
                <p14:modId xmlns:p14="http://schemas.microsoft.com/office/powerpoint/2010/main" val="3121847061"/>
              </p:ext>
            </p:extLst>
          </p:nvPr>
        </p:nvGraphicFramePr>
        <p:xfrm>
          <a:off x="407620" y="2883618"/>
          <a:ext cx="11376758" cy="1770500"/>
        </p:xfrm>
        <a:graphic>
          <a:graphicData uri="http://schemas.openxmlformats.org/drawingml/2006/table">
            <a:tbl>
              <a:tblPr>
                <a:tableStyleId>{5C22544A-7EE6-4342-B048-85BDC9FD1C3A}</a:tableStyleId>
              </a:tblPr>
              <a:tblGrid>
                <a:gridCol w="2357398">
                  <a:extLst>
                    <a:ext uri="{9D8B030D-6E8A-4147-A177-3AD203B41FA5}">
                      <a16:colId xmlns:a16="http://schemas.microsoft.com/office/drawing/2014/main" val="2849079545"/>
                    </a:ext>
                  </a:extLst>
                </a:gridCol>
                <a:gridCol w="2357398">
                  <a:extLst>
                    <a:ext uri="{9D8B030D-6E8A-4147-A177-3AD203B41FA5}">
                      <a16:colId xmlns:a16="http://schemas.microsoft.com/office/drawing/2014/main" val="601607470"/>
                    </a:ext>
                  </a:extLst>
                </a:gridCol>
                <a:gridCol w="3330981">
                  <a:extLst>
                    <a:ext uri="{9D8B030D-6E8A-4147-A177-3AD203B41FA5}">
                      <a16:colId xmlns:a16="http://schemas.microsoft.com/office/drawing/2014/main" val="338784516"/>
                    </a:ext>
                  </a:extLst>
                </a:gridCol>
                <a:gridCol w="3330981">
                  <a:extLst>
                    <a:ext uri="{9D8B030D-6E8A-4147-A177-3AD203B41FA5}">
                      <a16:colId xmlns:a16="http://schemas.microsoft.com/office/drawing/2014/main" val="1731514776"/>
                    </a:ext>
                  </a:extLst>
                </a:gridCol>
              </a:tblGrid>
              <a:tr h="458530">
                <a:tc>
                  <a:txBody>
                    <a:bodyPr/>
                    <a:lstStyle/>
                    <a:p>
                      <a:pPr algn="ctr" hangingPunct="0"/>
                      <a:r>
                        <a:rPr lang="en-GB" sz="1400" b="1" dirty="0">
                          <a:effectLst/>
                          <a:latin typeface="Arial" panose="020B0604020202020204" pitchFamily="34" charset="0"/>
                          <a:cs typeface="Arial" panose="020B0604020202020204" pitchFamily="34" charset="0"/>
                        </a:rPr>
                        <a:t>Uplink NR CA</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Uplink NR 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Uplink EN-DC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Uplink NE-DC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226444746"/>
                  </a:ext>
                </a:extLst>
              </a:tr>
              <a:tr h="458530">
                <a:tc rowSpan="2" gridSpan="2">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Intersection of requirements for the individual bands + additional protected frequency range</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rowSpan="2" hMerge="1">
                  <a:txBody>
                    <a:bodyPr/>
                    <a:lstStyle/>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R15:</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defined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protected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and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protected frequency range</a:t>
                      </a:r>
                    </a:p>
                  </a:txBody>
                  <a:tcPr marL="68580" marR="68580" marT="0" marB="0"/>
                </a:tc>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WITH corresponding defined EN-DC:  same as EN-DC</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692560761"/>
                  </a:ext>
                </a:extLst>
              </a:tr>
              <a:tr h="458530">
                <a:tc gridSpan="2" vMerge="1">
                  <a:txBody>
                    <a:bodyPr/>
                    <a:lstStyle/>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hMerge="1" vMerge="1">
                  <a:txBody>
                    <a:bodyPr/>
                    <a:lstStyle/>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R16-R18: Intersection of requirements for the individual bands + additional protected frequency range</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WITHOUT corresponding defined EN-DC:  defined protected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and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protected frequency range</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045866921"/>
                  </a:ext>
                </a:extLst>
              </a:tr>
            </a:tbl>
          </a:graphicData>
        </a:graphic>
      </p:graphicFrame>
    </p:spTree>
    <p:extLst>
      <p:ext uri="{BB962C8B-B14F-4D97-AF65-F5344CB8AC3E}">
        <p14:creationId xmlns:p14="http://schemas.microsoft.com/office/powerpoint/2010/main" val="2021066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9430C8-274F-4799-A698-8120EE6A99E7}"/>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Spurious UE co-ex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RAN5 testing</a:t>
            </a:r>
            <a:endParaRPr lang="zh-CN" altLang="en-US"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C5FB4B4-B629-4297-A4E0-28DCF40B3E90}"/>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600" dirty="0">
                <a:latin typeface="Arial" panose="020B0604020202020204" pitchFamily="34" charset="0"/>
                <a:cs typeface="Arial" panose="020B0604020202020204" pitchFamily="34" charset="0"/>
              </a:rPr>
              <a:t>MOP testing for same band combination among different features in RAN5:</a:t>
            </a:r>
          </a:p>
          <a:p>
            <a:pPr>
              <a:lnSpc>
                <a:spcPct val="150000"/>
              </a:lnSpc>
              <a:spcBef>
                <a:spcPts val="0"/>
              </a:spcBef>
            </a:pPr>
            <a:endParaRPr lang="en-US" altLang="zh-CN" sz="16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marL="457200" lvl="1" indent="0">
              <a:lnSpc>
                <a:spcPct val="150000"/>
              </a:lnSpc>
              <a:spcBef>
                <a:spcPts val="0"/>
              </a:spcBef>
              <a:buNone/>
            </a:pPr>
            <a:endParaRPr lang="en-US" altLang="zh-CN" sz="1400" dirty="0">
              <a:latin typeface="Arial" panose="020B0604020202020204" pitchFamily="34" charset="0"/>
              <a:cs typeface="Arial" panose="020B0604020202020204" pitchFamily="34" charset="0"/>
            </a:endParaRPr>
          </a:p>
          <a:p>
            <a:pPr marL="457200" lvl="1" indent="0">
              <a:lnSpc>
                <a:spcPct val="150000"/>
              </a:lnSpc>
              <a:spcBef>
                <a:spcPts val="0"/>
              </a:spcBef>
              <a:buNone/>
            </a:pPr>
            <a:r>
              <a:rPr lang="en-US" altLang="zh-CN" sz="1400" dirty="0">
                <a:latin typeface="Arial" panose="020B0604020202020204" pitchFamily="34" charset="0"/>
                <a:cs typeface="Arial" panose="020B0604020202020204" pitchFamily="34" charset="0"/>
              </a:rPr>
              <a:t>* NSA only capable UE is not involved in this discussion  </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Observation 2b:</a:t>
            </a:r>
            <a:r>
              <a:rPr lang="en-US" altLang="zh-CN" sz="1600" dirty="0">
                <a:latin typeface="Arial" panose="020B0604020202020204" pitchFamily="34" charset="0"/>
                <a:cs typeface="Arial" panose="020B0604020202020204" pitchFamily="34" charset="0"/>
              </a:rPr>
              <a:t> </a:t>
            </a:r>
          </a:p>
          <a:p>
            <a:pPr lvl="1">
              <a:lnSpc>
                <a:spcPct val="150000"/>
              </a:lnSpc>
              <a:spcBef>
                <a:spcPts val="0"/>
              </a:spcBef>
              <a:buFont typeface="Wingdings" panose="05000000000000000000" pitchFamily="2" charset="2"/>
              <a:buChar char="Ø"/>
            </a:pPr>
            <a:r>
              <a:rPr lang="en-US" altLang="zh-CN" sz="1400" b="1" dirty="0">
                <a:latin typeface="Arial" panose="020B0604020202020204" pitchFamily="34" charset="0"/>
                <a:cs typeface="Arial" panose="020B0604020202020204" pitchFamily="34" charset="0"/>
              </a:rPr>
              <a:t>RAN5 testing aspects: </a:t>
            </a:r>
            <a:r>
              <a:rPr lang="en-US" altLang="zh-CN" sz="1400" dirty="0">
                <a:latin typeface="Arial" panose="020B0604020202020204" pitchFamily="34" charset="0"/>
                <a:cs typeface="Arial" panose="020B0604020202020204" pitchFamily="34" charset="0"/>
              </a:rPr>
              <a:t>NE-DC spurious UE co-ex testing hasn’t been defined in RAN5. The testing results for NR CA testing applies for the same band combination of NR-DC</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Proposal 2:	</a:t>
            </a:r>
            <a:r>
              <a:rPr lang="en-US" altLang="zh-CN" sz="1400" dirty="0">
                <a:latin typeface="Arial" panose="020B0604020202020204" pitchFamily="34" charset="0"/>
                <a:cs typeface="Arial" panose="020B0604020202020204" pitchFamily="34" charset="0"/>
              </a:rPr>
              <a:t> When UE supports different features on the same band combination</a:t>
            </a:r>
            <a:r>
              <a:rPr lang="en-US" altLang="zh-CN" sz="1400" dirty="0">
                <a:highlight>
                  <a:srgbClr val="FFFF00"/>
                </a:highlight>
                <a:latin typeface="Arial" panose="020B0604020202020204" pitchFamily="34" charset="0"/>
                <a:cs typeface="Arial" panose="020B0604020202020204" pitchFamily="34" charset="0"/>
              </a:rPr>
              <a:t>, the measured Spurious UE co-existence for one configuration is applicable to other remaining configurations in the group</a:t>
            </a:r>
            <a:r>
              <a:rPr lang="en-US" altLang="zh-CN" sz="1400" dirty="0">
                <a:latin typeface="Arial" panose="020B0604020202020204" pitchFamily="34" charset="0"/>
                <a:cs typeface="Arial" panose="020B0604020202020204" pitchFamily="34" charset="0"/>
              </a:rPr>
              <a:t>. This rule doesn’t apply to EN-DC testing for R15 UE.</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solidFill>
                <a:srgbClr val="FF0000"/>
              </a:solidFill>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p:txBody>
      </p:sp>
      <p:graphicFrame>
        <p:nvGraphicFramePr>
          <p:cNvPr id="5" name="Table 4">
            <a:extLst>
              <a:ext uri="{FF2B5EF4-FFF2-40B4-BE49-F238E27FC236}">
                <a16:creationId xmlns:a16="http://schemas.microsoft.com/office/drawing/2014/main" id="{08B332D0-CD90-4BC8-AEB7-1CA59FA325D9}"/>
              </a:ext>
            </a:extLst>
          </p:cNvPr>
          <p:cNvGraphicFramePr>
            <a:graphicFrameLocks noGrp="1"/>
          </p:cNvGraphicFramePr>
          <p:nvPr>
            <p:extLst>
              <p:ext uri="{D42A27DB-BD31-4B8C-83A1-F6EECF244321}">
                <p14:modId xmlns:p14="http://schemas.microsoft.com/office/powerpoint/2010/main" val="4023756963"/>
              </p:ext>
            </p:extLst>
          </p:nvPr>
        </p:nvGraphicFramePr>
        <p:xfrm>
          <a:off x="494189" y="1110646"/>
          <a:ext cx="11203621" cy="3048700"/>
        </p:xfrm>
        <a:graphic>
          <a:graphicData uri="http://schemas.openxmlformats.org/drawingml/2006/table">
            <a:tbl>
              <a:tblPr firstRow="1" bandRow="1">
                <a:tableStyleId>{5940675A-B579-460E-94D1-54222C63F5DA}</a:tableStyleId>
              </a:tblPr>
              <a:tblGrid>
                <a:gridCol w="2375376">
                  <a:extLst>
                    <a:ext uri="{9D8B030D-6E8A-4147-A177-3AD203B41FA5}">
                      <a16:colId xmlns:a16="http://schemas.microsoft.com/office/drawing/2014/main" val="2616417233"/>
                    </a:ext>
                  </a:extLst>
                </a:gridCol>
                <a:gridCol w="1919497">
                  <a:extLst>
                    <a:ext uri="{9D8B030D-6E8A-4147-A177-3AD203B41FA5}">
                      <a16:colId xmlns:a16="http://schemas.microsoft.com/office/drawing/2014/main" val="3399337056"/>
                    </a:ext>
                  </a:extLst>
                </a:gridCol>
                <a:gridCol w="1919497">
                  <a:extLst>
                    <a:ext uri="{9D8B030D-6E8A-4147-A177-3AD203B41FA5}">
                      <a16:colId xmlns:a16="http://schemas.microsoft.com/office/drawing/2014/main" val="3837187478"/>
                    </a:ext>
                  </a:extLst>
                </a:gridCol>
                <a:gridCol w="3198677">
                  <a:extLst>
                    <a:ext uri="{9D8B030D-6E8A-4147-A177-3AD203B41FA5}">
                      <a16:colId xmlns:a16="http://schemas.microsoft.com/office/drawing/2014/main" val="3883461743"/>
                    </a:ext>
                  </a:extLst>
                </a:gridCol>
                <a:gridCol w="1790574">
                  <a:extLst>
                    <a:ext uri="{9D8B030D-6E8A-4147-A177-3AD203B41FA5}">
                      <a16:colId xmlns:a16="http://schemas.microsoft.com/office/drawing/2014/main" val="386624149"/>
                    </a:ext>
                  </a:extLst>
                </a:gridCol>
              </a:tblGrid>
              <a:tr h="370840">
                <a:tc>
                  <a:txBody>
                    <a:bodyPr/>
                    <a:lstStyle/>
                    <a:p>
                      <a:pPr algn="ctr"/>
                      <a:r>
                        <a:rPr lang="en-US" altLang="zh-CN" sz="1400" b="1" dirty="0">
                          <a:latin typeface="Arial" panose="020B0604020202020204" pitchFamily="34" charset="0"/>
                          <a:cs typeface="Arial" panose="020B0604020202020204" pitchFamily="34" charset="0"/>
                        </a:rPr>
                        <a:t>Features</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 CA</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EN-DC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NE-DC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034249324"/>
                  </a:ext>
                </a:extLst>
              </a:tr>
              <a:tr h="370840">
                <a:tc>
                  <a:txBody>
                    <a:bodyPr/>
                    <a:lstStyle/>
                    <a:p>
                      <a:pPr algn="ctr"/>
                      <a:r>
                        <a:rPr lang="en-US" altLang="zh-CN" sz="1400" b="1" dirty="0">
                          <a:latin typeface="Arial" panose="020B0604020202020204" pitchFamily="34" charset="0"/>
                          <a:cs typeface="Arial" panose="020B0604020202020204" pitchFamily="34" charset="0"/>
                        </a:rPr>
                        <a:t>UL configuration type</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err="1">
                          <a:latin typeface="Arial" panose="020B0604020202020204" pitchFamily="34" charset="0"/>
                          <a:cs typeface="Arial" panose="020B0604020202020204" pitchFamily="34" charset="0"/>
                        </a:rPr>
                        <a:t>CA_nXA-nYA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DC_XA-</a:t>
                      </a:r>
                      <a:r>
                        <a:rPr lang="en-US" altLang="zh-CN" sz="1400" dirty="0" err="1">
                          <a:latin typeface="Arial" panose="020B0604020202020204" pitchFamily="34" charset="0"/>
                          <a:cs typeface="Arial" panose="020B0604020202020204" pitchFamily="34" charset="0"/>
                        </a:rPr>
                        <a:t>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a:t>
                      </a:r>
                      <a:r>
                        <a:rPr lang="en-US" altLang="zh-CN" sz="1400" dirty="0">
                          <a:latin typeface="Arial" panose="020B0604020202020204" pitchFamily="34" charset="0"/>
                          <a:cs typeface="Arial" panose="020B0604020202020204" pitchFamily="34" charset="0"/>
                        </a:rPr>
                        <a:t>-YA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5756162"/>
                  </a:ext>
                </a:extLst>
              </a:tr>
              <a:tr h="442660">
                <a:tc>
                  <a:txBody>
                    <a:bodyPr/>
                    <a:lstStyle/>
                    <a:p>
                      <a:pPr algn="ctr"/>
                      <a:r>
                        <a:rPr lang="en-US" altLang="zh-CN" sz="1400" b="1" dirty="0">
                          <a:latin typeface="Arial" panose="020B0604020202020204" pitchFamily="34" charset="0"/>
                          <a:cs typeface="Arial" panose="020B0604020202020204" pitchFamily="34" charset="0"/>
                        </a:rPr>
                        <a:t>Test case No.</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6.5A.3.2.1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6.5B.3</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6.5B.3.3.2</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6.5B.3.3a.2</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424449857"/>
                  </a:ext>
                </a:extLst>
              </a:tr>
              <a:tr h="4426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1" dirty="0">
                          <a:latin typeface="Arial" panose="020B0604020202020204" pitchFamily="34" charset="0"/>
                          <a:cs typeface="Arial" panose="020B0604020202020204" pitchFamily="34" charset="0"/>
                        </a:rPr>
                        <a:t>Measured by</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marL="285750" indent="-285750" algn="l">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Step by step measuring spurious emission as per the test requirement for both PCC and SCC; </a:t>
                      </a:r>
                    </a:p>
                    <a:p>
                      <a:pPr marL="285750" indent="-285750" algn="l">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During measurement the spectrum </a:t>
                      </a:r>
                      <a:r>
                        <a:rPr lang="en-US" altLang="zh-CN" sz="1200" dirty="0" err="1">
                          <a:latin typeface="Arial" panose="020B0604020202020204" pitchFamily="34" charset="0"/>
                          <a:cs typeface="Arial" panose="020B0604020202020204" pitchFamily="34" charset="0"/>
                        </a:rPr>
                        <a:t>analyser</a:t>
                      </a:r>
                      <a:r>
                        <a:rPr lang="en-US" altLang="zh-CN" sz="1200" dirty="0">
                          <a:latin typeface="Arial" panose="020B0604020202020204" pitchFamily="34" charset="0"/>
                          <a:cs typeface="Arial" panose="020B0604020202020204" pitchFamily="34" charset="0"/>
                        </a:rPr>
                        <a:t> shall be set to 'Detector' = RMS.</a:t>
                      </a:r>
                      <a:endParaRPr lang="zh-CN" altLang="en-US" sz="1200" dirty="0">
                        <a:latin typeface="Arial" panose="020B0604020202020204" pitchFamily="34" charset="0"/>
                        <a:cs typeface="Arial" panose="020B0604020202020204" pitchFamily="34" charset="0"/>
                      </a:endParaRPr>
                    </a:p>
                    <a:p>
                      <a:pPr algn="ct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285750" indent="-285750" algn="l">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Step by step measuring spurious emission as per the test requirement for both E-UTRA CC and NR CC; </a:t>
                      </a:r>
                    </a:p>
                    <a:p>
                      <a:pPr marL="285750" indent="-285750" algn="l">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During measurement the spectrum </a:t>
                      </a:r>
                      <a:r>
                        <a:rPr lang="en-US" altLang="zh-CN" sz="1200" dirty="0" err="1">
                          <a:latin typeface="Arial" panose="020B0604020202020204" pitchFamily="34" charset="0"/>
                          <a:cs typeface="Arial" panose="020B0604020202020204" pitchFamily="34" charset="0"/>
                        </a:rPr>
                        <a:t>analyser</a:t>
                      </a:r>
                      <a:r>
                        <a:rPr lang="en-US" altLang="zh-CN" sz="1200" dirty="0">
                          <a:latin typeface="Arial" panose="020B0604020202020204" pitchFamily="34" charset="0"/>
                          <a:cs typeface="Arial" panose="020B0604020202020204" pitchFamily="34" charset="0"/>
                        </a:rPr>
                        <a:t> shall be set to 'Detector' = RMS.</a:t>
                      </a:r>
                      <a:endParaRPr lang="zh-CN" altLang="en-US" sz="12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FFS</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1011127939"/>
                  </a:ext>
                </a:extLst>
              </a:tr>
              <a:tr h="370840">
                <a:tc>
                  <a:txBody>
                    <a:bodyPr/>
                    <a:lstStyle/>
                    <a:p>
                      <a:pPr algn="ctr"/>
                      <a:r>
                        <a:rPr lang="en-US" altLang="zh-CN" sz="1400" b="1" dirty="0">
                          <a:latin typeface="Arial" panose="020B0604020202020204" pitchFamily="34" charset="0"/>
                          <a:cs typeface="Arial" panose="020B0604020202020204" pitchFamily="34" charset="0"/>
                        </a:rPr>
                        <a:t>MU</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algn="ctr"/>
                      <a:r>
                        <a:rPr lang="en-US" altLang="zh-CN" sz="1400" dirty="0">
                          <a:latin typeface="Arial" panose="020B0604020202020204" pitchFamily="34" charset="0"/>
                          <a:cs typeface="Arial" panose="020B0604020202020204" pitchFamily="34" charset="0"/>
                        </a:rPr>
                        <a:t>inter-band CA: same as 6.5.3.2 for each CC</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Same as 6.5.3.2 in TS 38.521-1</a:t>
                      </a: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FFS</a:t>
                      </a:r>
                    </a:p>
                  </a:txBody>
                  <a:tcPr anchor="ctr">
                    <a:solidFill>
                      <a:schemeClr val="bg2"/>
                    </a:solidFill>
                  </a:tcPr>
                </a:tc>
                <a:extLst>
                  <a:ext uri="{0D108BD9-81ED-4DB2-BD59-A6C34878D82A}">
                    <a16:rowId xmlns:a16="http://schemas.microsoft.com/office/drawing/2014/main" val="1110814002"/>
                  </a:ext>
                </a:extLst>
              </a:tr>
              <a:tr h="291868">
                <a:tc>
                  <a:txBody>
                    <a:bodyPr/>
                    <a:lstStyle/>
                    <a:p>
                      <a:pPr algn="ctr"/>
                      <a:r>
                        <a:rPr lang="en-US" altLang="zh-CN" sz="1400" b="1" dirty="0">
                          <a:latin typeface="Arial" panose="020B0604020202020204" pitchFamily="34" charset="0"/>
                          <a:cs typeface="Arial" panose="020B0604020202020204" pitchFamily="34" charset="0"/>
                        </a:rPr>
                        <a:t>TT</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0 dB</a:t>
                      </a: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0 dB</a:t>
                      </a: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FFS</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347963525"/>
                  </a:ext>
                </a:extLst>
              </a:tr>
            </a:tbl>
          </a:graphicData>
        </a:graphic>
      </p:graphicFrame>
    </p:spTree>
    <p:extLst>
      <p:ext uri="{BB962C8B-B14F-4D97-AF65-F5344CB8AC3E}">
        <p14:creationId xmlns:p14="http://schemas.microsoft.com/office/powerpoint/2010/main" val="2354957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446FC51-F202-4A50-A584-7B6AC8093B52}"/>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REFSENS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guideline</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4229C19B-7010-4C4C-ACB5-134D77F29813}"/>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700" dirty="0">
                <a:latin typeface="Arial" panose="020B0604020202020204" pitchFamily="34" charset="0"/>
                <a:cs typeface="Arial" panose="020B0604020202020204" pitchFamily="34" charset="0"/>
              </a:rPr>
              <a:t>Generally speaking, REFSENS requirement for a combination includes: </a:t>
            </a:r>
          </a:p>
          <a:p>
            <a:pPr marL="800100" lvl="1" indent="-342900">
              <a:lnSpc>
                <a:spcPct val="150000"/>
              </a:lnSpc>
              <a:spcBef>
                <a:spcPts val="0"/>
              </a:spcBef>
              <a:buFont typeface="+mj-lt"/>
              <a:buAutoNum type="alphaLcParenR"/>
            </a:pPr>
            <a:r>
              <a:rPr lang="en-US" altLang="zh-CN" sz="1300" dirty="0">
                <a:latin typeface="Arial" panose="020B0604020202020204" pitchFamily="34" charset="0"/>
                <a:cs typeface="Arial" panose="020B0604020202020204" pitchFamily="34" charset="0"/>
              </a:rPr>
              <a:t>general REFSENS without exceptions </a:t>
            </a:r>
          </a:p>
          <a:p>
            <a:pPr marL="800100" lvl="1" indent="-342900">
              <a:lnSpc>
                <a:spcPct val="150000"/>
              </a:lnSpc>
              <a:spcBef>
                <a:spcPts val="0"/>
              </a:spcBef>
              <a:buFont typeface="+mj-lt"/>
              <a:buAutoNum type="alphaLcParenR"/>
            </a:pPr>
            <a:r>
              <a:rPr lang="en-US" altLang="zh-CN" sz="1300" dirty="0">
                <a:latin typeface="Arial" panose="020B0604020202020204" pitchFamily="34" charset="0"/>
                <a:cs typeface="Arial" panose="020B0604020202020204" pitchFamily="34" charset="0"/>
              </a:rPr>
              <a:t>REFSENS exceptions due to 1) harmonic/harmonic mixing; 2) inter-modulation distortion; 3) cross band isolation interference</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dirty="0">
                <a:latin typeface="Arial" panose="020B0604020202020204" pitchFamily="34" charset="0"/>
                <a:cs typeface="Arial" panose="020B0604020202020204" pitchFamily="34" charset="0"/>
              </a:rPr>
              <a:t>REFSENS without exception requirement for different features (inter-band):</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dirty="0">
                <a:latin typeface="Arial" panose="020B0604020202020204" pitchFamily="34" charset="0"/>
                <a:cs typeface="Arial" panose="020B0604020202020204" pitchFamily="34" charset="0"/>
              </a:rPr>
              <a:t>However, the single-band REFSENS requirements are not exactly the same for E-UTRA and NR. For example:</a:t>
            </a:r>
          </a:p>
        </p:txBody>
      </p:sp>
      <p:sp>
        <p:nvSpPr>
          <p:cNvPr id="9" name="Rectangle 8">
            <a:extLst>
              <a:ext uri="{FF2B5EF4-FFF2-40B4-BE49-F238E27FC236}">
                <a16:creationId xmlns:a16="http://schemas.microsoft.com/office/drawing/2014/main" id="{527C7CFB-A1FE-4FE9-9ACC-BDE14FE74A9C}"/>
              </a:ext>
            </a:extLst>
          </p:cNvPr>
          <p:cNvSpPr/>
          <p:nvPr/>
        </p:nvSpPr>
        <p:spPr>
          <a:xfrm>
            <a:off x="249561" y="1674366"/>
            <a:ext cx="11692878" cy="130853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lvl="1" indent="0">
              <a:lnSpc>
                <a:spcPct val="125000"/>
              </a:lnSpc>
              <a:spcBef>
                <a:spcPts val="0"/>
              </a:spcBef>
              <a:buNone/>
            </a:pPr>
            <a:r>
              <a:rPr lang="en-US" altLang="zh-CN" sz="1600" b="1" dirty="0">
                <a:solidFill>
                  <a:schemeClr val="tx1"/>
                </a:solidFill>
                <a:latin typeface="Arial" panose="020B0604020202020204" pitchFamily="34" charset="0"/>
                <a:cs typeface="Arial" panose="020B0604020202020204" pitchFamily="34" charset="0"/>
              </a:rPr>
              <a:t>TR 38.346 cl.7.3.4:    </a:t>
            </a:r>
            <a:r>
              <a:rPr lang="en-US" altLang="zh-CN" sz="1600" dirty="0">
                <a:solidFill>
                  <a:schemeClr val="tx1"/>
                </a:solidFill>
                <a:latin typeface="Times New Roman" panose="02020603050405020304" pitchFamily="18" charset="0"/>
                <a:cs typeface="Times New Roman" panose="02020603050405020304" pitchFamily="18" charset="0"/>
              </a:rPr>
              <a:t>For band combinations DL_nA-nB_UL_nA-nB / DL_B_nA_UL_B_nA / DL_A_nB_UL_A_nB / </a:t>
            </a:r>
            <a:r>
              <a:rPr lang="en-US" altLang="zh-CN" sz="1600" dirty="0" err="1">
                <a:solidFill>
                  <a:schemeClr val="tx1"/>
                </a:solidFill>
                <a:latin typeface="Times New Roman" panose="02020603050405020304" pitchFamily="18" charset="0"/>
                <a:cs typeface="Times New Roman" panose="02020603050405020304" pitchFamily="18" charset="0"/>
              </a:rPr>
              <a:t>DL_nB_A_UL_nB_A</a:t>
            </a:r>
            <a:r>
              <a:rPr lang="en-US" altLang="zh-CN" sz="1600" dirty="0">
                <a:solidFill>
                  <a:schemeClr val="tx1"/>
                </a:solidFill>
                <a:latin typeface="Times New Roman" panose="02020603050405020304" pitchFamily="18" charset="0"/>
                <a:cs typeface="Times New Roman" panose="02020603050405020304" pitchFamily="18" charset="0"/>
              </a:rPr>
              <a:t> / </a:t>
            </a:r>
            <a:r>
              <a:rPr lang="en-US" altLang="zh-CN" sz="1600" dirty="0" err="1">
                <a:solidFill>
                  <a:schemeClr val="tx1"/>
                </a:solidFill>
                <a:latin typeface="Times New Roman" panose="02020603050405020304" pitchFamily="18" charset="0"/>
                <a:cs typeface="Times New Roman" panose="02020603050405020304" pitchFamily="18" charset="0"/>
              </a:rPr>
              <a:t>DL_nA_B_UL_nA_B</a:t>
            </a:r>
            <a:r>
              <a:rPr lang="en-US" altLang="zh-CN" sz="1600" dirty="0">
                <a:solidFill>
                  <a:schemeClr val="tx1"/>
                </a:solidFill>
                <a:latin typeface="Times New Roman" panose="02020603050405020304" pitchFamily="18" charset="0"/>
                <a:cs typeface="Times New Roman" panose="02020603050405020304" pitchFamily="18" charset="0"/>
              </a:rPr>
              <a:t> which doesn’t have any MSD requirements, it’s suggested to test one of them in order to reduce the test burden for REFSENS requirements and final decision is up to RAN5. The reason is that the same Rx RF implementation is used to achieve these band combinations.</a:t>
            </a:r>
          </a:p>
        </p:txBody>
      </p:sp>
      <p:graphicFrame>
        <p:nvGraphicFramePr>
          <p:cNvPr id="10" name="Table 9">
            <a:extLst>
              <a:ext uri="{FF2B5EF4-FFF2-40B4-BE49-F238E27FC236}">
                <a16:creationId xmlns:a16="http://schemas.microsoft.com/office/drawing/2014/main" id="{EB5CC952-5F8C-4B0D-BC03-AA32E53A9EAE}"/>
              </a:ext>
            </a:extLst>
          </p:cNvPr>
          <p:cNvGraphicFramePr>
            <a:graphicFrameLocks noGrp="1"/>
          </p:cNvGraphicFramePr>
          <p:nvPr>
            <p:extLst>
              <p:ext uri="{D42A27DB-BD31-4B8C-83A1-F6EECF244321}">
                <p14:modId xmlns:p14="http://schemas.microsoft.com/office/powerpoint/2010/main" val="1737875778"/>
              </p:ext>
            </p:extLst>
          </p:nvPr>
        </p:nvGraphicFramePr>
        <p:xfrm>
          <a:off x="407621" y="3613212"/>
          <a:ext cx="11376758" cy="1162974"/>
        </p:xfrm>
        <a:graphic>
          <a:graphicData uri="http://schemas.openxmlformats.org/drawingml/2006/table">
            <a:tbl>
              <a:tblPr>
                <a:tableStyleId>{5C22544A-7EE6-4342-B048-85BDC9FD1C3A}</a:tableStyleId>
              </a:tblPr>
              <a:tblGrid>
                <a:gridCol w="2357398">
                  <a:extLst>
                    <a:ext uri="{9D8B030D-6E8A-4147-A177-3AD203B41FA5}">
                      <a16:colId xmlns:a16="http://schemas.microsoft.com/office/drawing/2014/main" val="2849079545"/>
                    </a:ext>
                  </a:extLst>
                </a:gridCol>
                <a:gridCol w="2357398">
                  <a:extLst>
                    <a:ext uri="{9D8B030D-6E8A-4147-A177-3AD203B41FA5}">
                      <a16:colId xmlns:a16="http://schemas.microsoft.com/office/drawing/2014/main" val="601607470"/>
                    </a:ext>
                  </a:extLst>
                </a:gridCol>
                <a:gridCol w="3330981">
                  <a:extLst>
                    <a:ext uri="{9D8B030D-6E8A-4147-A177-3AD203B41FA5}">
                      <a16:colId xmlns:a16="http://schemas.microsoft.com/office/drawing/2014/main" val="338784516"/>
                    </a:ext>
                  </a:extLst>
                </a:gridCol>
                <a:gridCol w="3330981">
                  <a:extLst>
                    <a:ext uri="{9D8B030D-6E8A-4147-A177-3AD203B41FA5}">
                      <a16:colId xmlns:a16="http://schemas.microsoft.com/office/drawing/2014/main" val="1731514776"/>
                    </a:ext>
                  </a:extLst>
                </a:gridCol>
              </a:tblGrid>
              <a:tr h="387658">
                <a:tc>
                  <a:txBody>
                    <a:bodyPr/>
                    <a:lstStyle/>
                    <a:p>
                      <a:pPr algn="ctr" hangingPunct="0"/>
                      <a:r>
                        <a:rPr lang="en-GB" sz="1400" b="1" dirty="0">
                          <a:effectLst/>
                          <a:latin typeface="Arial" panose="020B0604020202020204" pitchFamily="34" charset="0"/>
                          <a:cs typeface="Arial" panose="020B0604020202020204" pitchFamily="34" charset="0"/>
                        </a:rPr>
                        <a:t>NR CA</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NR 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EN-DC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NE-DC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226444746"/>
                  </a:ext>
                </a:extLst>
              </a:tr>
              <a:tr h="775316">
                <a:tc gridSpan="2">
                  <a:txBody>
                    <a:bodyPr/>
                    <a:lstStyle/>
                    <a:p>
                      <a:pPr marL="285750" indent="-285750" algn="l" hangingPunct="0">
                        <a:buFont typeface="Arial" panose="020B0604020202020204" pitchFamily="34" charset="0"/>
                        <a:buChar cha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Same as single-band requirements for each component carrier</a:t>
                      </a:r>
                    </a:p>
                    <a:p>
                      <a:pPr marL="285750" indent="-285750" algn="l" hangingPunct="0">
                        <a:buFont typeface="Arial" panose="020B0604020202020204" pitchFamily="34" charset="0"/>
                        <a:buChar cha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uplink is assigned to one NR</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Same as single-band requirements for each E-UTRA carrier and NR carrier</a:t>
                      </a:r>
                    </a:p>
                  </a:txBody>
                  <a:tcPr marL="68580" marR="68580" marT="0" marB="0"/>
                </a:tc>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NA: only REFSENS exception requirements defined</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692560761"/>
                  </a:ext>
                </a:extLst>
              </a:tr>
            </a:tbl>
          </a:graphicData>
        </a:graphic>
      </p:graphicFrame>
      <p:cxnSp>
        <p:nvCxnSpPr>
          <p:cNvPr id="11" name="Straight Connector 10">
            <a:extLst>
              <a:ext uri="{FF2B5EF4-FFF2-40B4-BE49-F238E27FC236}">
                <a16:creationId xmlns:a16="http://schemas.microsoft.com/office/drawing/2014/main" id="{CAE63FC8-2762-4D87-9592-0695303010E5}"/>
              </a:ext>
            </a:extLst>
          </p:cNvPr>
          <p:cNvCxnSpPr>
            <a:cxnSpLocks/>
          </p:cNvCxnSpPr>
          <p:nvPr/>
        </p:nvCxnSpPr>
        <p:spPr>
          <a:xfrm>
            <a:off x="4606401" y="2332607"/>
            <a:ext cx="3561055"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6" name="Table 15">
            <a:extLst>
              <a:ext uri="{FF2B5EF4-FFF2-40B4-BE49-F238E27FC236}">
                <a16:creationId xmlns:a16="http://schemas.microsoft.com/office/drawing/2014/main" id="{C7489A8E-E4D9-44F3-BF79-5FFCE7769BDB}"/>
              </a:ext>
            </a:extLst>
          </p:cNvPr>
          <p:cNvGraphicFramePr>
            <a:graphicFrameLocks noGrp="1"/>
          </p:cNvGraphicFramePr>
          <p:nvPr>
            <p:extLst>
              <p:ext uri="{D42A27DB-BD31-4B8C-83A1-F6EECF244321}">
                <p14:modId xmlns:p14="http://schemas.microsoft.com/office/powerpoint/2010/main" val="1566645956"/>
              </p:ext>
            </p:extLst>
          </p:nvPr>
        </p:nvGraphicFramePr>
        <p:xfrm>
          <a:off x="407621" y="5183634"/>
          <a:ext cx="11376760" cy="1409366"/>
        </p:xfrm>
        <a:graphic>
          <a:graphicData uri="http://schemas.openxmlformats.org/drawingml/2006/table">
            <a:tbl>
              <a:tblPr>
                <a:tableStyleId>{5C22544A-7EE6-4342-B048-85BDC9FD1C3A}</a:tableStyleId>
              </a:tblPr>
              <a:tblGrid>
                <a:gridCol w="2844190">
                  <a:extLst>
                    <a:ext uri="{9D8B030D-6E8A-4147-A177-3AD203B41FA5}">
                      <a16:colId xmlns:a16="http://schemas.microsoft.com/office/drawing/2014/main" val="507919527"/>
                    </a:ext>
                  </a:extLst>
                </a:gridCol>
                <a:gridCol w="2844190">
                  <a:extLst>
                    <a:ext uri="{9D8B030D-6E8A-4147-A177-3AD203B41FA5}">
                      <a16:colId xmlns:a16="http://schemas.microsoft.com/office/drawing/2014/main" val="2574961362"/>
                    </a:ext>
                  </a:extLst>
                </a:gridCol>
                <a:gridCol w="2844190">
                  <a:extLst>
                    <a:ext uri="{9D8B030D-6E8A-4147-A177-3AD203B41FA5}">
                      <a16:colId xmlns:a16="http://schemas.microsoft.com/office/drawing/2014/main" val="2384224526"/>
                    </a:ext>
                  </a:extLst>
                </a:gridCol>
                <a:gridCol w="2844190">
                  <a:extLst>
                    <a:ext uri="{9D8B030D-6E8A-4147-A177-3AD203B41FA5}">
                      <a16:colId xmlns:a16="http://schemas.microsoft.com/office/drawing/2014/main" val="3684920560"/>
                    </a:ext>
                  </a:extLst>
                </a:gridCol>
              </a:tblGrid>
              <a:tr h="458530">
                <a:tc>
                  <a:txBody>
                    <a:bodyPr/>
                    <a:lstStyle/>
                    <a:p>
                      <a:pPr algn="ctr" hangingPunct="0"/>
                      <a:r>
                        <a:rPr lang="en-US" altLang="zh-CN" sz="1400" b="1" dirty="0">
                          <a:effectLst/>
                          <a:latin typeface="Arial" panose="020B0604020202020204" pitchFamily="34" charset="0"/>
                          <a:ea typeface="Times New Roman" panose="02020603050405020304" pitchFamily="18" charset="0"/>
                          <a:cs typeface="Arial" panose="020B0604020202020204" pitchFamily="34" charset="0"/>
                        </a:rPr>
                        <a:t>FDD E-UTRA</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hangingPunct="0"/>
                      <a:r>
                        <a:rPr lang="en-US" altLang="zh-CN" sz="1400" b="1" dirty="0">
                          <a:effectLst/>
                          <a:latin typeface="Arial" panose="020B0604020202020204" pitchFamily="34" charset="0"/>
                          <a:ea typeface="Times New Roman" panose="02020603050405020304" pitchFamily="18" charset="0"/>
                          <a:cs typeface="Arial" panose="020B0604020202020204" pitchFamily="34" charset="0"/>
                        </a:rPr>
                        <a:t>FDD NR</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hangingPunct="0"/>
                      <a:r>
                        <a:rPr lang="en-US" altLang="zh-CN" sz="1400" b="1" dirty="0">
                          <a:effectLst/>
                          <a:latin typeface="Arial" panose="020B0604020202020204" pitchFamily="34" charset="0"/>
                          <a:ea typeface="Times New Roman" panose="02020603050405020304" pitchFamily="18" charset="0"/>
                          <a:cs typeface="Arial" panose="020B0604020202020204" pitchFamily="34" charset="0"/>
                        </a:rPr>
                        <a:t>TDD E-UTRA</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hangingPunct="0"/>
                      <a:r>
                        <a:rPr lang="en-US" altLang="zh-CN" sz="1400" b="1" dirty="0">
                          <a:effectLst/>
                          <a:latin typeface="Arial" panose="020B0604020202020204" pitchFamily="34" charset="0"/>
                          <a:ea typeface="Times New Roman" panose="02020603050405020304" pitchFamily="18" charset="0"/>
                          <a:cs typeface="Arial" panose="020B0604020202020204" pitchFamily="34" charset="0"/>
                        </a:rPr>
                        <a:t>TDD NR</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55018162"/>
                  </a:ext>
                </a:extLst>
              </a:tr>
              <a:tr h="492306">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3, 20MHz@15kHz: </a:t>
                      </a:r>
                    </a:p>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91</a:t>
                      </a:r>
                      <a:endParaRPr lang="zh-CN"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n3, 20MHz@15kHz: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-90.8</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41, 20MHz@15kHz: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-92</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n41, 20MHz@15kHz: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-91.7</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52003044"/>
                  </a:ext>
                </a:extLst>
              </a:tr>
              <a:tr h="458530">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66, 10MHz@15kHz: </a:t>
                      </a:r>
                    </a:p>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-96.5</a:t>
                      </a:r>
                      <a:endParaRPr lang="zh-CN"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66, 10MHz@15kHz: </a:t>
                      </a:r>
                    </a:p>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-96.3</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39, 10MHz@15kHz: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-97</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n39, 10MHz@15kHz: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-96.8</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15080861"/>
                  </a:ext>
                </a:extLst>
              </a:tr>
            </a:tbl>
          </a:graphicData>
        </a:graphic>
      </p:graphicFrame>
    </p:spTree>
    <p:extLst>
      <p:ext uri="{BB962C8B-B14F-4D97-AF65-F5344CB8AC3E}">
        <p14:creationId xmlns:p14="http://schemas.microsoft.com/office/powerpoint/2010/main" val="1311341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446FC51-F202-4A50-A584-7B6AC8093B52}"/>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highlight>
                  <a:srgbClr val="00FF00"/>
                </a:highlight>
                <a:latin typeface="Arial" panose="020B0604020202020204" pitchFamily="34" charset="0"/>
                <a:cs typeface="Arial" panose="020B0604020202020204" pitchFamily="34" charset="0"/>
              </a:rPr>
              <a:t>Test burden reduction for REFSENS – </a:t>
            </a:r>
            <a:r>
              <a:rPr lang="en-US" altLang="zh-CN" sz="3200" i="1" dirty="0">
                <a:solidFill>
                  <a:srgbClr val="C00000"/>
                </a:solidFill>
                <a:effectLst>
                  <a:outerShdw blurRad="38100" dist="38100" dir="2700000" algn="tl">
                    <a:srgbClr val="000000">
                      <a:alpha val="43137"/>
                    </a:srgbClr>
                  </a:outerShdw>
                </a:effectLst>
                <a:highlight>
                  <a:srgbClr val="00FF00"/>
                </a:highlight>
                <a:latin typeface="Arial" panose="020B0604020202020204" pitchFamily="34" charset="0"/>
                <a:cs typeface="Arial" panose="020B0604020202020204" pitchFamily="34" charset="0"/>
              </a:rPr>
              <a:t>RAN5 testing</a:t>
            </a:r>
            <a:endParaRPr lang="zh-CN" altLang="en-US" sz="3200" i="1" dirty="0">
              <a:solidFill>
                <a:srgbClr val="C00000"/>
              </a:solidFill>
              <a:effectLst>
                <a:outerShdw blurRad="38100" dist="38100" dir="2700000" algn="tl">
                  <a:srgbClr val="000000">
                    <a:alpha val="43137"/>
                  </a:srgbClr>
                </a:outerShdw>
              </a:effectLst>
              <a:highlight>
                <a:srgbClr val="00FF00"/>
              </a:highlight>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4229C19B-7010-4C4C-ACB5-134D77F29813}"/>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700" dirty="0">
                <a:latin typeface="Arial" panose="020B0604020202020204" pitchFamily="34" charset="0"/>
                <a:cs typeface="Arial" panose="020B0604020202020204" pitchFamily="34" charset="0"/>
              </a:rPr>
              <a:t>And the testing in RAN5 for REFSENS without exception is extracted as below:</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600" b="1" i="1" dirty="0">
                <a:solidFill>
                  <a:srgbClr val="0000FF"/>
                </a:solidFill>
                <a:highlight>
                  <a:srgbClr val="00FF00"/>
                </a:highlight>
                <a:latin typeface="Arial" panose="020B0604020202020204" pitchFamily="34" charset="0"/>
                <a:cs typeface="Arial" panose="020B0604020202020204" pitchFamily="34" charset="0"/>
              </a:rPr>
              <a:t>Observation 3a:</a:t>
            </a:r>
          </a:p>
          <a:p>
            <a:pPr lvl="1">
              <a:lnSpc>
                <a:spcPct val="150000"/>
              </a:lnSpc>
              <a:spcBef>
                <a:spcPts val="0"/>
              </a:spcBef>
              <a:buFont typeface="Wingdings" panose="05000000000000000000" pitchFamily="2" charset="2"/>
              <a:buChar char="Ø"/>
            </a:pPr>
            <a:r>
              <a:rPr lang="en-US" altLang="zh-CN" sz="1600" dirty="0">
                <a:latin typeface="Arial" panose="020B0604020202020204" pitchFamily="34" charset="0"/>
                <a:cs typeface="Arial" panose="020B0604020202020204" pitchFamily="34" charset="0"/>
              </a:rPr>
              <a:t>The single-band REFSENS requirements for the same band in LTE and NR usually have 0.2dB difference,</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which might be acceptable since the MU and TT is larger than the difference</a:t>
            </a:r>
          </a:p>
          <a:p>
            <a:pPr lvl="1">
              <a:lnSpc>
                <a:spcPct val="150000"/>
              </a:lnSpc>
              <a:spcBef>
                <a:spcPts val="0"/>
              </a:spcBef>
              <a:buFont typeface="Wingdings" panose="05000000000000000000" pitchFamily="2" charset="2"/>
              <a:buChar char="Ø"/>
            </a:pPr>
            <a:r>
              <a:rPr lang="en-US" altLang="zh-CN" sz="1600" dirty="0">
                <a:latin typeface="Arial" panose="020B0604020202020204" pitchFamily="34" charset="0"/>
                <a:cs typeface="Arial" panose="020B0604020202020204" pitchFamily="34" charset="0"/>
              </a:rPr>
              <a:t>In EN-DC test case, only the NR band will be measured due to LTE anchor agnostic approach. The testing result of EN-DC configuration cannot apply to the same CA configuration. Instead, the testing results of CA configuration could be applied to the same EN-DC configuration.</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p:txBody>
      </p:sp>
      <p:graphicFrame>
        <p:nvGraphicFramePr>
          <p:cNvPr id="8" name="Table 7">
            <a:extLst>
              <a:ext uri="{FF2B5EF4-FFF2-40B4-BE49-F238E27FC236}">
                <a16:creationId xmlns:a16="http://schemas.microsoft.com/office/drawing/2014/main" id="{CD4EC93F-5F93-4666-8750-0F2955DC325A}"/>
              </a:ext>
            </a:extLst>
          </p:cNvPr>
          <p:cNvGraphicFramePr>
            <a:graphicFrameLocks noGrp="1"/>
          </p:cNvGraphicFramePr>
          <p:nvPr>
            <p:extLst>
              <p:ext uri="{D42A27DB-BD31-4B8C-83A1-F6EECF244321}">
                <p14:modId xmlns:p14="http://schemas.microsoft.com/office/powerpoint/2010/main" val="323032902"/>
              </p:ext>
            </p:extLst>
          </p:nvPr>
        </p:nvGraphicFramePr>
        <p:xfrm>
          <a:off x="494189" y="1110646"/>
          <a:ext cx="11203621" cy="2738820"/>
        </p:xfrm>
        <a:graphic>
          <a:graphicData uri="http://schemas.openxmlformats.org/drawingml/2006/table">
            <a:tbl>
              <a:tblPr firstRow="1" bandRow="1">
                <a:tableStyleId>{5940675A-B579-460E-94D1-54222C63F5DA}</a:tableStyleId>
              </a:tblPr>
              <a:tblGrid>
                <a:gridCol w="2375376">
                  <a:extLst>
                    <a:ext uri="{9D8B030D-6E8A-4147-A177-3AD203B41FA5}">
                      <a16:colId xmlns:a16="http://schemas.microsoft.com/office/drawing/2014/main" val="2616417233"/>
                    </a:ext>
                  </a:extLst>
                </a:gridCol>
                <a:gridCol w="1919497">
                  <a:extLst>
                    <a:ext uri="{9D8B030D-6E8A-4147-A177-3AD203B41FA5}">
                      <a16:colId xmlns:a16="http://schemas.microsoft.com/office/drawing/2014/main" val="3399337056"/>
                    </a:ext>
                  </a:extLst>
                </a:gridCol>
                <a:gridCol w="1919497">
                  <a:extLst>
                    <a:ext uri="{9D8B030D-6E8A-4147-A177-3AD203B41FA5}">
                      <a16:colId xmlns:a16="http://schemas.microsoft.com/office/drawing/2014/main" val="3837187478"/>
                    </a:ext>
                  </a:extLst>
                </a:gridCol>
                <a:gridCol w="3289880">
                  <a:extLst>
                    <a:ext uri="{9D8B030D-6E8A-4147-A177-3AD203B41FA5}">
                      <a16:colId xmlns:a16="http://schemas.microsoft.com/office/drawing/2014/main" val="3883461743"/>
                    </a:ext>
                  </a:extLst>
                </a:gridCol>
                <a:gridCol w="1699371">
                  <a:extLst>
                    <a:ext uri="{9D8B030D-6E8A-4147-A177-3AD203B41FA5}">
                      <a16:colId xmlns:a16="http://schemas.microsoft.com/office/drawing/2014/main" val="386624149"/>
                    </a:ext>
                  </a:extLst>
                </a:gridCol>
              </a:tblGrid>
              <a:tr h="370840">
                <a:tc>
                  <a:txBody>
                    <a:bodyPr/>
                    <a:lstStyle/>
                    <a:p>
                      <a:pPr algn="ctr"/>
                      <a:r>
                        <a:rPr lang="en-US" altLang="zh-CN" sz="1400" b="1" dirty="0">
                          <a:latin typeface="Arial" panose="020B0604020202020204" pitchFamily="34" charset="0"/>
                          <a:cs typeface="Arial" panose="020B0604020202020204" pitchFamily="34" charset="0"/>
                        </a:rPr>
                        <a:t>Features</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 CA</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EN-DC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NE-DC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034249324"/>
                  </a:ext>
                </a:extLst>
              </a:tr>
              <a:tr h="370840">
                <a:tc>
                  <a:txBody>
                    <a:bodyPr/>
                    <a:lstStyle/>
                    <a:p>
                      <a:pPr algn="ctr"/>
                      <a:r>
                        <a:rPr lang="en-US" altLang="zh-CN" sz="1400" b="1" dirty="0">
                          <a:latin typeface="Arial" panose="020B0604020202020204" pitchFamily="34" charset="0"/>
                          <a:cs typeface="Arial" panose="020B0604020202020204" pitchFamily="34" charset="0"/>
                        </a:rPr>
                        <a:t>UL configuration type</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err="1">
                          <a:latin typeface="Arial" panose="020B0604020202020204" pitchFamily="34" charset="0"/>
                          <a:cs typeface="Arial" panose="020B0604020202020204" pitchFamily="34" charset="0"/>
                        </a:rPr>
                        <a:t>CA_nXA-nYA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DC_XA-</a:t>
                      </a:r>
                      <a:r>
                        <a:rPr lang="en-US" altLang="zh-CN" sz="1400" dirty="0" err="1">
                          <a:latin typeface="Arial" panose="020B0604020202020204" pitchFamily="34" charset="0"/>
                          <a:cs typeface="Arial" panose="020B0604020202020204" pitchFamily="34" charset="0"/>
                        </a:rPr>
                        <a:t>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a:t>
                      </a:r>
                      <a:r>
                        <a:rPr lang="en-US" altLang="zh-CN" sz="1400" dirty="0">
                          <a:latin typeface="Arial" panose="020B0604020202020204" pitchFamily="34" charset="0"/>
                          <a:cs typeface="Arial" panose="020B0604020202020204" pitchFamily="34" charset="0"/>
                        </a:rPr>
                        <a:t>-YA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5756162"/>
                  </a:ext>
                </a:extLst>
              </a:tr>
              <a:tr h="442660">
                <a:tc>
                  <a:txBody>
                    <a:bodyPr/>
                    <a:lstStyle/>
                    <a:p>
                      <a:pPr algn="ctr"/>
                      <a:r>
                        <a:rPr lang="en-US" altLang="zh-CN" sz="1400" b="1" dirty="0">
                          <a:latin typeface="Arial" panose="020B0604020202020204" pitchFamily="34" charset="0"/>
                          <a:cs typeface="Arial" panose="020B0604020202020204" pitchFamily="34" charset="0"/>
                        </a:rPr>
                        <a:t>Test case No.</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7.3A.1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7.3B.1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7.3B.2.3</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424449857"/>
                  </a:ext>
                </a:extLst>
              </a:tr>
              <a:tr h="4426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1" dirty="0">
                          <a:latin typeface="Arial" panose="020B0604020202020204" pitchFamily="34" charset="0"/>
                          <a:cs typeface="Arial" panose="020B0604020202020204" pitchFamily="34" charset="0"/>
                        </a:rPr>
                        <a:t>Measured by</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algn="l"/>
                      <a:r>
                        <a:rPr lang="en-US" altLang="zh-CN" sz="1400" kern="1200" dirty="0">
                          <a:solidFill>
                            <a:srgbClr val="FF0000"/>
                          </a:solidFill>
                          <a:latin typeface="Arial" panose="020B0604020202020204" pitchFamily="34" charset="0"/>
                          <a:ea typeface="+mn-ea"/>
                          <a:cs typeface="Arial" panose="020B0604020202020204" pitchFamily="34" charset="0"/>
                        </a:rPr>
                        <a:t>Measure the average throughput for each component carrier</a:t>
                      </a:r>
                      <a:endParaRPr lang="zh-CN" altLang="en-US" sz="1400" kern="1200" dirty="0">
                        <a:solidFill>
                          <a:srgbClr val="FF0000"/>
                        </a:solidFill>
                        <a:latin typeface="Arial" panose="020B0604020202020204" pitchFamily="34" charset="0"/>
                        <a:ea typeface="+mn-ea"/>
                        <a:cs typeface="Arial" panose="020B0604020202020204" pitchFamily="34" charset="0"/>
                      </a:endParaRP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indent="0" algn="l">
                        <a:buFont typeface="Arial" panose="020B0604020202020204" pitchFamily="34" charset="0"/>
                        <a:buNone/>
                      </a:pPr>
                      <a:r>
                        <a:rPr lang="en-US" altLang="zh-CN" sz="1400" kern="1200" dirty="0">
                          <a:solidFill>
                            <a:srgbClr val="FF0000"/>
                          </a:solidFill>
                          <a:latin typeface="Arial" panose="020B0604020202020204" pitchFamily="34" charset="0"/>
                          <a:ea typeface="+mn-ea"/>
                          <a:cs typeface="Arial" panose="020B0604020202020204" pitchFamily="34" charset="0"/>
                        </a:rPr>
                        <a:t>LTE anchor agnostic approach</a:t>
                      </a:r>
                      <a:endParaRPr lang="zh-CN" altLang="en-US" sz="1400" kern="1200" dirty="0">
                        <a:solidFill>
                          <a:srgbClr val="FF0000"/>
                        </a:solidFill>
                        <a:latin typeface="Arial" panose="020B0604020202020204" pitchFamily="34" charset="0"/>
                        <a:ea typeface="+mn-ea"/>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1011127939"/>
                  </a:ext>
                </a:extLst>
              </a:tr>
              <a:tr h="370840">
                <a:tc>
                  <a:txBody>
                    <a:bodyPr/>
                    <a:lstStyle/>
                    <a:p>
                      <a:pPr algn="ctr"/>
                      <a:r>
                        <a:rPr lang="en-US" altLang="zh-CN" sz="1400" b="1" dirty="0">
                          <a:latin typeface="Arial" panose="020B0604020202020204" pitchFamily="34" charset="0"/>
                          <a:cs typeface="Arial" panose="020B0604020202020204" pitchFamily="34" charset="0"/>
                        </a:rPr>
                        <a:t>MU</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algn="ctr"/>
                      <a:r>
                        <a:rPr lang="en-US" altLang="zh-CN" sz="1400" dirty="0">
                          <a:latin typeface="Arial" panose="020B0604020202020204" pitchFamily="34" charset="0"/>
                          <a:cs typeface="Arial" panose="020B0604020202020204" pitchFamily="34" charset="0"/>
                        </a:rPr>
                        <a:t>Same 7.3.2 for each component for each CC (0.7-1.5 dB)</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Same 7.3.2 (38.521-1) for NR carrier</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(0.7-1.5 dB)</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a:t>
                      </a:r>
                    </a:p>
                  </a:txBody>
                  <a:tcPr anchor="ctr">
                    <a:solidFill>
                      <a:schemeClr val="bg2"/>
                    </a:solidFill>
                  </a:tcPr>
                </a:tc>
                <a:extLst>
                  <a:ext uri="{0D108BD9-81ED-4DB2-BD59-A6C34878D82A}">
                    <a16:rowId xmlns:a16="http://schemas.microsoft.com/office/drawing/2014/main" val="1110814002"/>
                  </a:ext>
                </a:extLst>
              </a:tr>
              <a:tr h="291868">
                <a:tc>
                  <a:txBody>
                    <a:bodyPr/>
                    <a:lstStyle/>
                    <a:p>
                      <a:pPr algn="ctr"/>
                      <a:r>
                        <a:rPr lang="en-US" altLang="zh-CN" sz="1400" b="1" dirty="0">
                          <a:latin typeface="Arial" panose="020B0604020202020204" pitchFamily="34" charset="0"/>
                          <a:cs typeface="Arial" panose="020B0604020202020204" pitchFamily="34" charset="0"/>
                        </a:rPr>
                        <a:t>TT</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algn="ctr"/>
                      <a:r>
                        <a:rPr lang="en-US" altLang="zh-CN" sz="1400" dirty="0">
                          <a:latin typeface="Arial" panose="020B0604020202020204" pitchFamily="34" charset="0"/>
                          <a:cs typeface="Arial" panose="020B0604020202020204" pitchFamily="34" charset="0"/>
                        </a:rPr>
                        <a:t>Same 7.3.2 for each component for each CC</a:t>
                      </a:r>
                    </a:p>
                    <a:p>
                      <a:pPr algn="ctr"/>
                      <a:r>
                        <a:rPr lang="en-US" altLang="zh-CN" sz="1400" dirty="0">
                          <a:latin typeface="Arial" panose="020B0604020202020204" pitchFamily="34" charset="0"/>
                          <a:cs typeface="Arial" panose="020B0604020202020204" pitchFamily="34" charset="0"/>
                        </a:rPr>
                        <a:t>(0.7-1.0 dB)</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Same 7.3.2 (38.521-1) for NR carrier</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(0.7-1.0 dB)</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347963525"/>
                  </a:ext>
                </a:extLst>
              </a:tr>
            </a:tbl>
          </a:graphicData>
        </a:graphic>
      </p:graphicFrame>
    </p:spTree>
    <p:extLst>
      <p:ext uri="{BB962C8B-B14F-4D97-AF65-F5344CB8AC3E}">
        <p14:creationId xmlns:p14="http://schemas.microsoft.com/office/powerpoint/2010/main" val="4692058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446FC51-F202-4A50-A584-7B6AC8093B52}"/>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REFSENS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guideline</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4229C19B-7010-4C4C-ACB5-134D77F29813}"/>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600" dirty="0">
                <a:latin typeface="Arial" panose="020B0604020202020204" pitchFamily="34" charset="0"/>
                <a:cs typeface="Arial" panose="020B0604020202020204" pitchFamily="34" charset="0"/>
              </a:rPr>
              <a:t>As for the REFSEN exception requirements, there’s some slight difference for NR-CA and EN-DC for </a:t>
            </a:r>
            <a:r>
              <a:rPr lang="en-US" altLang="zh-CN" sz="1600" dirty="0">
                <a:highlight>
                  <a:srgbClr val="00FF00"/>
                </a:highlight>
                <a:latin typeface="Arial" panose="020B0604020202020204" pitchFamily="34" charset="0"/>
                <a:cs typeface="Arial" panose="020B0604020202020204" pitchFamily="34" charset="0"/>
              </a:rPr>
              <a:t>some of </a:t>
            </a:r>
            <a:r>
              <a:rPr lang="en-US" altLang="zh-CN" sz="1600" dirty="0">
                <a:latin typeface="Arial" panose="020B0604020202020204" pitchFamily="34" charset="0"/>
                <a:cs typeface="Arial" panose="020B0604020202020204" pitchFamily="34" charset="0"/>
              </a:rPr>
              <a:t>the same band combination. For example:</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b="1" i="1" dirty="0">
                <a:solidFill>
                  <a:srgbClr val="0000FF"/>
                </a:solidFill>
                <a:latin typeface="Arial" panose="020B0604020202020204" pitchFamily="34" charset="0"/>
                <a:cs typeface="Arial" panose="020B0604020202020204" pitchFamily="34" charset="0"/>
              </a:rPr>
              <a:t>Observation </a:t>
            </a:r>
            <a:r>
              <a:rPr lang="en-US" altLang="zh-CN" sz="1700" b="1" i="1" dirty="0">
                <a:solidFill>
                  <a:srgbClr val="0000FF"/>
                </a:solidFill>
                <a:highlight>
                  <a:srgbClr val="00FF00"/>
                </a:highlight>
                <a:latin typeface="Arial" panose="020B0604020202020204" pitchFamily="34" charset="0"/>
                <a:cs typeface="Arial" panose="020B0604020202020204" pitchFamily="34" charset="0"/>
              </a:rPr>
              <a:t>3b</a:t>
            </a:r>
            <a:r>
              <a:rPr lang="en-US" altLang="zh-CN" sz="1700" b="1" i="1" dirty="0">
                <a:solidFill>
                  <a:srgbClr val="0000FF"/>
                </a:solidFill>
                <a:latin typeface="Arial" panose="020B0604020202020204" pitchFamily="34" charset="0"/>
                <a:cs typeface="Arial" panose="020B0604020202020204" pitchFamily="34" charset="0"/>
              </a:rPr>
              <a:t>:</a:t>
            </a:r>
            <a:endParaRPr lang="en-US" altLang="zh-CN" sz="1700" dirty="0">
              <a:latin typeface="Arial" panose="020B0604020202020204" pitchFamily="34" charset="0"/>
              <a:cs typeface="Arial" panose="020B0604020202020204" pitchFamily="34" charset="0"/>
            </a:endParaRPr>
          </a:p>
          <a:p>
            <a:pPr lvl="1">
              <a:lnSpc>
                <a:spcPct val="150000"/>
              </a:lnSpc>
              <a:spcBef>
                <a:spcPts val="0"/>
              </a:spcBef>
              <a:buFont typeface="Wingdings" panose="05000000000000000000" pitchFamily="2" charset="2"/>
              <a:buChar char="Ø"/>
            </a:pPr>
            <a:r>
              <a:rPr lang="en-US" altLang="zh-CN" sz="1600" dirty="0">
                <a:latin typeface="Arial" panose="020B0604020202020204" pitchFamily="34" charset="0"/>
                <a:cs typeface="Arial" panose="020B0604020202020204" pitchFamily="34" charset="0"/>
              </a:rPr>
              <a:t>Some band combinations have exactly the same MSD requirements between CA and EN-DC features. </a:t>
            </a:r>
          </a:p>
          <a:p>
            <a:pPr lvl="1">
              <a:lnSpc>
                <a:spcPct val="150000"/>
              </a:lnSpc>
              <a:spcBef>
                <a:spcPts val="0"/>
              </a:spcBef>
              <a:buFont typeface="Wingdings" panose="05000000000000000000" pitchFamily="2" charset="2"/>
              <a:buChar char="Ø"/>
            </a:pPr>
            <a:r>
              <a:rPr lang="en-US" altLang="zh-CN" sz="1600" dirty="0">
                <a:latin typeface="Arial" panose="020B0604020202020204" pitchFamily="34" charset="0"/>
                <a:cs typeface="Arial" panose="020B0604020202020204" pitchFamily="34" charset="0"/>
              </a:rPr>
              <a:t>The other band combinations have different MSD requirements between different features. For these band combinations, they have to be tested individually.</a:t>
            </a:r>
          </a:p>
        </p:txBody>
      </p:sp>
      <p:pic>
        <p:nvPicPr>
          <p:cNvPr id="8" name="Picture 7">
            <a:extLst>
              <a:ext uri="{FF2B5EF4-FFF2-40B4-BE49-F238E27FC236}">
                <a16:creationId xmlns:a16="http://schemas.microsoft.com/office/drawing/2014/main" id="{6AADAF63-B3C0-4EBB-A04E-D1B6A4E0C647}"/>
              </a:ext>
            </a:extLst>
          </p:cNvPr>
          <p:cNvPicPr>
            <a:picLocks noChangeAspect="1"/>
          </p:cNvPicPr>
          <p:nvPr/>
        </p:nvPicPr>
        <p:blipFill>
          <a:blip r:embed="rId2"/>
          <a:stretch>
            <a:fillRect/>
          </a:stretch>
        </p:blipFill>
        <p:spPr>
          <a:xfrm>
            <a:off x="-27174" y="1536808"/>
            <a:ext cx="6892910" cy="3180694"/>
          </a:xfrm>
          <a:prstGeom prst="rect">
            <a:avLst/>
          </a:prstGeom>
        </p:spPr>
      </p:pic>
      <p:pic>
        <p:nvPicPr>
          <p:cNvPr id="12" name="Picture 11">
            <a:extLst>
              <a:ext uri="{FF2B5EF4-FFF2-40B4-BE49-F238E27FC236}">
                <a16:creationId xmlns:a16="http://schemas.microsoft.com/office/drawing/2014/main" id="{98A0AE4F-48E5-4926-8FEB-399DA7CD0D1B}"/>
              </a:ext>
            </a:extLst>
          </p:cNvPr>
          <p:cNvPicPr>
            <a:picLocks noChangeAspect="1"/>
          </p:cNvPicPr>
          <p:nvPr/>
        </p:nvPicPr>
        <p:blipFill>
          <a:blip r:embed="rId3"/>
          <a:stretch>
            <a:fillRect/>
          </a:stretch>
        </p:blipFill>
        <p:spPr>
          <a:xfrm>
            <a:off x="6879988" y="1251752"/>
            <a:ext cx="5312012" cy="4014969"/>
          </a:xfrm>
          <a:prstGeom prst="rect">
            <a:avLst/>
          </a:prstGeom>
        </p:spPr>
      </p:pic>
      <p:sp>
        <p:nvSpPr>
          <p:cNvPr id="2" name="Oval 1">
            <a:extLst>
              <a:ext uri="{FF2B5EF4-FFF2-40B4-BE49-F238E27FC236}">
                <a16:creationId xmlns:a16="http://schemas.microsoft.com/office/drawing/2014/main" id="{B5ADE483-34F6-449A-89E6-586269FC6173}"/>
              </a:ext>
            </a:extLst>
          </p:cNvPr>
          <p:cNvSpPr/>
          <p:nvPr/>
        </p:nvSpPr>
        <p:spPr>
          <a:xfrm>
            <a:off x="4092606" y="3753508"/>
            <a:ext cx="1349406" cy="38174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Oval 12">
            <a:extLst>
              <a:ext uri="{FF2B5EF4-FFF2-40B4-BE49-F238E27FC236}">
                <a16:creationId xmlns:a16="http://schemas.microsoft.com/office/drawing/2014/main" id="{B754B7FC-C0F6-4D33-814A-B66EB152957A}"/>
              </a:ext>
            </a:extLst>
          </p:cNvPr>
          <p:cNvSpPr/>
          <p:nvPr/>
        </p:nvSpPr>
        <p:spPr>
          <a:xfrm>
            <a:off x="8859914" y="3833673"/>
            <a:ext cx="1899821" cy="43648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Oval 13">
            <a:extLst>
              <a:ext uri="{FF2B5EF4-FFF2-40B4-BE49-F238E27FC236}">
                <a16:creationId xmlns:a16="http://schemas.microsoft.com/office/drawing/2014/main" id="{E1C47D93-8E44-4F8D-85E8-444321E3A4ED}"/>
              </a:ext>
            </a:extLst>
          </p:cNvPr>
          <p:cNvSpPr/>
          <p:nvPr/>
        </p:nvSpPr>
        <p:spPr>
          <a:xfrm>
            <a:off x="4900474" y="4307236"/>
            <a:ext cx="473683" cy="456697"/>
          </a:xfrm>
          <a:prstGeom prst="ellipse">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Oval 14">
            <a:extLst>
              <a:ext uri="{FF2B5EF4-FFF2-40B4-BE49-F238E27FC236}">
                <a16:creationId xmlns:a16="http://schemas.microsoft.com/office/drawing/2014/main" id="{15FA470F-800C-4FA2-AC97-4AD37EFBDE1F}"/>
              </a:ext>
            </a:extLst>
          </p:cNvPr>
          <p:cNvSpPr/>
          <p:nvPr/>
        </p:nvSpPr>
        <p:spPr>
          <a:xfrm>
            <a:off x="10268920" y="4770048"/>
            <a:ext cx="473683" cy="456697"/>
          </a:xfrm>
          <a:prstGeom prst="ellipse">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Speech Bubble: Oval 2">
            <a:extLst>
              <a:ext uri="{FF2B5EF4-FFF2-40B4-BE49-F238E27FC236}">
                <a16:creationId xmlns:a16="http://schemas.microsoft.com/office/drawing/2014/main" id="{EBC71FF4-F755-4ECF-9847-87A8BCA80271}"/>
              </a:ext>
            </a:extLst>
          </p:cNvPr>
          <p:cNvSpPr/>
          <p:nvPr/>
        </p:nvSpPr>
        <p:spPr>
          <a:xfrm>
            <a:off x="4092606" y="1195860"/>
            <a:ext cx="914400" cy="257452"/>
          </a:xfrm>
          <a:prstGeom prst="wedgeEllipseCallout">
            <a:avLst>
              <a:gd name="adj1" fmla="val -32483"/>
              <a:gd name="adj2" fmla="val 103880"/>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accent2">
                    <a:lumMod val="50000"/>
                  </a:schemeClr>
                </a:solidFill>
                <a:latin typeface="Arial" panose="020B0604020202020204" pitchFamily="34" charset="0"/>
                <a:cs typeface="Arial" panose="020B0604020202020204" pitchFamily="34" charset="0"/>
              </a:rPr>
              <a:t>NR CA</a:t>
            </a:r>
            <a:endParaRPr lang="zh-CN" altLang="en-US" sz="1000" dirty="0">
              <a:solidFill>
                <a:schemeClr val="accent2">
                  <a:lumMod val="50000"/>
                </a:schemeClr>
              </a:solidFill>
              <a:latin typeface="Arial" panose="020B0604020202020204" pitchFamily="34" charset="0"/>
              <a:cs typeface="Arial" panose="020B0604020202020204" pitchFamily="34" charset="0"/>
            </a:endParaRPr>
          </a:p>
        </p:txBody>
      </p:sp>
      <p:sp>
        <p:nvSpPr>
          <p:cNvPr id="17" name="Speech Bubble: Oval 16">
            <a:extLst>
              <a:ext uri="{FF2B5EF4-FFF2-40B4-BE49-F238E27FC236}">
                <a16:creationId xmlns:a16="http://schemas.microsoft.com/office/drawing/2014/main" id="{7843751C-9607-4BA6-A9D1-F8A07F71DD40}"/>
              </a:ext>
            </a:extLst>
          </p:cNvPr>
          <p:cNvSpPr/>
          <p:nvPr/>
        </p:nvSpPr>
        <p:spPr>
          <a:xfrm>
            <a:off x="11045302" y="973561"/>
            <a:ext cx="914400" cy="257452"/>
          </a:xfrm>
          <a:prstGeom prst="wedgeEllipseCallout">
            <a:avLst>
              <a:gd name="adj1" fmla="val -32483"/>
              <a:gd name="adj2" fmla="val 103880"/>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accent2">
                    <a:lumMod val="50000"/>
                  </a:schemeClr>
                </a:solidFill>
                <a:latin typeface="Arial" panose="020B0604020202020204" pitchFamily="34" charset="0"/>
                <a:cs typeface="Arial" panose="020B0604020202020204" pitchFamily="34" charset="0"/>
              </a:rPr>
              <a:t>EN-DC</a:t>
            </a:r>
            <a:endParaRPr lang="zh-CN" altLang="en-US" sz="1000" dirty="0">
              <a:solidFill>
                <a:schemeClr val="accent2">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0761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3828</TotalTime>
  <Words>2508</Words>
  <Application>Microsoft Office PowerPoint</Application>
  <PresentationFormat>Widescreen</PresentationFormat>
  <Paragraphs>337</Paragraphs>
  <Slides>12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等线</vt:lpstr>
      <vt:lpstr>等线 Light</vt:lpstr>
      <vt:lpstr>Arial</vt:lpstr>
      <vt:lpstr>Calibri</vt:lpstr>
      <vt:lpstr>Times New Roman</vt:lpstr>
      <vt:lpstr>Wingdings</vt:lpstr>
      <vt:lpstr>Office Theme</vt:lpstr>
      <vt:lpstr>Discussion on simplifying RF testing among different features</vt:lpstr>
      <vt:lpstr>Background</vt:lpstr>
      <vt:lpstr>Test burden reduction for MOP – RAN4 guideline</vt:lpstr>
      <vt:lpstr>Test burden reduction for MOP – RAN5 testing</vt:lpstr>
      <vt:lpstr>Test burden reduction for Spurious UE co-ex – RAN4 guideline</vt:lpstr>
      <vt:lpstr>Test burden reduction for Spurious UE co-ex – RAN5 testing</vt:lpstr>
      <vt:lpstr>Test burden reduction for REFSENS – RAN4 guideline</vt:lpstr>
      <vt:lpstr>Test burden reduction for REFSENS – RAN5 testing</vt:lpstr>
      <vt:lpstr>Test burden reduction for REFSENS – RAN4 guideline</vt:lpstr>
      <vt:lpstr>PowerPoint Presentation</vt:lpstr>
      <vt:lpstr>Summary of Proposals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haoyuxin</cp:lastModifiedBy>
  <cp:revision>135</cp:revision>
  <dcterms:created xsi:type="dcterms:W3CDTF">2024-07-29T08:06:59Z</dcterms:created>
  <dcterms:modified xsi:type="dcterms:W3CDTF">2024-08-20T06:28:48Z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(3)0QoJyWi4BEXbQrIzvBM4+OSiNm/wJwN4VVGP0LGof0xxPWzyQh6n+4NuAh35kDEerpsOccEE
mVJ5OYYeftBn+Poi0C+4RT3DFCCvdrtmAlxAAQtXV4kyw791AtEkW4sgG8ALxhMkrl+kMdUr
s61Sb9Sdfpmrc6U2+1Ht82qBAqB5SWrWWVdoMVQMvkL6f/XtgMQY48sC8BQS73NW91OCji5P
I4CoBBE49JP+dCXULb</vt:lpwstr>
  </property>
  <property fmtid="{D5CDD505-2E9C-101B-9397-08002B2CF9AE}" pid="3" name="_2015_ms_pID_7253431">
    <vt:lpwstr>2yPbQq+bX/LHstftL4Xt6Q8m1a75ES7f1lZI+o2IrlzlKZjJWByoke
O6gtLReC8OJq38YIDhsRa6e8Wg4fvuvC1oqxHHOhzej8vL1sVs1XABvxBiYBc3ldRgxfO4gk
ttXPJCw5WBD2r3D+07hxwJ/1WPJwp6m9pp8GuW1E5Z4kK9t0P8qMZFPrM5UbAO1hPtFWHiit
2hhtCNXc9vBDZBRB3qYF9MgeKqQ2xwHxx0aR</vt:lpwstr>
  </property>
  <property fmtid="{D5CDD505-2E9C-101B-9397-08002B2CF9AE}" pid="4" name="_2015_ms_pID_7253432">
    <vt:lpwstr>s9DHIlj/3XkxNek1q/LnEtI=</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1723805220</vt:lpwstr>
  </property>
</Properties>
</file>