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57" r:id="rId3"/>
    <p:sldId id="258" r:id="rId4"/>
    <p:sldId id="264" r:id="rId5"/>
    <p:sldId id="259" r:id="rId6"/>
    <p:sldId id="260" r:id="rId7"/>
    <p:sldId id="261" r:id="rId8"/>
    <p:sldId id="265" r:id="rId9"/>
    <p:sldId id="266"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1" clrIdx="0">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78"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EAECCB8-74B5-4E9A-AA58-E2F08EB239AE}" type="datetimeFigureOut">
              <a:rPr lang="zh-CN" altLang="en-US" smtClean="0"/>
              <a:t>2024/8/16</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500813-8EEC-4691-B0A4-A58E8EF14B51}" type="slidenum">
              <a:rPr lang="zh-CN" altLang="en-US" smtClean="0"/>
              <a:t>‹#›</a:t>
            </a:fld>
            <a:endParaRPr lang="zh-CN" altLang="en-US"/>
          </a:p>
        </p:txBody>
      </p:sp>
    </p:spTree>
    <p:extLst>
      <p:ext uri="{BB962C8B-B14F-4D97-AF65-F5344CB8AC3E}">
        <p14:creationId xmlns:p14="http://schemas.microsoft.com/office/powerpoint/2010/main" val="22934723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91500813-8EEC-4691-B0A4-A58E8EF14B51}" type="slidenum">
              <a:rPr lang="zh-CN" altLang="en-US" smtClean="0"/>
              <a:t>2</a:t>
            </a:fld>
            <a:endParaRPr lang="zh-CN" altLang="en-US"/>
          </a:p>
        </p:txBody>
      </p:sp>
    </p:spTree>
    <p:extLst>
      <p:ext uri="{BB962C8B-B14F-4D97-AF65-F5344CB8AC3E}">
        <p14:creationId xmlns:p14="http://schemas.microsoft.com/office/powerpoint/2010/main" val="1571468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166C3-4D79-4AA8-9619-8BEAB86E8F33}"/>
              </a:ext>
            </a:extLst>
          </p:cNvPr>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Subtitle 2">
            <a:extLst>
              <a:ext uri="{FF2B5EF4-FFF2-40B4-BE49-F238E27FC236}">
                <a16:creationId xmlns:a16="http://schemas.microsoft.com/office/drawing/2014/main" id="{13DBB046-95DC-4521-9064-BE290023FD5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Date Placeholder 3">
            <a:extLst>
              <a:ext uri="{FF2B5EF4-FFF2-40B4-BE49-F238E27FC236}">
                <a16:creationId xmlns:a16="http://schemas.microsoft.com/office/drawing/2014/main" id="{4A5B57DE-2842-4405-A577-22EB0F0E17E6}"/>
              </a:ext>
            </a:extLst>
          </p:cNvPr>
          <p:cNvSpPr>
            <a:spLocks noGrp="1"/>
          </p:cNvSpPr>
          <p:nvPr>
            <p:ph type="dt" sz="half" idx="10"/>
          </p:nvPr>
        </p:nvSpPr>
        <p:spPr/>
        <p:txBody>
          <a:bodyPr/>
          <a:lstStyle/>
          <a:p>
            <a:fld id="{4B086377-9D96-4D86-8C45-DD580344DFA0}" type="datetime1">
              <a:rPr lang="zh-CN" altLang="en-US" smtClean="0"/>
              <a:t>2024/8/16</a:t>
            </a:fld>
            <a:endParaRPr lang="zh-CN" altLang="en-US"/>
          </a:p>
        </p:txBody>
      </p:sp>
      <p:sp>
        <p:nvSpPr>
          <p:cNvPr id="5" name="Footer Placeholder 4">
            <a:extLst>
              <a:ext uri="{FF2B5EF4-FFF2-40B4-BE49-F238E27FC236}">
                <a16:creationId xmlns:a16="http://schemas.microsoft.com/office/drawing/2014/main" id="{E0843EED-9AA6-43C7-B5FD-61A7880340B1}"/>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B5F3DFF1-FEBE-4260-B2A5-FDC5AD1B2E8F}"/>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39312447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12203-CE2F-49E4-AA7B-942F0BEFFD2B}"/>
              </a:ext>
            </a:extLst>
          </p:cNvPr>
          <p:cNvSpPr>
            <a:spLocks noGrp="1"/>
          </p:cNvSpPr>
          <p:nvPr>
            <p:ph type="title"/>
          </p:nvPr>
        </p:nvSpPr>
        <p:spPr/>
        <p:txBody>
          <a:bodyPr/>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2DF46149-EDDB-49DD-B60F-3CC8482BA9AF}"/>
              </a:ext>
            </a:extLst>
          </p:cNvPr>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85D94F51-9067-4198-9781-EE7A83CA6D3C}"/>
              </a:ext>
            </a:extLst>
          </p:cNvPr>
          <p:cNvSpPr>
            <a:spLocks noGrp="1"/>
          </p:cNvSpPr>
          <p:nvPr>
            <p:ph type="dt" sz="half" idx="10"/>
          </p:nvPr>
        </p:nvSpPr>
        <p:spPr/>
        <p:txBody>
          <a:bodyPr/>
          <a:lstStyle/>
          <a:p>
            <a:fld id="{4D715C42-7539-45D0-A3B8-19BBE744F6DA}" type="datetime1">
              <a:rPr lang="zh-CN" altLang="en-US" smtClean="0"/>
              <a:t>2024/8/16</a:t>
            </a:fld>
            <a:endParaRPr lang="zh-CN" altLang="en-US"/>
          </a:p>
        </p:txBody>
      </p:sp>
      <p:sp>
        <p:nvSpPr>
          <p:cNvPr id="5" name="Footer Placeholder 4">
            <a:extLst>
              <a:ext uri="{FF2B5EF4-FFF2-40B4-BE49-F238E27FC236}">
                <a16:creationId xmlns:a16="http://schemas.microsoft.com/office/drawing/2014/main" id="{9A08F95F-D94A-4EC6-B60D-537213F57865}"/>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17880B97-3671-460E-BC79-C5063A0E4B20}"/>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8590821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4BFDC9C-9DEE-4AE6-9C90-133D6709C0C0}"/>
              </a:ext>
            </a:extLst>
          </p:cNvPr>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Vertical Text Placeholder 2">
            <a:extLst>
              <a:ext uri="{FF2B5EF4-FFF2-40B4-BE49-F238E27FC236}">
                <a16:creationId xmlns:a16="http://schemas.microsoft.com/office/drawing/2014/main" id="{A87DBBF1-70F7-4220-86C4-D4108904E23E}"/>
              </a:ext>
            </a:extLst>
          </p:cNvPr>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84C6B96F-BA62-44BD-A639-46778E1F5A66}"/>
              </a:ext>
            </a:extLst>
          </p:cNvPr>
          <p:cNvSpPr>
            <a:spLocks noGrp="1"/>
          </p:cNvSpPr>
          <p:nvPr>
            <p:ph type="dt" sz="half" idx="10"/>
          </p:nvPr>
        </p:nvSpPr>
        <p:spPr/>
        <p:txBody>
          <a:bodyPr/>
          <a:lstStyle/>
          <a:p>
            <a:fld id="{962B589F-034E-46AD-9F6E-6EBA3088916D}" type="datetime1">
              <a:rPr lang="zh-CN" altLang="en-US" smtClean="0"/>
              <a:t>2024/8/16</a:t>
            </a:fld>
            <a:endParaRPr lang="zh-CN" altLang="en-US"/>
          </a:p>
        </p:txBody>
      </p:sp>
      <p:sp>
        <p:nvSpPr>
          <p:cNvPr id="5" name="Footer Placeholder 4">
            <a:extLst>
              <a:ext uri="{FF2B5EF4-FFF2-40B4-BE49-F238E27FC236}">
                <a16:creationId xmlns:a16="http://schemas.microsoft.com/office/drawing/2014/main" id="{A8095A37-D2F9-4A12-9F8F-BD628F45E21A}"/>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B989ADC1-21CE-4008-AA4C-2460B994CDAD}"/>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8216056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E1D169-234A-45C7-A57C-7351FF2BB5B5}"/>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27FAF2A6-C206-4891-8325-8B0BB3055099}"/>
              </a:ext>
            </a:extLst>
          </p:cNvPr>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A3081A53-F3F7-43F0-A1B6-B1B97A27AC49}"/>
              </a:ext>
            </a:extLst>
          </p:cNvPr>
          <p:cNvSpPr>
            <a:spLocks noGrp="1"/>
          </p:cNvSpPr>
          <p:nvPr>
            <p:ph type="dt" sz="half" idx="10"/>
          </p:nvPr>
        </p:nvSpPr>
        <p:spPr/>
        <p:txBody>
          <a:bodyPr/>
          <a:lstStyle/>
          <a:p>
            <a:fld id="{F4A9F125-2D6C-4494-94CD-36B22C3FCB0B}" type="datetime1">
              <a:rPr lang="zh-CN" altLang="en-US" smtClean="0"/>
              <a:t>2024/8/16</a:t>
            </a:fld>
            <a:endParaRPr lang="zh-CN" altLang="en-US"/>
          </a:p>
        </p:txBody>
      </p:sp>
      <p:sp>
        <p:nvSpPr>
          <p:cNvPr id="5" name="Footer Placeholder 4">
            <a:extLst>
              <a:ext uri="{FF2B5EF4-FFF2-40B4-BE49-F238E27FC236}">
                <a16:creationId xmlns:a16="http://schemas.microsoft.com/office/drawing/2014/main" id="{BA750296-18EE-4655-9B28-E458A85CF859}"/>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AE047756-127A-4943-9190-66F38464F1C6}"/>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597284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ECCBA-9FB8-4647-A0C1-2EC65A37B658}"/>
              </a:ext>
            </a:extLst>
          </p:cNvPr>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C3542A2E-B484-4E86-97F3-4E2BB176A26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Date Placeholder 3">
            <a:extLst>
              <a:ext uri="{FF2B5EF4-FFF2-40B4-BE49-F238E27FC236}">
                <a16:creationId xmlns:a16="http://schemas.microsoft.com/office/drawing/2014/main" id="{FA3891A3-426B-46C5-82AF-9E0185E0A984}"/>
              </a:ext>
            </a:extLst>
          </p:cNvPr>
          <p:cNvSpPr>
            <a:spLocks noGrp="1"/>
          </p:cNvSpPr>
          <p:nvPr>
            <p:ph type="dt" sz="half" idx="10"/>
          </p:nvPr>
        </p:nvSpPr>
        <p:spPr/>
        <p:txBody>
          <a:bodyPr/>
          <a:lstStyle/>
          <a:p>
            <a:fld id="{950B0BA8-DCE0-4FC3-B981-AFC646DBAE50}" type="datetime1">
              <a:rPr lang="zh-CN" altLang="en-US" smtClean="0"/>
              <a:t>2024/8/16</a:t>
            </a:fld>
            <a:endParaRPr lang="zh-CN" altLang="en-US"/>
          </a:p>
        </p:txBody>
      </p:sp>
      <p:sp>
        <p:nvSpPr>
          <p:cNvPr id="5" name="Footer Placeholder 4">
            <a:extLst>
              <a:ext uri="{FF2B5EF4-FFF2-40B4-BE49-F238E27FC236}">
                <a16:creationId xmlns:a16="http://schemas.microsoft.com/office/drawing/2014/main" id="{DC2EB7C1-90F3-47F4-A759-F0B635B7C27B}"/>
              </a:ext>
            </a:extLst>
          </p:cNvPr>
          <p:cNvSpPr>
            <a:spLocks noGrp="1"/>
          </p:cNvSpPr>
          <p:nvPr>
            <p:ph type="ftr" sz="quarter" idx="11"/>
          </p:nvPr>
        </p:nvSpPr>
        <p:spPr/>
        <p:txBody>
          <a:bodyPr/>
          <a:lstStyle/>
          <a:p>
            <a:endParaRPr lang="zh-CN" altLang="en-US"/>
          </a:p>
        </p:txBody>
      </p:sp>
      <p:sp>
        <p:nvSpPr>
          <p:cNvPr id="6" name="Slide Number Placeholder 5">
            <a:extLst>
              <a:ext uri="{FF2B5EF4-FFF2-40B4-BE49-F238E27FC236}">
                <a16:creationId xmlns:a16="http://schemas.microsoft.com/office/drawing/2014/main" id="{2811ED7F-C309-4BF5-BADA-6F022AFD926D}"/>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8109851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BF8F91-44B4-4D36-830B-89E6A12B67C9}"/>
              </a:ext>
            </a:extLst>
          </p:cNvPr>
          <p:cNvSpPr>
            <a:spLocks noGrp="1"/>
          </p:cNvSpPr>
          <p:nvPr>
            <p:ph type="title"/>
          </p:nvPr>
        </p:nvSpPr>
        <p:spPr/>
        <p:txBody>
          <a:body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9BD08FE4-5096-440A-8474-0FE2396B91AB}"/>
              </a:ext>
            </a:extLst>
          </p:cNvPr>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Content Placeholder 3">
            <a:extLst>
              <a:ext uri="{FF2B5EF4-FFF2-40B4-BE49-F238E27FC236}">
                <a16:creationId xmlns:a16="http://schemas.microsoft.com/office/drawing/2014/main" id="{EBE6BE28-4047-4EFF-8843-376B74E8F50B}"/>
              </a:ext>
            </a:extLst>
          </p:cNvPr>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Date Placeholder 4">
            <a:extLst>
              <a:ext uri="{FF2B5EF4-FFF2-40B4-BE49-F238E27FC236}">
                <a16:creationId xmlns:a16="http://schemas.microsoft.com/office/drawing/2014/main" id="{09566116-AA3B-4FFA-A814-4468F906BF26}"/>
              </a:ext>
            </a:extLst>
          </p:cNvPr>
          <p:cNvSpPr>
            <a:spLocks noGrp="1"/>
          </p:cNvSpPr>
          <p:nvPr>
            <p:ph type="dt" sz="half" idx="10"/>
          </p:nvPr>
        </p:nvSpPr>
        <p:spPr/>
        <p:txBody>
          <a:bodyPr/>
          <a:lstStyle/>
          <a:p>
            <a:fld id="{80575D7D-F6A3-41CB-A665-430CC0F55F97}" type="datetime1">
              <a:rPr lang="zh-CN" altLang="en-US" smtClean="0"/>
              <a:t>2024/8/16</a:t>
            </a:fld>
            <a:endParaRPr lang="zh-CN" altLang="en-US"/>
          </a:p>
        </p:txBody>
      </p:sp>
      <p:sp>
        <p:nvSpPr>
          <p:cNvPr id="6" name="Footer Placeholder 5">
            <a:extLst>
              <a:ext uri="{FF2B5EF4-FFF2-40B4-BE49-F238E27FC236}">
                <a16:creationId xmlns:a16="http://schemas.microsoft.com/office/drawing/2014/main" id="{D209EC05-9766-4D9E-B8CC-9C11C1D2DF9F}"/>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F105D5C3-287D-487B-806C-74869555FE76}"/>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28950406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48D39-4FA2-4D2A-81F5-49B0294F10F3}"/>
              </a:ext>
            </a:extLst>
          </p:cNvPr>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77B9801B-A930-453A-A74F-C0C7C26B38C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Content Placeholder 3">
            <a:extLst>
              <a:ext uri="{FF2B5EF4-FFF2-40B4-BE49-F238E27FC236}">
                <a16:creationId xmlns:a16="http://schemas.microsoft.com/office/drawing/2014/main" id="{8D47FA5B-3DF1-409C-9941-EBFEE2DD966C}"/>
              </a:ext>
            </a:extLst>
          </p:cNvPr>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Text Placeholder 4">
            <a:extLst>
              <a:ext uri="{FF2B5EF4-FFF2-40B4-BE49-F238E27FC236}">
                <a16:creationId xmlns:a16="http://schemas.microsoft.com/office/drawing/2014/main" id="{87DE1F0F-D76A-4CC6-B966-872215CEFB5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Content Placeholder 5">
            <a:extLst>
              <a:ext uri="{FF2B5EF4-FFF2-40B4-BE49-F238E27FC236}">
                <a16:creationId xmlns:a16="http://schemas.microsoft.com/office/drawing/2014/main" id="{03904042-A228-45E8-AE4A-002C00394F64}"/>
              </a:ext>
            </a:extLst>
          </p:cNvPr>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Date Placeholder 6">
            <a:extLst>
              <a:ext uri="{FF2B5EF4-FFF2-40B4-BE49-F238E27FC236}">
                <a16:creationId xmlns:a16="http://schemas.microsoft.com/office/drawing/2014/main" id="{36BCBD36-3575-49D1-888F-2DFAE8C4C08D}"/>
              </a:ext>
            </a:extLst>
          </p:cNvPr>
          <p:cNvSpPr>
            <a:spLocks noGrp="1"/>
          </p:cNvSpPr>
          <p:nvPr>
            <p:ph type="dt" sz="half" idx="10"/>
          </p:nvPr>
        </p:nvSpPr>
        <p:spPr/>
        <p:txBody>
          <a:bodyPr/>
          <a:lstStyle/>
          <a:p>
            <a:fld id="{0DBEE2FD-8E9E-4CCD-9EC9-135BF97CCE6A}" type="datetime1">
              <a:rPr lang="zh-CN" altLang="en-US" smtClean="0"/>
              <a:t>2024/8/16</a:t>
            </a:fld>
            <a:endParaRPr lang="zh-CN" altLang="en-US"/>
          </a:p>
        </p:txBody>
      </p:sp>
      <p:sp>
        <p:nvSpPr>
          <p:cNvPr id="8" name="Footer Placeholder 7">
            <a:extLst>
              <a:ext uri="{FF2B5EF4-FFF2-40B4-BE49-F238E27FC236}">
                <a16:creationId xmlns:a16="http://schemas.microsoft.com/office/drawing/2014/main" id="{2E8FFF4D-9028-4147-943B-911ECD5CF43E}"/>
              </a:ext>
            </a:extLst>
          </p:cNvPr>
          <p:cNvSpPr>
            <a:spLocks noGrp="1"/>
          </p:cNvSpPr>
          <p:nvPr>
            <p:ph type="ftr" sz="quarter" idx="11"/>
          </p:nvPr>
        </p:nvSpPr>
        <p:spPr/>
        <p:txBody>
          <a:bodyPr/>
          <a:lstStyle/>
          <a:p>
            <a:endParaRPr lang="zh-CN" altLang="en-US"/>
          </a:p>
        </p:txBody>
      </p:sp>
      <p:sp>
        <p:nvSpPr>
          <p:cNvPr id="9" name="Slide Number Placeholder 8">
            <a:extLst>
              <a:ext uri="{FF2B5EF4-FFF2-40B4-BE49-F238E27FC236}">
                <a16:creationId xmlns:a16="http://schemas.microsoft.com/office/drawing/2014/main" id="{C5A70F8B-1C6A-4990-B2FB-89AD822CD374}"/>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33415548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1435A6-E158-4D42-8629-B20BBEEBB65F}"/>
              </a:ext>
            </a:extLst>
          </p:cNvPr>
          <p:cNvSpPr>
            <a:spLocks noGrp="1"/>
          </p:cNvSpPr>
          <p:nvPr>
            <p:ph type="title"/>
          </p:nvPr>
        </p:nvSpPr>
        <p:spPr/>
        <p:txBody>
          <a:bodyPr/>
          <a:lstStyle/>
          <a:p>
            <a:r>
              <a:rPr lang="en-US" altLang="zh-CN"/>
              <a:t>Click to edit Master title style</a:t>
            </a:r>
            <a:endParaRPr lang="zh-CN" altLang="en-US"/>
          </a:p>
        </p:txBody>
      </p:sp>
      <p:sp>
        <p:nvSpPr>
          <p:cNvPr id="3" name="Date Placeholder 2">
            <a:extLst>
              <a:ext uri="{FF2B5EF4-FFF2-40B4-BE49-F238E27FC236}">
                <a16:creationId xmlns:a16="http://schemas.microsoft.com/office/drawing/2014/main" id="{5EB55195-67C6-4C50-901E-F6A6CA82C09C}"/>
              </a:ext>
            </a:extLst>
          </p:cNvPr>
          <p:cNvSpPr>
            <a:spLocks noGrp="1"/>
          </p:cNvSpPr>
          <p:nvPr>
            <p:ph type="dt" sz="half" idx="10"/>
          </p:nvPr>
        </p:nvSpPr>
        <p:spPr/>
        <p:txBody>
          <a:bodyPr/>
          <a:lstStyle/>
          <a:p>
            <a:fld id="{2FDA0176-E7C1-490C-9AED-33145332FB8A}" type="datetime1">
              <a:rPr lang="zh-CN" altLang="en-US" smtClean="0"/>
              <a:t>2024/8/16</a:t>
            </a:fld>
            <a:endParaRPr lang="zh-CN" altLang="en-US"/>
          </a:p>
        </p:txBody>
      </p:sp>
      <p:sp>
        <p:nvSpPr>
          <p:cNvPr id="4" name="Footer Placeholder 3">
            <a:extLst>
              <a:ext uri="{FF2B5EF4-FFF2-40B4-BE49-F238E27FC236}">
                <a16:creationId xmlns:a16="http://schemas.microsoft.com/office/drawing/2014/main" id="{9ACAFFAC-1450-4D24-B703-B3576C3ECAD2}"/>
              </a:ext>
            </a:extLst>
          </p:cNvPr>
          <p:cNvSpPr>
            <a:spLocks noGrp="1"/>
          </p:cNvSpPr>
          <p:nvPr>
            <p:ph type="ftr" sz="quarter" idx="11"/>
          </p:nvPr>
        </p:nvSpPr>
        <p:spPr/>
        <p:txBody>
          <a:bodyPr/>
          <a:lstStyle/>
          <a:p>
            <a:endParaRPr lang="zh-CN" altLang="en-US"/>
          </a:p>
        </p:txBody>
      </p:sp>
      <p:sp>
        <p:nvSpPr>
          <p:cNvPr id="5" name="Slide Number Placeholder 4">
            <a:extLst>
              <a:ext uri="{FF2B5EF4-FFF2-40B4-BE49-F238E27FC236}">
                <a16:creationId xmlns:a16="http://schemas.microsoft.com/office/drawing/2014/main" id="{81BFCC27-BCA0-47B6-AFF8-BF0EB9B43C4D}"/>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10768269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03BC9CA-527D-4F42-BBD0-C0D6185AC837}"/>
              </a:ext>
            </a:extLst>
          </p:cNvPr>
          <p:cNvSpPr>
            <a:spLocks noGrp="1"/>
          </p:cNvSpPr>
          <p:nvPr>
            <p:ph type="dt" sz="half" idx="10"/>
          </p:nvPr>
        </p:nvSpPr>
        <p:spPr/>
        <p:txBody>
          <a:bodyPr/>
          <a:lstStyle/>
          <a:p>
            <a:fld id="{EC2D9DB9-6A77-4C77-AAB2-8FFBD4FB9A4C}" type="datetime1">
              <a:rPr lang="zh-CN" altLang="en-US" smtClean="0"/>
              <a:t>2024/8/16</a:t>
            </a:fld>
            <a:endParaRPr lang="zh-CN" altLang="en-US"/>
          </a:p>
        </p:txBody>
      </p:sp>
      <p:sp>
        <p:nvSpPr>
          <p:cNvPr id="3" name="Footer Placeholder 2">
            <a:extLst>
              <a:ext uri="{FF2B5EF4-FFF2-40B4-BE49-F238E27FC236}">
                <a16:creationId xmlns:a16="http://schemas.microsoft.com/office/drawing/2014/main" id="{4A55714B-3FC7-4F81-83F0-35F427EABEE6}"/>
              </a:ext>
            </a:extLst>
          </p:cNvPr>
          <p:cNvSpPr>
            <a:spLocks noGrp="1"/>
          </p:cNvSpPr>
          <p:nvPr>
            <p:ph type="ftr" sz="quarter" idx="11"/>
          </p:nvPr>
        </p:nvSpPr>
        <p:spPr/>
        <p:txBody>
          <a:bodyPr/>
          <a:lstStyle/>
          <a:p>
            <a:endParaRPr lang="zh-CN" altLang="en-US"/>
          </a:p>
        </p:txBody>
      </p:sp>
      <p:sp>
        <p:nvSpPr>
          <p:cNvPr id="4" name="Slide Number Placeholder 3">
            <a:extLst>
              <a:ext uri="{FF2B5EF4-FFF2-40B4-BE49-F238E27FC236}">
                <a16:creationId xmlns:a16="http://schemas.microsoft.com/office/drawing/2014/main" id="{2E384261-C277-4775-B0EF-5827E19DBBA0}"/>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41286842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C6D909-2037-419B-870C-E71E7E2299B5}"/>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Content Placeholder 2">
            <a:extLst>
              <a:ext uri="{FF2B5EF4-FFF2-40B4-BE49-F238E27FC236}">
                <a16:creationId xmlns:a16="http://schemas.microsoft.com/office/drawing/2014/main" id="{EE3AF245-EA0C-4036-81AF-5263D858317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Text Placeholder 3">
            <a:extLst>
              <a:ext uri="{FF2B5EF4-FFF2-40B4-BE49-F238E27FC236}">
                <a16:creationId xmlns:a16="http://schemas.microsoft.com/office/drawing/2014/main" id="{29F6E590-50F8-4FE6-822F-605C1AED8E7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ADEEBB65-E0AD-4AD5-9A3A-34AFD1B41B48}"/>
              </a:ext>
            </a:extLst>
          </p:cNvPr>
          <p:cNvSpPr>
            <a:spLocks noGrp="1"/>
          </p:cNvSpPr>
          <p:nvPr>
            <p:ph type="dt" sz="half" idx="10"/>
          </p:nvPr>
        </p:nvSpPr>
        <p:spPr/>
        <p:txBody>
          <a:bodyPr/>
          <a:lstStyle/>
          <a:p>
            <a:fld id="{DB843CA2-1FBE-4BAB-AD10-E329BD3248D1}" type="datetime1">
              <a:rPr lang="zh-CN" altLang="en-US" smtClean="0"/>
              <a:t>2024/8/16</a:t>
            </a:fld>
            <a:endParaRPr lang="zh-CN" altLang="en-US"/>
          </a:p>
        </p:txBody>
      </p:sp>
      <p:sp>
        <p:nvSpPr>
          <p:cNvPr id="6" name="Footer Placeholder 5">
            <a:extLst>
              <a:ext uri="{FF2B5EF4-FFF2-40B4-BE49-F238E27FC236}">
                <a16:creationId xmlns:a16="http://schemas.microsoft.com/office/drawing/2014/main" id="{8BC069D2-0658-470A-AED1-F63E44BFBADB}"/>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381063F9-5DF7-447B-986D-8D634DA1AF37}"/>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27907307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A3558-0A6F-431D-B3A2-B5D844AD8D00}"/>
              </a:ext>
            </a:extLst>
          </p:cNvPr>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Picture Placeholder 2">
            <a:extLst>
              <a:ext uri="{FF2B5EF4-FFF2-40B4-BE49-F238E27FC236}">
                <a16:creationId xmlns:a16="http://schemas.microsoft.com/office/drawing/2014/main" id="{F9F7539D-43E0-49B3-8499-4A8B052D1AD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Text Placeholder 3">
            <a:extLst>
              <a:ext uri="{FF2B5EF4-FFF2-40B4-BE49-F238E27FC236}">
                <a16:creationId xmlns:a16="http://schemas.microsoft.com/office/drawing/2014/main" id="{54EBED28-580E-4EBB-A09D-EFDEBAF44BC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Date Placeholder 4">
            <a:extLst>
              <a:ext uri="{FF2B5EF4-FFF2-40B4-BE49-F238E27FC236}">
                <a16:creationId xmlns:a16="http://schemas.microsoft.com/office/drawing/2014/main" id="{8AFA417A-1C1E-4564-9303-6A4E5684EB58}"/>
              </a:ext>
            </a:extLst>
          </p:cNvPr>
          <p:cNvSpPr>
            <a:spLocks noGrp="1"/>
          </p:cNvSpPr>
          <p:nvPr>
            <p:ph type="dt" sz="half" idx="10"/>
          </p:nvPr>
        </p:nvSpPr>
        <p:spPr/>
        <p:txBody>
          <a:bodyPr/>
          <a:lstStyle/>
          <a:p>
            <a:fld id="{66A0F677-4156-4608-B82E-AD01F1F2DED8}" type="datetime1">
              <a:rPr lang="zh-CN" altLang="en-US" smtClean="0"/>
              <a:t>2024/8/16</a:t>
            </a:fld>
            <a:endParaRPr lang="zh-CN" altLang="en-US"/>
          </a:p>
        </p:txBody>
      </p:sp>
      <p:sp>
        <p:nvSpPr>
          <p:cNvPr id="6" name="Footer Placeholder 5">
            <a:extLst>
              <a:ext uri="{FF2B5EF4-FFF2-40B4-BE49-F238E27FC236}">
                <a16:creationId xmlns:a16="http://schemas.microsoft.com/office/drawing/2014/main" id="{18965544-48C7-487D-B665-7CCF5EECA145}"/>
              </a:ext>
            </a:extLst>
          </p:cNvPr>
          <p:cNvSpPr>
            <a:spLocks noGrp="1"/>
          </p:cNvSpPr>
          <p:nvPr>
            <p:ph type="ftr" sz="quarter" idx="11"/>
          </p:nvPr>
        </p:nvSpPr>
        <p:spPr/>
        <p:txBody>
          <a:bodyPr/>
          <a:lstStyle/>
          <a:p>
            <a:endParaRPr lang="zh-CN" altLang="en-US"/>
          </a:p>
        </p:txBody>
      </p:sp>
      <p:sp>
        <p:nvSpPr>
          <p:cNvPr id="7" name="Slide Number Placeholder 6">
            <a:extLst>
              <a:ext uri="{FF2B5EF4-FFF2-40B4-BE49-F238E27FC236}">
                <a16:creationId xmlns:a16="http://schemas.microsoft.com/office/drawing/2014/main" id="{96995A4C-DC2A-4BB7-A803-1F8A3FBC648D}"/>
              </a:ext>
            </a:extLst>
          </p:cNvPr>
          <p:cNvSpPr>
            <a:spLocks noGrp="1"/>
          </p:cNvSpPr>
          <p:nvPr>
            <p:ph type="sldNum" sz="quarter" idx="12"/>
          </p:nvPr>
        </p:nvSpPr>
        <p:spPr/>
        <p:txBody>
          <a:body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22935361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A14E8B-91DC-49BD-9BCD-65FF13D663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ltLang="zh-CN"/>
              <a:t>Click to edit Master title style</a:t>
            </a:r>
            <a:endParaRPr lang="zh-CN" altLang="en-US"/>
          </a:p>
        </p:txBody>
      </p:sp>
      <p:sp>
        <p:nvSpPr>
          <p:cNvPr id="3" name="Text Placeholder 2">
            <a:extLst>
              <a:ext uri="{FF2B5EF4-FFF2-40B4-BE49-F238E27FC236}">
                <a16:creationId xmlns:a16="http://schemas.microsoft.com/office/drawing/2014/main" id="{7EAA6F8A-9090-4CF4-B7EE-20ED366D1E4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Date Placeholder 3">
            <a:extLst>
              <a:ext uri="{FF2B5EF4-FFF2-40B4-BE49-F238E27FC236}">
                <a16:creationId xmlns:a16="http://schemas.microsoft.com/office/drawing/2014/main" id="{ED78F7AC-058C-417F-83DA-77E27340D1F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67D2ECA-3E1C-48D2-A9D3-E1707113E9CF}" type="datetime1">
              <a:rPr lang="zh-CN" altLang="en-US" smtClean="0"/>
              <a:t>2024/8/16</a:t>
            </a:fld>
            <a:endParaRPr lang="zh-CN" altLang="en-US"/>
          </a:p>
        </p:txBody>
      </p:sp>
      <p:sp>
        <p:nvSpPr>
          <p:cNvPr id="5" name="Footer Placeholder 4">
            <a:extLst>
              <a:ext uri="{FF2B5EF4-FFF2-40B4-BE49-F238E27FC236}">
                <a16:creationId xmlns:a16="http://schemas.microsoft.com/office/drawing/2014/main" id="{FD26BC09-35B5-4A18-BED2-6D8B7A1E1BC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Slide Number Placeholder 5">
            <a:extLst>
              <a:ext uri="{FF2B5EF4-FFF2-40B4-BE49-F238E27FC236}">
                <a16:creationId xmlns:a16="http://schemas.microsoft.com/office/drawing/2014/main" id="{2644D386-ED0A-4C68-AE9D-CE3C0F1F855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D6E79B4-DB8B-439B-8129-65FA861E2393}" type="slidenum">
              <a:rPr lang="zh-CN" altLang="en-US" smtClean="0"/>
              <a:t>‹#›</a:t>
            </a:fld>
            <a:endParaRPr lang="zh-CN" altLang="en-US"/>
          </a:p>
        </p:txBody>
      </p:sp>
    </p:spTree>
    <p:extLst>
      <p:ext uri="{BB962C8B-B14F-4D97-AF65-F5344CB8AC3E}">
        <p14:creationId xmlns:p14="http://schemas.microsoft.com/office/powerpoint/2010/main" val="32898617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274D98-A2BC-418E-960F-7F85ED84A410}"/>
              </a:ext>
            </a:extLst>
          </p:cNvPr>
          <p:cNvSpPr>
            <a:spLocks noGrp="1"/>
          </p:cNvSpPr>
          <p:nvPr>
            <p:ph type="ctrTitle"/>
          </p:nvPr>
        </p:nvSpPr>
        <p:spPr>
          <a:xfrm>
            <a:off x="334391" y="2432481"/>
            <a:ext cx="11523216" cy="1077481"/>
          </a:xfrm>
        </p:spPr>
        <p:txBody>
          <a:bodyPr>
            <a:normAutofit fontScale="90000"/>
          </a:bodyPr>
          <a:lstStyle/>
          <a:p>
            <a:r>
              <a:rPr lang="en-US" altLang="zh-CN" sz="4000" dirty="0">
                <a:latin typeface="Calibri" panose="020F0502020204030204" pitchFamily="34" charset="0"/>
                <a:cs typeface="Calibri" panose="020F0502020204030204" pitchFamily="34" charset="0"/>
              </a:rPr>
              <a:t>Discussion on introducing SUL with Inter-band CA configuration in RAN5</a:t>
            </a:r>
            <a:endParaRPr lang="zh-CN" altLang="en-US" sz="4000" dirty="0">
              <a:latin typeface="Calibri" panose="020F0502020204030204" pitchFamily="34" charset="0"/>
              <a:cs typeface="Calibri" panose="020F0502020204030204" pitchFamily="34" charset="0"/>
            </a:endParaRPr>
          </a:p>
        </p:txBody>
      </p:sp>
      <p:sp>
        <p:nvSpPr>
          <p:cNvPr id="3" name="Subtitle 2">
            <a:extLst>
              <a:ext uri="{FF2B5EF4-FFF2-40B4-BE49-F238E27FC236}">
                <a16:creationId xmlns:a16="http://schemas.microsoft.com/office/drawing/2014/main" id="{959BF745-E42E-41FA-BECB-96AE8B834FD2}"/>
              </a:ext>
            </a:extLst>
          </p:cNvPr>
          <p:cNvSpPr>
            <a:spLocks noGrp="1"/>
          </p:cNvSpPr>
          <p:nvPr>
            <p:ph type="subTitle" idx="1"/>
          </p:nvPr>
        </p:nvSpPr>
        <p:spPr>
          <a:xfrm>
            <a:off x="1524000" y="4312252"/>
            <a:ext cx="9144000" cy="659244"/>
          </a:xfrm>
        </p:spPr>
        <p:txBody>
          <a:bodyPr>
            <a:normAutofit/>
          </a:bodyPr>
          <a:lstStyle/>
          <a:p>
            <a:r>
              <a:rPr lang="en-US" altLang="zh-CN" sz="3200" dirty="0">
                <a:latin typeface="Calibri" panose="020F0502020204030204" pitchFamily="34" charset="0"/>
                <a:ea typeface="+mj-ea"/>
                <a:cs typeface="Calibri" panose="020F0502020204030204" pitchFamily="34" charset="0"/>
              </a:rPr>
              <a:t>Huawei, </a:t>
            </a:r>
            <a:r>
              <a:rPr lang="en-US" altLang="zh-CN" sz="3200" dirty="0" err="1">
                <a:latin typeface="Calibri" panose="020F0502020204030204" pitchFamily="34" charset="0"/>
                <a:ea typeface="+mj-ea"/>
                <a:cs typeface="Calibri" panose="020F0502020204030204" pitchFamily="34" charset="0"/>
              </a:rPr>
              <a:t>HiSilicon</a:t>
            </a:r>
            <a:endParaRPr lang="zh-CN" altLang="en-US" sz="3200" dirty="0">
              <a:latin typeface="Calibri" panose="020F0502020204030204" pitchFamily="34" charset="0"/>
              <a:ea typeface="+mj-ea"/>
              <a:cs typeface="Calibri" panose="020F0502020204030204" pitchFamily="34" charset="0"/>
            </a:endParaRPr>
          </a:p>
        </p:txBody>
      </p:sp>
      <p:sp>
        <p:nvSpPr>
          <p:cNvPr id="4" name="Subtitle 4">
            <a:extLst>
              <a:ext uri="{FF2B5EF4-FFF2-40B4-BE49-F238E27FC236}">
                <a16:creationId xmlns:a16="http://schemas.microsoft.com/office/drawing/2014/main" id="{86CC7D95-1342-4D9B-89C9-4E477F5DCBE8}"/>
              </a:ext>
            </a:extLst>
          </p:cNvPr>
          <p:cNvSpPr txBox="1"/>
          <p:nvPr/>
        </p:nvSpPr>
        <p:spPr bwMode="auto">
          <a:xfrm>
            <a:off x="217487" y="121082"/>
            <a:ext cx="11757025" cy="1109663"/>
          </a:xfrm>
          <a:prstGeom prst="rect">
            <a:avLst/>
          </a:prstGeom>
          <a:noFill/>
          <a:ln w="9525">
            <a:noFill/>
            <a:miter lim="800000"/>
          </a:ln>
        </p:spPr>
        <p:txBody>
          <a:bodyPr lIns="72000" tIns="0" rIns="72000" bIns="0" anchor="ctr"/>
          <a:lstStyle>
            <a:lvl1pPr marL="0" indent="0" algn="l" rtl="0" eaLnBrk="1" fontAlgn="base" hangingPunct="1">
              <a:lnSpc>
                <a:spcPct val="75000"/>
              </a:lnSpc>
              <a:spcBef>
                <a:spcPts val="0"/>
              </a:spcBef>
              <a:spcAft>
                <a:spcPct val="0"/>
              </a:spcAft>
              <a:buClr>
                <a:srgbClr val="00A9D4"/>
              </a:buClr>
              <a:buFont typeface="Arial" panose="020B0604020202020204" pitchFamily="34" charset="0"/>
              <a:buNone/>
              <a:defRPr sz="3000" baseline="0">
                <a:solidFill>
                  <a:schemeClr val="tx1"/>
                </a:solidFill>
                <a:latin typeface="+mn-lt"/>
                <a:ea typeface="+mn-ea"/>
                <a:cs typeface="+mn-cs"/>
              </a:defRPr>
            </a:lvl1pPr>
            <a:lvl2pPr marL="533400" indent="-177800"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2pPr>
            <a:lvl3pPr marL="892175" indent="-179705" algn="l" rtl="0" eaLnBrk="1" fontAlgn="base" hangingPunct="1">
              <a:spcBef>
                <a:spcPct val="20000"/>
              </a:spcBef>
              <a:spcAft>
                <a:spcPct val="0"/>
              </a:spcAft>
              <a:buClr>
                <a:srgbClr val="92CCE5"/>
              </a:buClr>
              <a:buFont typeface="Ericsson Capital TT" pitchFamily="2" charset="0"/>
              <a:buChar char="›"/>
              <a:defRPr sz="2000">
                <a:solidFill>
                  <a:schemeClr val="tx1"/>
                </a:solidFill>
                <a:latin typeface="+mn-lt"/>
              </a:defRPr>
            </a:lvl3pPr>
            <a:lvl4pPr marL="125285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4pPr>
            <a:lvl5pPr marL="16148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5pPr>
            <a:lvl6pPr marL="20720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6pPr>
            <a:lvl7pPr marL="25292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7pPr>
            <a:lvl8pPr marL="29864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8pPr>
            <a:lvl9pPr marL="3443605" indent="-180975" algn="l" rtl="0" eaLnBrk="1" fontAlgn="base" hangingPunct="1">
              <a:spcBef>
                <a:spcPct val="20000"/>
              </a:spcBef>
              <a:spcAft>
                <a:spcPct val="0"/>
              </a:spcAft>
              <a:buClr>
                <a:schemeClr val="tx1"/>
              </a:buClr>
              <a:buFont typeface="Ericsson Capital TT" pitchFamily="2" charset="0"/>
              <a:buChar char="›"/>
              <a:defRPr sz="2000">
                <a:solidFill>
                  <a:schemeClr val="tx1"/>
                </a:solidFill>
                <a:latin typeface="+mn-lt"/>
              </a:defRPr>
            </a:lvl9pPr>
          </a:lstStyle>
          <a:p>
            <a:pPr>
              <a:lnSpc>
                <a:spcPct val="100000"/>
              </a:lnSpc>
              <a:defRPr/>
            </a:pPr>
            <a:r>
              <a:rPr lang="en-GB" altLang="zh-CN" sz="2400" b="1" dirty="0"/>
              <a:t>3GPP TSG-RAN5 Meeting #104</a:t>
            </a:r>
            <a:r>
              <a:rPr lang="en-US" altLang="en-GB" sz="2400" b="1" dirty="0"/>
              <a:t> </a:t>
            </a:r>
            <a:r>
              <a:rPr lang="en-US" altLang="zh-CN" sz="2400" kern="0" dirty="0"/>
              <a:t> 						</a:t>
            </a:r>
            <a:r>
              <a:rPr lang="en-US" altLang="zh-CN" sz="2400" b="1" dirty="0"/>
              <a:t>R5-244865</a:t>
            </a:r>
            <a:r>
              <a:rPr lang="en-US" altLang="zh-CN" sz="2400" b="1" dirty="0">
                <a:highlight>
                  <a:srgbClr val="FFFF00"/>
                </a:highlight>
              </a:rPr>
              <a:t>r1</a:t>
            </a:r>
          </a:p>
          <a:p>
            <a:pPr>
              <a:lnSpc>
                <a:spcPct val="100000"/>
              </a:lnSpc>
              <a:defRPr/>
            </a:pPr>
            <a:r>
              <a:rPr lang="en-GB" altLang="zh-CN" sz="2400" b="1" dirty="0"/>
              <a:t>Maastricht, Netherlands, Aug 19-23, 2024</a:t>
            </a:r>
            <a:endParaRPr lang="en-US" altLang="en-GB" sz="2400" b="1" dirty="0"/>
          </a:p>
        </p:txBody>
      </p:sp>
      <p:sp>
        <p:nvSpPr>
          <p:cNvPr id="6" name="Slide Number Placeholder 5">
            <a:extLst>
              <a:ext uri="{FF2B5EF4-FFF2-40B4-BE49-F238E27FC236}">
                <a16:creationId xmlns:a16="http://schemas.microsoft.com/office/drawing/2014/main" id="{A921BA83-5A15-4DCB-AACC-336795C3BC16}"/>
              </a:ext>
            </a:extLst>
          </p:cNvPr>
          <p:cNvSpPr>
            <a:spLocks noGrp="1"/>
          </p:cNvSpPr>
          <p:nvPr>
            <p:ph type="sldNum" sz="quarter" idx="12"/>
          </p:nvPr>
        </p:nvSpPr>
        <p:spPr/>
        <p:txBody>
          <a:bodyPr/>
          <a:lstStyle/>
          <a:p>
            <a:fld id="{BD6E79B4-DB8B-439B-8129-65FA861E2393}" type="slidenum">
              <a:rPr lang="zh-CN" altLang="en-US" smtClean="0"/>
              <a:t>1</a:t>
            </a:fld>
            <a:endParaRPr lang="zh-CN" altLang="en-US"/>
          </a:p>
        </p:txBody>
      </p:sp>
    </p:spTree>
    <p:extLst>
      <p:ext uri="{BB962C8B-B14F-4D97-AF65-F5344CB8AC3E}">
        <p14:creationId xmlns:p14="http://schemas.microsoft.com/office/powerpoint/2010/main" val="16448888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Applicable configurations</a:t>
            </a:r>
            <a:endParaRPr lang="zh-CN" altLang="en-US"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816747"/>
            <a:ext cx="12192000" cy="6041253"/>
          </a:xfrm>
        </p:spPr>
        <p:txBody>
          <a:bodyPr>
            <a:normAutofit lnSpcReduction="10000"/>
          </a:bodyPr>
          <a:lstStyle/>
          <a:p>
            <a:pPr marL="0" indent="0">
              <a:buNone/>
            </a:pPr>
            <a:r>
              <a:rPr lang="en-US" altLang="zh-CN" sz="1800" dirty="0">
                <a:latin typeface="Arial" panose="020B0604020202020204" pitchFamily="34" charset="0"/>
                <a:cs typeface="Arial" panose="020B0604020202020204" pitchFamily="34" charset="0"/>
              </a:rPr>
              <a:t>This discussion paper is focused on how to introduce Inter-band CA+SUL configurations into RAN5 specification and what updates are needed in RF test aspects.</a:t>
            </a:r>
          </a:p>
          <a:p>
            <a:r>
              <a:rPr lang="en-US" altLang="zh-CN" sz="1800" dirty="0">
                <a:solidFill>
                  <a:srgbClr val="0000FF"/>
                </a:solidFill>
                <a:latin typeface="Arial" panose="020B0604020202020204" pitchFamily="34" charset="0"/>
                <a:cs typeface="Arial" panose="020B0604020202020204" pitchFamily="34" charset="0"/>
              </a:rPr>
              <a:t>Example configurations (ongoing in PRD21):</a:t>
            </a:r>
          </a:p>
          <a:p>
            <a:endParaRPr lang="en-US" altLang="zh-CN" sz="1800" dirty="0"/>
          </a:p>
          <a:p>
            <a:endParaRPr lang="en-US" altLang="zh-CN" sz="1800" dirty="0"/>
          </a:p>
          <a:p>
            <a:endParaRPr lang="en-US" altLang="zh-CN" sz="1800" dirty="0"/>
          </a:p>
          <a:p>
            <a:endParaRPr lang="en-US" altLang="zh-CN" sz="1800" dirty="0"/>
          </a:p>
          <a:p>
            <a:endParaRPr lang="en-US" altLang="zh-CN" sz="1800" dirty="0"/>
          </a:p>
          <a:p>
            <a:endParaRPr lang="en-US" altLang="zh-CN" sz="1800" dirty="0"/>
          </a:p>
          <a:p>
            <a:r>
              <a:rPr lang="en-US" altLang="zh-CN" sz="1800" b="1" i="1" dirty="0">
                <a:solidFill>
                  <a:srgbClr val="0000FF"/>
                </a:solidFill>
                <a:latin typeface="Arial" panose="020B0604020202020204" pitchFamily="34" charset="0"/>
                <a:cs typeface="Arial" panose="020B0604020202020204" pitchFamily="34" charset="0"/>
              </a:rPr>
              <a:t>Observation 1: </a:t>
            </a:r>
          </a:p>
          <a:p>
            <a:pPr marL="457200" lvl="1" indent="0">
              <a:buNone/>
            </a:pPr>
            <a:r>
              <a:rPr lang="en-US" altLang="zh-CN" sz="1800" dirty="0">
                <a:latin typeface="Arial" panose="020B0604020202020204" pitchFamily="34" charset="0"/>
                <a:cs typeface="Arial" panose="020B0604020202020204" pitchFamily="34" charset="0"/>
              </a:rPr>
              <a:t>The UL configuration of </a:t>
            </a:r>
            <a:r>
              <a:rPr lang="en-US" altLang="zh-CN" sz="1800" dirty="0">
                <a:highlight>
                  <a:srgbClr val="FFFF00"/>
                </a:highlight>
                <a:latin typeface="Arial" panose="020B0604020202020204" pitchFamily="34" charset="0"/>
                <a:cs typeface="Arial" panose="020B0604020202020204" pitchFamily="34" charset="0"/>
              </a:rPr>
              <a:t>inter-band </a:t>
            </a:r>
            <a:r>
              <a:rPr lang="en-US" altLang="zh-CN" sz="1800" dirty="0">
                <a:latin typeface="Arial" panose="020B0604020202020204" pitchFamily="34" charset="0"/>
                <a:cs typeface="Arial" panose="020B0604020202020204" pitchFamily="34" charset="0"/>
              </a:rPr>
              <a:t>CA+SUL band combo can be classified into two categories:</a:t>
            </a:r>
            <a:r>
              <a:rPr lang="zh-CN" altLang="en-US" sz="1800" dirty="0">
                <a:latin typeface="Arial" panose="020B0604020202020204" pitchFamily="34" charset="0"/>
                <a:cs typeface="Arial" panose="020B0604020202020204" pitchFamily="34" charset="0"/>
              </a:rPr>
              <a:t> </a:t>
            </a:r>
            <a:endParaRPr lang="en-US" altLang="zh-CN" sz="1800" dirty="0">
              <a:latin typeface="Arial" panose="020B0604020202020204" pitchFamily="34" charset="0"/>
              <a:cs typeface="Arial" panose="020B0604020202020204" pitchFamily="34" charset="0"/>
            </a:endParaRPr>
          </a:p>
          <a:p>
            <a:pPr marL="457200" lvl="1" indent="0">
              <a:buNone/>
            </a:pPr>
            <a:r>
              <a:rPr lang="en-US" altLang="zh-CN" sz="1800" dirty="0">
                <a:latin typeface="Arial" panose="020B0604020202020204" pitchFamily="34" charset="0"/>
                <a:cs typeface="Arial" panose="020B0604020202020204" pitchFamily="34" charset="0"/>
              </a:rPr>
              <a:t>1) NUL band + SUL band combination; 	2) NUL band(s) UL CA</a:t>
            </a:r>
            <a:endParaRPr lang="zh-CN" altLang="en-US" sz="1800" dirty="0">
              <a:latin typeface="Arial" panose="020B0604020202020204" pitchFamily="34" charset="0"/>
              <a:cs typeface="Arial" panose="020B0604020202020204" pitchFamily="34" charset="0"/>
            </a:endParaRPr>
          </a:p>
          <a:p>
            <a:r>
              <a:rPr lang="en-US" altLang="zh-CN" sz="1800" b="1" i="1" dirty="0">
                <a:solidFill>
                  <a:srgbClr val="0000FF"/>
                </a:solidFill>
                <a:latin typeface="Arial" panose="020B0604020202020204" pitchFamily="34" charset="0"/>
                <a:cs typeface="Arial" panose="020B0604020202020204" pitchFamily="34" charset="0"/>
              </a:rPr>
              <a:t>Observation 2: </a:t>
            </a:r>
          </a:p>
          <a:p>
            <a:pPr marL="457200" lvl="1" indent="0">
              <a:buNone/>
            </a:pPr>
            <a:r>
              <a:rPr lang="en-US" altLang="zh-CN" sz="1800" dirty="0">
                <a:latin typeface="Arial" panose="020B0604020202020204" pitchFamily="34" charset="0"/>
                <a:cs typeface="Arial" panose="020B0604020202020204" pitchFamily="34" charset="0"/>
              </a:rPr>
              <a:t>For Category 2 in Observation 1</a:t>
            </a:r>
            <a:r>
              <a:rPr lang="zh-CN" altLang="en-US" sz="1800" dirty="0">
                <a:latin typeface="Arial" panose="020B0604020202020204" pitchFamily="34" charset="0"/>
                <a:cs typeface="Arial" panose="020B0604020202020204" pitchFamily="34" charset="0"/>
              </a:rPr>
              <a:t>：</a:t>
            </a:r>
            <a:r>
              <a:rPr lang="en-US" altLang="zh-CN" sz="1800" dirty="0">
                <a:latin typeface="Arial" panose="020B0604020202020204" pitchFamily="34" charset="0"/>
                <a:cs typeface="Arial" panose="020B0604020202020204" pitchFamily="34" charset="0"/>
              </a:rPr>
              <a:t>Considering SUL band has no downlink, when the UL configuration consists of NUL band(s) UL CA, the Tx requirements could be covered by testing corresponding UL CA test cases. </a:t>
            </a:r>
          </a:p>
          <a:p>
            <a:r>
              <a:rPr lang="en-US" altLang="zh-CN" sz="1800" b="1" i="1" dirty="0">
                <a:solidFill>
                  <a:srgbClr val="0000FF"/>
                </a:solidFill>
                <a:highlight>
                  <a:srgbClr val="FFFF00"/>
                </a:highlight>
                <a:latin typeface="Arial" panose="020B0604020202020204" pitchFamily="34" charset="0"/>
                <a:cs typeface="Arial" panose="020B0604020202020204" pitchFamily="34" charset="0"/>
              </a:rPr>
              <a:t>Conclusion 1: </a:t>
            </a:r>
          </a:p>
          <a:p>
            <a:pPr marL="457200" lvl="1" indent="0">
              <a:buNone/>
            </a:pPr>
            <a:r>
              <a:rPr lang="en-US" altLang="zh-CN" sz="1800" dirty="0">
                <a:highlight>
                  <a:srgbClr val="FFFF00"/>
                </a:highlight>
                <a:latin typeface="Arial" panose="020B0604020202020204" pitchFamily="34" charset="0"/>
                <a:cs typeface="Arial" panose="020B0604020202020204" pitchFamily="34" charset="0"/>
              </a:rPr>
              <a:t>Only Need to check if existing SUL test cases are applicable for inter-band CA+SUL band combo with UL SUL configuration, i.e. CA_n41C_n79A-n83A (UL: </a:t>
            </a:r>
            <a:r>
              <a:rPr lang="pt-BR" altLang="zh-CN" sz="1800" dirty="0">
                <a:highlight>
                  <a:srgbClr val="FFFF00"/>
                </a:highlight>
                <a:latin typeface="Arial" panose="020B0604020202020204" pitchFamily="34" charset="0"/>
                <a:cs typeface="Arial" panose="020B0604020202020204" pitchFamily="34" charset="0"/>
              </a:rPr>
              <a:t>SUL_n79A-n83A)</a:t>
            </a:r>
          </a:p>
          <a:p>
            <a:pPr marL="457200" lvl="1" indent="0">
              <a:buNone/>
            </a:pPr>
            <a:endParaRPr lang="zh-CN" altLang="en-US" sz="1800" dirty="0">
              <a:solidFill>
                <a:srgbClr val="FF0000"/>
              </a:solidFill>
              <a:latin typeface="Arial" panose="020B0604020202020204" pitchFamily="34" charset="0"/>
              <a:cs typeface="Arial" panose="020B0604020202020204" pitchFamily="34" charset="0"/>
            </a:endParaRPr>
          </a:p>
        </p:txBody>
      </p:sp>
      <p:graphicFrame>
        <p:nvGraphicFramePr>
          <p:cNvPr id="4" name="Table 4">
            <a:extLst>
              <a:ext uri="{FF2B5EF4-FFF2-40B4-BE49-F238E27FC236}">
                <a16:creationId xmlns:a16="http://schemas.microsoft.com/office/drawing/2014/main" id="{2B5D89B9-00A5-44AA-964A-038FD08272D3}"/>
              </a:ext>
            </a:extLst>
          </p:cNvPr>
          <p:cNvGraphicFramePr>
            <a:graphicFrameLocks noGrp="1"/>
          </p:cNvGraphicFramePr>
          <p:nvPr>
            <p:extLst>
              <p:ext uri="{D42A27DB-BD31-4B8C-83A1-F6EECF244321}">
                <p14:modId xmlns:p14="http://schemas.microsoft.com/office/powerpoint/2010/main" val="3114569606"/>
              </p:ext>
            </p:extLst>
          </p:nvPr>
        </p:nvGraphicFramePr>
        <p:xfrm>
          <a:off x="1393300" y="1803474"/>
          <a:ext cx="9405400" cy="2016760"/>
        </p:xfrm>
        <a:graphic>
          <a:graphicData uri="http://schemas.openxmlformats.org/drawingml/2006/table">
            <a:tbl>
              <a:tblPr firstRow="1" bandRow="1">
                <a:tableStyleId>{C083E6E3-FA7D-4D7B-A595-EF9225AFEA82}</a:tableStyleId>
              </a:tblPr>
              <a:tblGrid>
                <a:gridCol w="2351350">
                  <a:extLst>
                    <a:ext uri="{9D8B030D-6E8A-4147-A177-3AD203B41FA5}">
                      <a16:colId xmlns:a16="http://schemas.microsoft.com/office/drawing/2014/main" val="2450313538"/>
                    </a:ext>
                  </a:extLst>
                </a:gridCol>
                <a:gridCol w="2351350">
                  <a:extLst>
                    <a:ext uri="{9D8B030D-6E8A-4147-A177-3AD203B41FA5}">
                      <a16:colId xmlns:a16="http://schemas.microsoft.com/office/drawing/2014/main" val="1567626993"/>
                    </a:ext>
                  </a:extLst>
                </a:gridCol>
                <a:gridCol w="2351350">
                  <a:extLst>
                    <a:ext uri="{9D8B030D-6E8A-4147-A177-3AD203B41FA5}">
                      <a16:colId xmlns:a16="http://schemas.microsoft.com/office/drawing/2014/main" val="4132291409"/>
                    </a:ext>
                  </a:extLst>
                </a:gridCol>
                <a:gridCol w="2351350">
                  <a:extLst>
                    <a:ext uri="{9D8B030D-6E8A-4147-A177-3AD203B41FA5}">
                      <a16:colId xmlns:a16="http://schemas.microsoft.com/office/drawing/2014/main" val="2715631788"/>
                    </a:ext>
                  </a:extLst>
                </a:gridCol>
              </a:tblGrid>
              <a:tr h="370840">
                <a:tc>
                  <a:txBody>
                    <a:bodyPr/>
                    <a:lstStyle/>
                    <a:p>
                      <a:pPr algn="ctr"/>
                      <a:r>
                        <a:rPr lang="en-GB" sz="1800" b="1" dirty="0">
                          <a:effectLst/>
                          <a:latin typeface="Arial" panose="020B0604020202020204" pitchFamily="34" charset="0"/>
                          <a:ea typeface="等线" panose="02010600030101010101" pitchFamily="2" charset="-122"/>
                          <a:cs typeface="Times New Roman" panose="02020603050405020304" pitchFamily="18" charset="0"/>
                        </a:rPr>
                        <a:t>SUL band combination with CA</a:t>
                      </a:r>
                      <a:endParaRPr lang="zh-CN" sz="1800" b="1"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tc>
                <a:tc>
                  <a:txBody>
                    <a:bodyPr/>
                    <a:lstStyle/>
                    <a:p>
                      <a:pPr algn="ctr"/>
                      <a:r>
                        <a:rPr lang="en-GB" sz="1800" b="1" dirty="0">
                          <a:effectLst/>
                          <a:latin typeface="Arial" panose="020B0604020202020204" pitchFamily="34" charset="0"/>
                          <a:ea typeface="等线" panose="02010600030101010101" pitchFamily="2" charset="-122"/>
                          <a:cs typeface="Times New Roman" panose="02020603050405020304" pitchFamily="18" charset="0"/>
                        </a:rPr>
                        <a:t>UL configuration</a:t>
                      </a:r>
                      <a:endParaRPr lang="zh-CN" sz="1800" b="1"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800" b="1"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rPr>
                        <a:t>T</a:t>
                      </a:r>
                      <a:r>
                        <a:rPr kumimoji="0" lang="en-US" altLang="zh-CN" sz="1800" b="1" i="0" u="none" strike="noStrike" kern="1200" cap="none" spc="0" normalizeH="0" baseline="0" noProof="0" dirty="0" err="1">
                          <a:ln>
                            <a:noFill/>
                          </a:ln>
                          <a:solidFill>
                            <a:prstClr val="black"/>
                          </a:solidFill>
                          <a:effectLst/>
                          <a:uLnTx/>
                          <a:uFillTx/>
                          <a:latin typeface="Arial" panose="020B0604020202020204" pitchFamily="34" charset="0"/>
                          <a:ea typeface="+mn-ea"/>
                          <a:cs typeface="Times New Roman" panose="02020603050405020304" pitchFamily="18" charset="0"/>
                        </a:rPr>
                        <a:t>ype</a:t>
                      </a: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rPr>
                        <a:t>Number of CCs</a:t>
                      </a:r>
                      <a:endParaRPr kumimoji="0" lang="zh-CN" alt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Times New Roman" panose="02020603050405020304" pitchFamily="18" charset="0"/>
                      </a:endParaRPr>
                    </a:p>
                  </a:txBody>
                  <a:tcPr anchor="ctr"/>
                </a:tc>
                <a:extLst>
                  <a:ext uri="{0D108BD9-81ED-4DB2-BD59-A6C34878D82A}">
                    <a16:rowId xmlns:a16="http://schemas.microsoft.com/office/drawing/2014/main" val="3992067368"/>
                  </a:ext>
                </a:extLst>
              </a:tr>
              <a:tr h="37084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latin typeface="Calibri" panose="020F0502020204030204" pitchFamily="34" charset="0"/>
                          <a:cs typeface="Calibri" panose="020F0502020204030204" pitchFamily="34" charset="0"/>
                        </a:rPr>
                        <a:t>CA_n28A_n41A-n83A</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SUL_n41A-n83A</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Inter-band CA + SUL</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3</a:t>
                      </a: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409056001"/>
                  </a:ext>
                </a:extLst>
              </a:tr>
              <a:tr h="370840">
                <a:tc>
                  <a:txBody>
                    <a:bodyPr/>
                    <a:lstStyle/>
                    <a:p>
                      <a:pPr algn="ctr"/>
                      <a:r>
                        <a:rPr lang="en-US" altLang="zh-CN" sz="1600" dirty="0">
                          <a:latin typeface="Calibri" panose="020F0502020204030204" pitchFamily="34" charset="0"/>
                          <a:cs typeface="Calibri" panose="020F0502020204030204" pitchFamily="34" charset="0"/>
                        </a:rPr>
                        <a:t>CA_n41C_n79A-n83A</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pt-BR" altLang="zh-CN" sz="1600" dirty="0">
                          <a:latin typeface="Calibri" panose="020F0502020204030204" pitchFamily="34" charset="0"/>
                          <a:cs typeface="Calibri" panose="020F0502020204030204" pitchFamily="34" charset="0"/>
                        </a:rPr>
                        <a:t>SUL_n79A-n83A</a:t>
                      </a:r>
                    </a:p>
                    <a:p>
                      <a:pPr algn="ctr"/>
                      <a:r>
                        <a:rPr lang="pt-BR" altLang="zh-CN" sz="1600" dirty="0">
                          <a:latin typeface="Calibri" panose="020F0502020204030204" pitchFamily="34" charset="0"/>
                          <a:cs typeface="Calibri" panose="020F0502020204030204" pitchFamily="34" charset="0"/>
                        </a:rPr>
                        <a:t>CA_n41C</a:t>
                      </a:r>
                    </a:p>
                    <a:p>
                      <a:pPr algn="ctr"/>
                      <a:r>
                        <a:rPr lang="pt-BR" altLang="zh-CN" sz="1600" dirty="0">
                          <a:latin typeface="Calibri" panose="020F0502020204030204" pitchFamily="34" charset="0"/>
                          <a:cs typeface="Calibri" panose="020F0502020204030204" pitchFamily="34" charset="0"/>
                        </a:rPr>
                        <a:t>CA_n41A-n79A</a:t>
                      </a:r>
                    </a:p>
                  </a:txBody>
                  <a:tcPr/>
                </a:tc>
                <a:tc>
                  <a:txBody>
                    <a:bodyPr/>
                    <a:lstStyle/>
                    <a:p>
                      <a:pPr algn="ctr"/>
                      <a:r>
                        <a:rPr lang="en-US" altLang="zh-CN" sz="1600" dirty="0">
                          <a:latin typeface="Calibri" panose="020F0502020204030204" pitchFamily="34" charset="0"/>
                          <a:cs typeface="Calibri" panose="020F0502020204030204" pitchFamily="34" charset="0"/>
                        </a:rPr>
                        <a:t>Intra-band + Inter-band CA + SUL</a:t>
                      </a:r>
                      <a:endParaRPr lang="zh-CN" altLang="en-US" sz="1600" dirty="0">
                        <a:latin typeface="Calibri" panose="020F0502020204030204" pitchFamily="34" charset="0"/>
                        <a:cs typeface="Calibri" panose="020F0502020204030204" pitchFamily="34" charset="0"/>
                      </a:endParaRPr>
                    </a:p>
                  </a:txBody>
                  <a:tcPr/>
                </a:tc>
                <a:tc>
                  <a:txBody>
                    <a:bodyPr/>
                    <a:lstStyle/>
                    <a:p>
                      <a:pPr algn="ctr"/>
                      <a:r>
                        <a:rPr lang="en-US" altLang="zh-CN" sz="1600" dirty="0">
                          <a:latin typeface="Calibri" panose="020F0502020204030204" pitchFamily="34" charset="0"/>
                          <a:cs typeface="Calibri" panose="020F0502020204030204" pitchFamily="34" charset="0"/>
                        </a:rPr>
                        <a:t>4</a:t>
                      </a:r>
                      <a:endParaRPr lang="zh-CN" altLang="en-US" sz="1600" dirty="0">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872491277"/>
                  </a:ext>
                </a:extLst>
              </a:tr>
            </a:tbl>
          </a:graphicData>
        </a:graphic>
      </p:graphicFrame>
      <p:sp>
        <p:nvSpPr>
          <p:cNvPr id="5" name="Slide Number Placeholder 4">
            <a:extLst>
              <a:ext uri="{FF2B5EF4-FFF2-40B4-BE49-F238E27FC236}">
                <a16:creationId xmlns:a16="http://schemas.microsoft.com/office/drawing/2014/main" id="{709F28FC-370B-4873-8650-1E284A78A619}"/>
              </a:ext>
            </a:extLst>
          </p:cNvPr>
          <p:cNvSpPr>
            <a:spLocks noGrp="1"/>
          </p:cNvSpPr>
          <p:nvPr>
            <p:ph type="sldNum" sz="quarter" idx="12"/>
          </p:nvPr>
        </p:nvSpPr>
        <p:spPr/>
        <p:txBody>
          <a:bodyPr/>
          <a:lstStyle/>
          <a:p>
            <a:fld id="{BD6E79B4-DB8B-439B-8129-65FA861E2393}" type="slidenum">
              <a:rPr lang="zh-CN" altLang="en-US" smtClean="0"/>
              <a:t>2</a:t>
            </a:fld>
            <a:endParaRPr lang="zh-CN" altLang="en-US"/>
          </a:p>
        </p:txBody>
      </p:sp>
    </p:spTree>
    <p:extLst>
      <p:ext uri="{BB962C8B-B14F-4D97-AF65-F5344CB8AC3E}">
        <p14:creationId xmlns:p14="http://schemas.microsoft.com/office/powerpoint/2010/main" val="2354666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816747"/>
            <a:ext cx="12192000" cy="6041253"/>
          </a:xfrm>
        </p:spPr>
        <p:txBody>
          <a:bodyPr>
            <a:normAutofit/>
          </a:bodyPr>
          <a:lstStyle/>
          <a:p>
            <a:r>
              <a:rPr lang="en-US" altLang="zh-CN" sz="2000" dirty="0">
                <a:solidFill>
                  <a:srgbClr val="0000FF"/>
                </a:solidFill>
                <a:latin typeface="Arial" panose="020B0604020202020204" pitchFamily="34" charset="0"/>
                <a:cs typeface="Arial" panose="020B0604020202020204" pitchFamily="34" charset="0"/>
              </a:rPr>
              <a:t>Minimum requirements in TS 38.101-1</a:t>
            </a:r>
          </a:p>
          <a:p>
            <a:pPr marL="0" indent="0" hangingPunct="0">
              <a:spcBef>
                <a:spcPts val="600"/>
              </a:spcBef>
              <a:spcAft>
                <a:spcPts val="900"/>
              </a:spcAft>
              <a:buNone/>
            </a:pPr>
            <a:r>
              <a:rPr lang="en-GB" altLang="zh-CN" sz="1800" b="1" dirty="0">
                <a:effectLst/>
                <a:highlight>
                  <a:srgbClr val="C0C0C0"/>
                </a:highlight>
                <a:latin typeface="Arial" panose="020B0604020202020204" pitchFamily="34" charset="0"/>
                <a:ea typeface="Times New Roman" panose="02020603050405020304" pitchFamily="18" charset="0"/>
                <a:cs typeface="Times New Roman" panose="02020603050405020304" pitchFamily="18" charset="0"/>
              </a:rPr>
              <a:t>6.2C.1	Configured transmitted power for SUL</a:t>
            </a:r>
            <a:endParaRPr lang="zh-CN" altLang="zh-CN" sz="1800" b="1" dirty="0">
              <a:effectLst/>
              <a:highlight>
                <a:srgbClr val="C0C0C0"/>
              </a:highlight>
              <a:latin typeface="Arial" panose="020B0604020202020204" pitchFamily="34" charset="0"/>
              <a:ea typeface="Times New Roman" panose="02020603050405020304" pitchFamily="18" charset="0"/>
              <a:cs typeface="Times New Roman" panose="02020603050405020304" pitchFamily="18" charset="0"/>
            </a:endParaRPr>
          </a:p>
          <a:p>
            <a:pPr marL="0" indent="0" hangingPunct="0">
              <a:spcAft>
                <a:spcPts val="900"/>
              </a:spcAft>
              <a:buNone/>
            </a:pPr>
            <a:r>
              <a:rPr lang="en-GB" altLang="zh-CN" sz="1800" dirty="0">
                <a:effectLst/>
                <a:highlight>
                  <a:srgbClr val="C0C0C0"/>
                </a:highlight>
                <a:latin typeface="Times New Roman" panose="02020603050405020304" pitchFamily="18" charset="0"/>
                <a:ea typeface="等线" panose="02010600030101010101" pitchFamily="2" charset="-122"/>
              </a:rPr>
              <a:t>When a UE is configured with both NR UL and NR SUL carriers in a serving cell with active transmission either on the UL carrier</a:t>
            </a:r>
            <a:r>
              <a:rPr lang="en-GB" altLang="zh-CN" sz="1800" dirty="0">
                <a:effectLst/>
                <a:highlight>
                  <a:srgbClr val="C0C0C0"/>
                </a:highlight>
                <a:latin typeface="Times New Roman" panose="02020603050405020304" pitchFamily="18" charset="0"/>
                <a:ea typeface="Times New Roman" panose="02020603050405020304" pitchFamily="18" charset="0"/>
              </a:rPr>
              <a:t>(s)</a:t>
            </a:r>
            <a:r>
              <a:rPr lang="en-GB" altLang="zh-CN" sz="1800" dirty="0">
                <a:effectLst/>
                <a:highlight>
                  <a:srgbClr val="C0C0C0"/>
                </a:highlight>
                <a:latin typeface="Times New Roman" panose="02020603050405020304" pitchFamily="18" charset="0"/>
                <a:ea typeface="等线" panose="02010600030101010101" pitchFamily="2" charset="-122"/>
              </a:rPr>
              <a:t> or SUL carrier, the configured transmit power requirements specified in clause 6.2.4 and 6.2A.4 are applicable for the UL carrier(s) and the SUL carrier, respectively.</a:t>
            </a:r>
            <a:endParaRPr lang="zh-CN" altLang="zh-CN" sz="1800" dirty="0">
              <a:effectLst/>
              <a:highlight>
                <a:srgbClr val="C0C0C0"/>
              </a:highlight>
              <a:latin typeface="Times New Roman" panose="02020603050405020304" pitchFamily="18" charset="0"/>
              <a:ea typeface="Times New Roman" panose="02020603050405020304" pitchFamily="18" charset="0"/>
            </a:endParaRPr>
          </a:p>
          <a:p>
            <a:r>
              <a:rPr lang="en-US" altLang="zh-CN" sz="1800" dirty="0">
                <a:solidFill>
                  <a:srgbClr val="0000FF"/>
                </a:solidFill>
                <a:latin typeface="Arial" panose="020B0604020202020204" pitchFamily="34" charset="0"/>
                <a:cs typeface="Arial" panose="020B0604020202020204" pitchFamily="34" charset="0"/>
              </a:rPr>
              <a:t>Current RAN5 test case in TS 38.521-1</a:t>
            </a:r>
          </a:p>
          <a:p>
            <a:endParaRPr lang="zh-CN" altLang="en-US" sz="2000" dirty="0">
              <a:latin typeface="Arial" panose="020B0604020202020204" pitchFamily="34" charset="0"/>
              <a:cs typeface="Arial" panose="020B0604020202020204" pitchFamily="34" charset="0"/>
            </a:endParaRPr>
          </a:p>
        </p:txBody>
      </p:sp>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Transmitter power for SUL</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 (6.2C)</a:t>
            </a:r>
            <a:endParaRPr lang="zh-CN" altLang="en-US"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aphicFrame>
        <p:nvGraphicFramePr>
          <p:cNvPr id="8" name="Table 8">
            <a:extLst>
              <a:ext uri="{FF2B5EF4-FFF2-40B4-BE49-F238E27FC236}">
                <a16:creationId xmlns:a16="http://schemas.microsoft.com/office/drawing/2014/main" id="{CEB777FD-33C5-4940-A460-5A3818AA4BBE}"/>
              </a:ext>
            </a:extLst>
          </p:cNvPr>
          <p:cNvGraphicFramePr>
            <a:graphicFrameLocks noGrp="1"/>
          </p:cNvGraphicFramePr>
          <p:nvPr>
            <p:extLst>
              <p:ext uri="{D42A27DB-BD31-4B8C-83A1-F6EECF244321}">
                <p14:modId xmlns:p14="http://schemas.microsoft.com/office/powerpoint/2010/main" val="1185166183"/>
              </p:ext>
            </p:extLst>
          </p:nvPr>
        </p:nvGraphicFramePr>
        <p:xfrm>
          <a:off x="87790" y="3074533"/>
          <a:ext cx="6366276" cy="2631440"/>
        </p:xfrm>
        <a:graphic>
          <a:graphicData uri="http://schemas.openxmlformats.org/drawingml/2006/table">
            <a:tbl>
              <a:tblPr firstRow="1" bandRow="1">
                <a:tableStyleId>{5940675A-B579-460E-94D1-54222C63F5DA}</a:tableStyleId>
              </a:tblPr>
              <a:tblGrid>
                <a:gridCol w="848523">
                  <a:extLst>
                    <a:ext uri="{9D8B030D-6E8A-4147-A177-3AD203B41FA5}">
                      <a16:colId xmlns:a16="http://schemas.microsoft.com/office/drawing/2014/main" val="1569477197"/>
                    </a:ext>
                  </a:extLst>
                </a:gridCol>
                <a:gridCol w="3500509">
                  <a:extLst>
                    <a:ext uri="{9D8B030D-6E8A-4147-A177-3AD203B41FA5}">
                      <a16:colId xmlns:a16="http://schemas.microsoft.com/office/drawing/2014/main" val="4217522237"/>
                    </a:ext>
                  </a:extLst>
                </a:gridCol>
                <a:gridCol w="2017244">
                  <a:extLst>
                    <a:ext uri="{9D8B030D-6E8A-4147-A177-3AD203B41FA5}">
                      <a16:colId xmlns:a16="http://schemas.microsoft.com/office/drawing/2014/main" val="1236583325"/>
                    </a:ext>
                  </a:extLst>
                </a:gridCol>
              </a:tblGrid>
              <a:tr h="370840">
                <a:tc>
                  <a:txBody>
                    <a:bodyPr/>
                    <a:lstStyle/>
                    <a:p>
                      <a:pPr algn="ctr"/>
                      <a:r>
                        <a:rPr lang="en-US" altLang="zh-CN" sz="1800" dirty="0">
                          <a:latin typeface="Arial" panose="020B0604020202020204" pitchFamily="34" charset="0"/>
                          <a:cs typeface="Arial" panose="020B0604020202020204" pitchFamily="34" charset="0"/>
                        </a:rPr>
                        <a:t>clause</a:t>
                      </a:r>
                      <a:endParaRPr lang="zh-CN" altLang="en-US" sz="18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800" dirty="0">
                          <a:latin typeface="Arial" panose="020B0604020202020204" pitchFamily="34" charset="0"/>
                          <a:cs typeface="Arial" panose="020B0604020202020204" pitchFamily="34" charset="0"/>
                        </a:rPr>
                        <a:t>title</a:t>
                      </a:r>
                      <a:endParaRPr lang="zh-CN" altLang="en-US" sz="1800" dirty="0">
                        <a:latin typeface="Arial" panose="020B0604020202020204" pitchFamily="34" charset="0"/>
                        <a:cs typeface="Arial" panose="020B0604020202020204" pitchFamily="34" charset="0"/>
                      </a:endParaRPr>
                    </a:p>
                  </a:txBody>
                  <a:tcPr anchor="ctr"/>
                </a:tc>
                <a:tc>
                  <a:txBody>
                    <a:bodyPr/>
                    <a:lstStyle/>
                    <a:p>
                      <a:pPr algn="ctr"/>
                      <a:r>
                        <a:rPr lang="en-US" altLang="zh-CN" sz="1400" dirty="0">
                          <a:latin typeface="Arial" panose="020B0604020202020204" pitchFamily="34" charset="0"/>
                          <a:cs typeface="Arial" panose="020B0604020202020204" pitchFamily="34" charset="0"/>
                        </a:rPr>
                        <a:t>Applicable for the SUL carrier in CA+SUL configuration </a:t>
                      </a:r>
                      <a:endParaRPr lang="zh-CN" altLang="en-US" sz="14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370840">
                <a:tc>
                  <a:txBody>
                    <a:bodyPr/>
                    <a:lstStyle/>
                    <a:p>
                      <a:r>
                        <a:rPr lang="en-US" altLang="zh-CN" sz="1600" dirty="0">
                          <a:latin typeface="Times New Roman" panose="02020603050405020304" pitchFamily="18" charset="0"/>
                          <a:cs typeface="Times New Roman" panose="02020603050405020304" pitchFamily="18" charset="0"/>
                        </a:rPr>
                        <a:t>6.2C.1</a:t>
                      </a:r>
                      <a:endParaRPr lang="zh-CN" altLang="en-US" sz="16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600" dirty="0">
                          <a:latin typeface="Times New Roman" panose="02020603050405020304" pitchFamily="18" charset="0"/>
                          <a:cs typeface="Times New Roman" panose="02020603050405020304" pitchFamily="18" charset="0"/>
                        </a:rPr>
                        <a:t>Configured transmitted power for SUL</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dirty="0">
                          <a:latin typeface="Times New Roman" panose="02020603050405020304" pitchFamily="18" charset="0"/>
                          <a:cs typeface="Times New Roman" panose="02020603050405020304" pitchFamily="18" charset="0"/>
                        </a:rPr>
                        <a:t>Yes</a:t>
                      </a:r>
                      <a:endParaRPr lang="zh-CN" altLang="en-US" sz="16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r h="370840">
                <a:tc>
                  <a:txBody>
                    <a:bodyPr/>
                    <a:lstStyle/>
                    <a:p>
                      <a:r>
                        <a:rPr lang="en-US" altLang="zh-CN" sz="1600" dirty="0">
                          <a:latin typeface="Times New Roman" panose="02020603050405020304" pitchFamily="18" charset="0"/>
                          <a:cs typeface="Times New Roman" panose="02020603050405020304" pitchFamily="18" charset="0"/>
                        </a:rPr>
                        <a:t>6.2C.3</a:t>
                      </a:r>
                      <a:endParaRPr lang="zh-CN" altLang="en-US" sz="16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600" dirty="0">
                          <a:latin typeface="Times New Roman" panose="02020603050405020304" pitchFamily="18" charset="0"/>
                          <a:cs typeface="Times New Roman" panose="02020603050405020304" pitchFamily="18" charset="0"/>
                        </a:rPr>
                        <a:t>UE maximum output power for SUL</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latin typeface="Times New Roman" panose="02020603050405020304" pitchFamily="18" charset="0"/>
                          <a:cs typeface="Times New Roman" panose="02020603050405020304" pitchFamily="18" charset="0"/>
                        </a:rPr>
                        <a:t>Yes</a:t>
                      </a:r>
                      <a:endParaRPr lang="zh-CN" altLang="en-US" sz="16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2801102200"/>
                  </a:ext>
                </a:extLst>
              </a:tr>
              <a:tr h="370840">
                <a:tc>
                  <a:txBody>
                    <a:bodyPr/>
                    <a:lstStyle/>
                    <a:p>
                      <a:r>
                        <a:rPr lang="en-US" altLang="zh-CN" sz="1600" dirty="0">
                          <a:latin typeface="Times New Roman" panose="02020603050405020304" pitchFamily="18" charset="0"/>
                          <a:cs typeface="Times New Roman" panose="02020603050405020304" pitchFamily="18" charset="0"/>
                        </a:rPr>
                        <a:t>6.2C.4</a:t>
                      </a:r>
                      <a:endParaRPr lang="zh-CN" altLang="en-US" sz="16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600" dirty="0">
                          <a:latin typeface="Times New Roman" panose="02020603050405020304" pitchFamily="18" charset="0"/>
                          <a:cs typeface="Times New Roman" panose="02020603050405020304" pitchFamily="18" charset="0"/>
                        </a:rPr>
                        <a:t>UE maximum output power reduction for SUL</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dirty="0">
                          <a:latin typeface="Times New Roman" panose="02020603050405020304" pitchFamily="18" charset="0"/>
                          <a:cs typeface="Times New Roman" panose="02020603050405020304" pitchFamily="18" charset="0"/>
                        </a:rPr>
                        <a:t>Yes</a:t>
                      </a:r>
                      <a:endParaRPr lang="zh-CN" altLang="en-US" sz="16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903714001"/>
                  </a:ext>
                </a:extLst>
              </a:tr>
              <a:tr h="370840">
                <a:tc>
                  <a:txBody>
                    <a:bodyPr/>
                    <a:lstStyle/>
                    <a:p>
                      <a:r>
                        <a:rPr lang="en-US" altLang="zh-CN" sz="1600" dirty="0">
                          <a:latin typeface="Times New Roman" panose="02020603050405020304" pitchFamily="18" charset="0"/>
                          <a:cs typeface="Times New Roman" panose="02020603050405020304" pitchFamily="18" charset="0"/>
                        </a:rPr>
                        <a:t>6.2C.5</a:t>
                      </a:r>
                      <a:endParaRPr lang="zh-CN" altLang="en-US" sz="16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600" dirty="0">
                          <a:latin typeface="Times New Roman" panose="02020603050405020304" pitchFamily="18" charset="0"/>
                          <a:cs typeface="Times New Roman" panose="02020603050405020304" pitchFamily="18" charset="0"/>
                        </a:rPr>
                        <a:t>UE additional maximum output power reduction for SUL</a:t>
                      </a:r>
                      <a:endParaRPr lang="zh-CN" altLang="en-US" sz="16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600" dirty="0">
                          <a:latin typeface="Times New Roman" panose="02020603050405020304" pitchFamily="18" charset="0"/>
                          <a:cs typeface="Times New Roman" panose="02020603050405020304" pitchFamily="18" charset="0"/>
                        </a:rPr>
                        <a:t>Yes</a:t>
                      </a:r>
                    </a:p>
                    <a:p>
                      <a:pPr algn="ctr"/>
                      <a:endParaRPr lang="zh-CN" altLang="en-US" sz="16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128604929"/>
                  </a:ext>
                </a:extLst>
              </a:tr>
            </a:tbl>
          </a:graphicData>
        </a:graphic>
      </p:graphicFrame>
      <p:sp>
        <p:nvSpPr>
          <p:cNvPr id="10" name="TextBox 9">
            <a:extLst>
              <a:ext uri="{FF2B5EF4-FFF2-40B4-BE49-F238E27FC236}">
                <a16:creationId xmlns:a16="http://schemas.microsoft.com/office/drawing/2014/main" id="{7140F486-F95E-479D-9BFB-ADA07D69918E}"/>
              </a:ext>
            </a:extLst>
          </p:cNvPr>
          <p:cNvSpPr txBox="1"/>
          <p:nvPr/>
        </p:nvSpPr>
        <p:spPr>
          <a:xfrm>
            <a:off x="6791416" y="2681056"/>
            <a:ext cx="5211193" cy="3426066"/>
          </a:xfrm>
          <a:prstGeom prst="rect">
            <a:avLst/>
          </a:prstGeom>
          <a:noFill/>
        </p:spPr>
        <p:txBody>
          <a:bodyPr wrap="square" rtlCol="0">
            <a:spAutoFit/>
          </a:bodyPr>
          <a:lstStyle/>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3: </a:t>
            </a:r>
          </a:p>
          <a:p>
            <a:pPr>
              <a:lnSpc>
                <a:spcPct val="120000"/>
              </a:lnSpc>
            </a:pPr>
            <a:r>
              <a:rPr lang="en-US" altLang="zh-CN" sz="1600" dirty="0">
                <a:latin typeface="Arial" panose="020B0604020202020204" pitchFamily="34" charset="0"/>
                <a:cs typeface="Arial" panose="020B0604020202020204" pitchFamily="34" charset="0"/>
              </a:rPr>
              <a:t>The minimum requirements are referred back to clause 6.2.4 for SUL carrier. No config-specific requirements are defined for inter-band CA+SUL configurations. </a:t>
            </a:r>
          </a:p>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4: </a:t>
            </a:r>
          </a:p>
          <a:p>
            <a:pPr>
              <a:lnSpc>
                <a:spcPct val="120000"/>
              </a:lnSpc>
            </a:pPr>
            <a:r>
              <a:rPr lang="en-US" altLang="zh-CN" sz="1600" dirty="0">
                <a:highlight>
                  <a:srgbClr val="FFFF00"/>
                </a:highlight>
                <a:latin typeface="Arial" panose="020B0604020202020204" pitchFamily="34" charset="0"/>
                <a:cs typeface="Arial" panose="020B0604020202020204" pitchFamily="34" charset="0"/>
              </a:rPr>
              <a:t>The downlink configurations in test cases in 6.2C for SUL test cases are N/A.</a:t>
            </a:r>
            <a:r>
              <a:rPr lang="en-US" altLang="zh-CN" sz="1600" dirty="0">
                <a:latin typeface="Arial" panose="020B0604020202020204" pitchFamily="34" charset="0"/>
                <a:cs typeface="Arial" panose="020B0604020202020204" pitchFamily="34" charset="0"/>
              </a:rPr>
              <a:t> And they are applicable for inter-band CA+SUL configurations when the uplink config</a:t>
            </a:r>
            <a:r>
              <a:rPr lang="en-US" altLang="zh-CN" sz="1600" i="1" dirty="0">
                <a:latin typeface="Arial" panose="020B0604020202020204" pitchFamily="34" charset="0"/>
                <a:cs typeface="Arial" panose="020B0604020202020204" pitchFamily="34" charset="0"/>
              </a:rPr>
              <a:t> is NUL band + SUL band </a:t>
            </a:r>
            <a:r>
              <a:rPr lang="en-US" altLang="zh-CN" sz="1600" dirty="0">
                <a:latin typeface="Arial" panose="020B0604020202020204" pitchFamily="34" charset="0"/>
                <a:cs typeface="Arial" panose="020B0604020202020204" pitchFamily="34" charset="0"/>
              </a:rPr>
              <a:t>combination. </a:t>
            </a:r>
          </a:p>
          <a:p>
            <a:pPr>
              <a:lnSpc>
                <a:spcPct val="120000"/>
              </a:lnSpc>
            </a:pPr>
            <a:r>
              <a:rPr lang="en-US" altLang="zh-CN" b="1" i="1" dirty="0">
                <a:solidFill>
                  <a:srgbClr val="0000FF"/>
                </a:solidFill>
                <a:highlight>
                  <a:srgbClr val="FFFF00"/>
                </a:highlight>
                <a:latin typeface="Arial" panose="020B0604020202020204" pitchFamily="34" charset="0"/>
                <a:cs typeface="Arial" panose="020B0604020202020204" pitchFamily="34" charset="0"/>
              </a:rPr>
              <a:t>Conclusion 2:</a:t>
            </a:r>
          </a:p>
          <a:p>
            <a:pPr>
              <a:lnSpc>
                <a:spcPct val="120000"/>
              </a:lnSpc>
            </a:pPr>
            <a:r>
              <a:rPr lang="en-US" altLang="zh-CN" sz="1600" dirty="0">
                <a:solidFill>
                  <a:srgbClr val="FF0000"/>
                </a:solidFill>
                <a:latin typeface="Arial" panose="020B0604020202020204" pitchFamily="34" charset="0"/>
                <a:cs typeface="Arial" panose="020B0604020202020204" pitchFamily="34" charset="0"/>
              </a:rPr>
              <a:t>No need to introduce new test case in clause 6.2C.</a:t>
            </a:r>
            <a:endParaRPr lang="zh-CN" altLang="en-US" sz="1600" dirty="0">
              <a:solidFill>
                <a:srgbClr val="FF0000"/>
              </a:solidFill>
              <a:latin typeface="Arial" panose="020B0604020202020204" pitchFamily="34" charset="0"/>
              <a:cs typeface="Arial" panose="020B0604020202020204" pitchFamily="34" charset="0"/>
            </a:endParaRPr>
          </a:p>
        </p:txBody>
      </p:sp>
      <p:sp>
        <p:nvSpPr>
          <p:cNvPr id="4" name="Slide Number Placeholder 3">
            <a:extLst>
              <a:ext uri="{FF2B5EF4-FFF2-40B4-BE49-F238E27FC236}">
                <a16:creationId xmlns:a16="http://schemas.microsoft.com/office/drawing/2014/main" id="{F2ACF223-9CB8-4E6F-971E-A97E844042F5}"/>
              </a:ext>
            </a:extLst>
          </p:cNvPr>
          <p:cNvSpPr>
            <a:spLocks noGrp="1"/>
          </p:cNvSpPr>
          <p:nvPr>
            <p:ph type="sldNum" sz="quarter" idx="12"/>
          </p:nvPr>
        </p:nvSpPr>
        <p:spPr/>
        <p:txBody>
          <a:bodyPr/>
          <a:lstStyle/>
          <a:p>
            <a:fld id="{BD6E79B4-DB8B-439B-8129-65FA861E2393}" type="slidenum">
              <a:rPr lang="zh-CN" altLang="en-US" smtClean="0"/>
              <a:t>3</a:t>
            </a:fld>
            <a:endParaRPr lang="zh-CN" altLang="en-US"/>
          </a:p>
        </p:txBody>
      </p:sp>
    </p:spTree>
    <p:extLst>
      <p:ext uri="{BB962C8B-B14F-4D97-AF65-F5344CB8AC3E}">
        <p14:creationId xmlns:p14="http://schemas.microsoft.com/office/powerpoint/2010/main" val="116990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674703"/>
            <a:ext cx="12192000" cy="6183297"/>
          </a:xfrm>
        </p:spPr>
        <p:txBody>
          <a:bodyPr>
            <a:normAutofit/>
          </a:bodyPr>
          <a:lstStyle/>
          <a:p>
            <a:r>
              <a:rPr lang="en-US" altLang="zh-CN" sz="2000" dirty="0">
                <a:solidFill>
                  <a:srgbClr val="0000FF"/>
                </a:solidFill>
                <a:latin typeface="Arial" panose="020B0604020202020204" pitchFamily="34" charset="0"/>
                <a:cs typeface="Arial" panose="020B0604020202020204" pitchFamily="34" charset="0"/>
              </a:rPr>
              <a:t>Minimum requirements in TS 38.101-1 (for CA+SUL configuration)</a:t>
            </a:r>
          </a:p>
          <a:p>
            <a:pPr marL="0" indent="0" hangingPunct="0">
              <a:spcBef>
                <a:spcPts val="600"/>
              </a:spcBef>
              <a:spcAft>
                <a:spcPts val="900"/>
              </a:spcAft>
              <a:buNone/>
            </a:pPr>
            <a:r>
              <a:rPr lang="en-US" altLang="zh-CN" sz="1800" b="1" i="1" dirty="0">
                <a:solidFill>
                  <a:srgbClr val="00B050"/>
                </a:solidFill>
                <a:latin typeface="Arial" panose="020B0604020202020204" pitchFamily="34" charset="0"/>
                <a:ea typeface="Times New Roman" panose="02020603050405020304" pitchFamily="18" charset="0"/>
                <a:cs typeface="Times New Roman" panose="02020603050405020304" pitchFamily="18" charset="0"/>
              </a:rPr>
              <a:t> </a:t>
            </a:r>
          </a:p>
          <a:p>
            <a:pPr marL="0" indent="0" hangingPunct="0">
              <a:spcBef>
                <a:spcPts val="600"/>
              </a:spcBef>
              <a:spcAft>
                <a:spcPts val="900"/>
              </a:spcAft>
              <a:buNone/>
            </a:pPr>
            <a:endParaRPr lang="en-US" altLang="zh-CN" sz="1800" b="1" i="1" dirty="0">
              <a:solidFill>
                <a:srgbClr val="00B050"/>
              </a:solidFill>
              <a:latin typeface="Arial" panose="020B0604020202020204" pitchFamily="34" charset="0"/>
              <a:ea typeface="Times New Roman" panose="02020603050405020304" pitchFamily="18" charset="0"/>
              <a:cs typeface="Times New Roman" panose="02020603050405020304" pitchFamily="18" charset="0"/>
            </a:endParaRPr>
          </a:p>
          <a:p>
            <a:pPr marL="0" indent="0" hangingPunct="0">
              <a:spcBef>
                <a:spcPts val="600"/>
              </a:spcBef>
              <a:spcAft>
                <a:spcPts val="900"/>
              </a:spcAft>
              <a:buNone/>
            </a:pPr>
            <a:endParaRPr lang="en-US" altLang="zh-CN" sz="1800" b="1" i="1" dirty="0">
              <a:solidFill>
                <a:srgbClr val="00B050"/>
              </a:solidFill>
              <a:latin typeface="Arial" panose="020B0604020202020204" pitchFamily="34" charset="0"/>
              <a:cs typeface="Times New Roman" panose="02020603050405020304" pitchFamily="18" charset="0"/>
            </a:endParaRPr>
          </a:p>
          <a:p>
            <a:r>
              <a:rPr lang="en-US" altLang="zh-CN" sz="1800" dirty="0">
                <a:solidFill>
                  <a:srgbClr val="0000FF"/>
                </a:solidFill>
                <a:latin typeface="Arial" panose="020B0604020202020204" pitchFamily="34" charset="0"/>
                <a:cs typeface="Arial" panose="020B0604020202020204" pitchFamily="34" charset="0"/>
              </a:rPr>
              <a:t>Current RAN5 test case in TS 38.521-1</a:t>
            </a:r>
          </a:p>
        </p:txBody>
      </p:sp>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Output power dynamics for SUL </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(6.3C)</a:t>
            </a:r>
            <a:endParaRPr lang="zh-CN" altLang="en-US"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graphicFrame>
        <p:nvGraphicFramePr>
          <p:cNvPr id="8" name="Table 8">
            <a:extLst>
              <a:ext uri="{FF2B5EF4-FFF2-40B4-BE49-F238E27FC236}">
                <a16:creationId xmlns:a16="http://schemas.microsoft.com/office/drawing/2014/main" id="{CEB777FD-33C5-4940-A460-5A3818AA4BBE}"/>
              </a:ext>
            </a:extLst>
          </p:cNvPr>
          <p:cNvGraphicFramePr>
            <a:graphicFrameLocks noGrp="1"/>
          </p:cNvGraphicFramePr>
          <p:nvPr>
            <p:extLst>
              <p:ext uri="{D42A27DB-BD31-4B8C-83A1-F6EECF244321}">
                <p14:modId xmlns:p14="http://schemas.microsoft.com/office/powerpoint/2010/main" val="1634661838"/>
              </p:ext>
            </p:extLst>
          </p:nvPr>
        </p:nvGraphicFramePr>
        <p:xfrm>
          <a:off x="78912" y="2704461"/>
          <a:ext cx="6860466" cy="4096327"/>
        </p:xfrm>
        <a:graphic>
          <a:graphicData uri="http://schemas.openxmlformats.org/drawingml/2006/table">
            <a:tbl>
              <a:tblPr firstRow="1" bandRow="1">
                <a:tableStyleId>{5940675A-B579-460E-94D1-54222C63F5DA}</a:tableStyleId>
              </a:tblPr>
              <a:tblGrid>
                <a:gridCol w="808855">
                  <a:extLst>
                    <a:ext uri="{9D8B030D-6E8A-4147-A177-3AD203B41FA5}">
                      <a16:colId xmlns:a16="http://schemas.microsoft.com/office/drawing/2014/main" val="1569477197"/>
                    </a:ext>
                  </a:extLst>
                </a:gridCol>
                <a:gridCol w="3231472">
                  <a:extLst>
                    <a:ext uri="{9D8B030D-6E8A-4147-A177-3AD203B41FA5}">
                      <a16:colId xmlns:a16="http://schemas.microsoft.com/office/drawing/2014/main" val="4217522237"/>
                    </a:ext>
                  </a:extLst>
                </a:gridCol>
                <a:gridCol w="2820139">
                  <a:extLst>
                    <a:ext uri="{9D8B030D-6E8A-4147-A177-3AD203B41FA5}">
                      <a16:colId xmlns:a16="http://schemas.microsoft.com/office/drawing/2014/main" val="1236583325"/>
                    </a:ext>
                  </a:extLst>
                </a:gridCol>
              </a:tblGrid>
              <a:tr h="539710">
                <a:tc>
                  <a:txBody>
                    <a:bodyPr/>
                    <a:lstStyle/>
                    <a:p>
                      <a:pPr algn="ctr"/>
                      <a:r>
                        <a:rPr lang="en-US" altLang="zh-CN" sz="1400" dirty="0">
                          <a:latin typeface="Arial" panose="020B0604020202020204" pitchFamily="34" charset="0"/>
                          <a:cs typeface="Arial" panose="020B0604020202020204" pitchFamily="34" charset="0"/>
                        </a:rPr>
                        <a:t>clause</a:t>
                      </a:r>
                      <a:endParaRPr lang="zh-CN" altLang="en-US" sz="14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400" dirty="0">
                          <a:latin typeface="Arial" panose="020B0604020202020204" pitchFamily="34" charset="0"/>
                          <a:cs typeface="Arial" panose="020B0604020202020204" pitchFamily="34" charset="0"/>
                        </a:rPr>
                        <a:t>title</a:t>
                      </a:r>
                      <a:endParaRPr lang="zh-CN" altLang="en-US" sz="1400" dirty="0">
                        <a:latin typeface="Arial" panose="020B0604020202020204" pitchFamily="34" charset="0"/>
                        <a:cs typeface="Arial" panose="020B0604020202020204" pitchFamily="34" charset="0"/>
                      </a:endParaRPr>
                    </a:p>
                  </a:txBody>
                  <a:tcPr anchor="ctr"/>
                </a:tc>
                <a:tc>
                  <a:txBody>
                    <a:bodyPr/>
                    <a:lstStyle/>
                    <a:p>
                      <a:pPr algn="ctr"/>
                      <a:r>
                        <a:rPr lang="en-US" altLang="zh-CN" sz="1200" dirty="0">
                          <a:latin typeface="Arial" panose="020B0604020202020204" pitchFamily="34" charset="0"/>
                          <a:cs typeface="Arial" panose="020B0604020202020204" pitchFamily="34" charset="0"/>
                        </a:rPr>
                        <a:t>Applicable for the SUL carrier in CA+SUL configuration </a:t>
                      </a:r>
                      <a:endParaRPr lang="zh-CN" altLang="en-US" sz="12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457817">
                <a:tc>
                  <a:txBody>
                    <a:bodyPr/>
                    <a:lstStyle/>
                    <a:p>
                      <a:r>
                        <a:rPr lang="en-US" altLang="zh-CN" sz="1200" dirty="0">
                          <a:latin typeface="Times New Roman" panose="02020603050405020304" pitchFamily="18" charset="0"/>
                          <a:cs typeface="Times New Roman" panose="02020603050405020304" pitchFamily="18" charset="0"/>
                        </a:rPr>
                        <a:t>6.3C.1</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Minimum output power for SUL</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r h="370840">
                <a:tc>
                  <a:txBody>
                    <a:bodyPr/>
                    <a:lstStyle/>
                    <a:p>
                      <a:r>
                        <a:rPr lang="en-US" altLang="zh-CN" sz="1200" dirty="0">
                          <a:latin typeface="Times New Roman" panose="02020603050405020304" pitchFamily="18" charset="0"/>
                          <a:cs typeface="Times New Roman" panose="02020603050405020304" pitchFamily="18" charset="0"/>
                        </a:rPr>
                        <a:t>6.3C.3.1</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General transmit ON/OFF time mask for SUL</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2801102200"/>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6.3C.3.4</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100" dirty="0">
                          <a:latin typeface="Times New Roman" panose="02020603050405020304" pitchFamily="18" charset="0"/>
                          <a:cs typeface="Times New Roman" panose="02020603050405020304" pitchFamily="18" charset="0"/>
                        </a:rPr>
                        <a:t>General transmit ON/OFF time mask for switching between one uplink band with one transmit antenna connector and one uplink band with two transmit antenna connectors</a:t>
                      </a:r>
                      <a:endParaRPr lang="zh-CN" altLang="en-US" sz="11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423735385"/>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6.3C.3.5</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100" dirty="0">
                          <a:latin typeface="Times New Roman" panose="02020603050405020304" pitchFamily="18" charset="0"/>
                          <a:cs typeface="Times New Roman" panose="02020603050405020304" pitchFamily="18" charset="0"/>
                        </a:rPr>
                        <a:t>General transmit ON/OFF time mask for switching between two uplink bands with two transmit antenna connectors</a:t>
                      </a:r>
                      <a:endParaRPr lang="zh-CN" altLang="en-US" sz="11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3444396319"/>
                  </a:ext>
                </a:extLst>
              </a:tr>
              <a:tr h="370840">
                <a:tc>
                  <a:txBody>
                    <a:bodyPr/>
                    <a:lstStyle/>
                    <a:p>
                      <a:r>
                        <a:rPr lang="en-US" altLang="zh-CN" sz="1200" dirty="0">
                          <a:latin typeface="Times New Roman" panose="02020603050405020304" pitchFamily="18" charset="0"/>
                          <a:cs typeface="Times New Roman" panose="02020603050405020304" pitchFamily="18" charset="0"/>
                        </a:rPr>
                        <a:t>6.3C.3.6</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Time mask for switching across three uplink bands</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903714001"/>
                  </a:ext>
                </a:extLst>
              </a:tr>
              <a:tr h="370840">
                <a:tc>
                  <a:txBody>
                    <a:bodyPr/>
                    <a:lstStyle/>
                    <a:p>
                      <a:r>
                        <a:rPr lang="en-US" altLang="zh-CN" sz="1200" dirty="0">
                          <a:latin typeface="Times New Roman" panose="02020603050405020304" pitchFamily="18" charset="0"/>
                          <a:cs typeface="Times New Roman" panose="02020603050405020304" pitchFamily="18" charset="0"/>
                        </a:rPr>
                        <a:t>6.3C.3.7</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Time mask for switching across four uplink bands</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algn="ctr"/>
                      <a:r>
                        <a:rPr lang="en-US" altLang="zh-CN" sz="1200" dirty="0">
                          <a:latin typeface="Times New Roman" panose="02020603050405020304" pitchFamily="18" charset="0"/>
                          <a:cs typeface="Times New Roman" panose="02020603050405020304" pitchFamily="18" charset="0"/>
                        </a:rPr>
                        <a:t>No applicable configurations in RAN5</a:t>
                      </a:r>
                      <a:endParaRPr lang="zh-CN" altLang="en-US" sz="1200" dirty="0">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128604929"/>
                  </a:ext>
                </a:extLst>
              </a:tr>
              <a:tr h="370840">
                <a:tc>
                  <a:txBody>
                    <a:bodyPr/>
                    <a:lstStyle/>
                    <a:p>
                      <a:r>
                        <a:rPr lang="en-US" altLang="zh-CN" sz="1200" dirty="0">
                          <a:latin typeface="Times New Roman" panose="02020603050405020304" pitchFamily="18" charset="0"/>
                          <a:cs typeface="Times New Roman" panose="02020603050405020304" pitchFamily="18" charset="0"/>
                        </a:rPr>
                        <a:t>6.3C.4</a:t>
                      </a:r>
                      <a:endParaRPr lang="zh-CN" altLang="en-US" sz="12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200" dirty="0">
                          <a:latin typeface="Times New Roman" panose="02020603050405020304" pitchFamily="18" charset="0"/>
                          <a:cs typeface="Times New Roman" panose="02020603050405020304" pitchFamily="18" charset="0"/>
                        </a:rPr>
                        <a:t>Power control for SUL</a:t>
                      </a:r>
                      <a:endParaRPr lang="zh-CN" altLang="en-US" sz="1200" dirty="0">
                        <a:latin typeface="Times New Roman" panose="02020603050405020304" pitchFamily="18" charset="0"/>
                        <a:cs typeface="Times New Roman" panose="02020603050405020304" pitchFamily="18"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dirty="0">
                          <a:latin typeface="Times New Roman" panose="02020603050405020304" pitchFamily="18" charset="0"/>
                          <a:cs typeface="Times New Roman" panose="02020603050405020304" pitchFamily="18" charset="0"/>
                        </a:rPr>
                        <a:t>Yes </a:t>
                      </a:r>
                      <a:r>
                        <a:rPr lang="en-US" altLang="zh-CN" sz="1200" dirty="0">
                          <a:solidFill>
                            <a:srgbClr val="FF0000"/>
                          </a:solidFill>
                          <a:latin typeface="Times New Roman" panose="02020603050405020304" pitchFamily="18" charset="0"/>
                          <a:cs typeface="Times New Roman" panose="02020603050405020304" pitchFamily="18" charset="0"/>
                        </a:rPr>
                        <a:t>,</a:t>
                      </a:r>
                      <a:r>
                        <a:rPr lang="en-US" altLang="zh-CN" sz="1200" dirty="0">
                          <a:solidFill>
                            <a:srgbClr val="FF0000"/>
                          </a:solidFill>
                          <a:highlight>
                            <a:srgbClr val="FFFF00"/>
                          </a:highlight>
                          <a:latin typeface="Times New Roman" panose="02020603050405020304" pitchFamily="18" charset="0"/>
                          <a:cs typeface="Times New Roman" panose="02020603050405020304" pitchFamily="18" charset="0"/>
                        </a:rPr>
                        <a:t>but single downlink carrier is configured in PUCCH subtest in 6.3C.4.3</a:t>
                      </a:r>
                      <a:endParaRPr lang="zh-CN" altLang="en-US" sz="1200" dirty="0">
                        <a:solidFill>
                          <a:srgbClr val="FF0000"/>
                        </a:solidFill>
                        <a:highlight>
                          <a:srgbClr val="FFFF00"/>
                        </a:highlight>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2591236899"/>
                  </a:ext>
                </a:extLst>
              </a:tr>
            </a:tbl>
          </a:graphicData>
        </a:graphic>
      </p:graphicFrame>
      <p:sp>
        <p:nvSpPr>
          <p:cNvPr id="10" name="TextBox 9">
            <a:extLst>
              <a:ext uri="{FF2B5EF4-FFF2-40B4-BE49-F238E27FC236}">
                <a16:creationId xmlns:a16="http://schemas.microsoft.com/office/drawing/2014/main" id="{7140F486-F95E-479D-9BFB-ADA07D69918E}"/>
              </a:ext>
            </a:extLst>
          </p:cNvPr>
          <p:cNvSpPr txBox="1"/>
          <p:nvPr/>
        </p:nvSpPr>
        <p:spPr>
          <a:xfrm>
            <a:off x="7128769" y="2704461"/>
            <a:ext cx="4873840" cy="4016997"/>
          </a:xfrm>
          <a:prstGeom prst="rect">
            <a:avLst/>
          </a:prstGeom>
          <a:noFill/>
        </p:spPr>
        <p:txBody>
          <a:bodyPr wrap="square" rtlCol="0">
            <a:spAutoFit/>
          </a:bodyPr>
          <a:lstStyle/>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5: </a:t>
            </a:r>
          </a:p>
          <a:p>
            <a:pPr>
              <a:lnSpc>
                <a:spcPct val="120000"/>
              </a:lnSpc>
            </a:pPr>
            <a:r>
              <a:rPr lang="en-US" altLang="zh-CN" sz="1600" dirty="0">
                <a:latin typeface="Arial" panose="020B0604020202020204" pitchFamily="34" charset="0"/>
                <a:cs typeface="Arial" panose="020B0604020202020204" pitchFamily="34" charset="0"/>
              </a:rPr>
              <a:t>No band-combo specific requirements in this clause. </a:t>
            </a:r>
          </a:p>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6: </a:t>
            </a:r>
          </a:p>
          <a:p>
            <a:pPr marL="285750" indent="-285750">
              <a:lnSpc>
                <a:spcPct val="120000"/>
              </a:lnSpc>
              <a:buFont typeface="Arial" panose="020B0604020202020204" pitchFamily="34" charset="0"/>
              <a:buChar char="•"/>
            </a:pPr>
            <a:r>
              <a:rPr lang="en-US" altLang="zh-CN" sz="1600" dirty="0">
                <a:highlight>
                  <a:srgbClr val="FFFF00"/>
                </a:highlight>
                <a:latin typeface="Arial" panose="020B0604020202020204" pitchFamily="34" charset="0"/>
                <a:cs typeface="Arial" panose="020B0604020202020204" pitchFamily="34" charset="0"/>
              </a:rPr>
              <a:t>The downlink configurations in test cases in 6.3C are N/A except PUCCH subtest in 6.3C.4.3 where single DL carrier is configured. </a:t>
            </a:r>
          </a:p>
          <a:p>
            <a:pPr marL="285750" indent="-285750">
              <a:lnSpc>
                <a:spcPct val="120000"/>
              </a:lnSpc>
              <a:buFont typeface="Arial" panose="020B0604020202020204" pitchFamily="34" charset="0"/>
              <a:buChar char="•"/>
            </a:pPr>
            <a:r>
              <a:rPr lang="en-US" altLang="zh-CN" sz="1600" dirty="0">
                <a:highlight>
                  <a:srgbClr val="FFFF00"/>
                </a:highlight>
                <a:latin typeface="Arial" panose="020B0604020202020204" pitchFamily="34" charset="0"/>
                <a:cs typeface="Arial" panose="020B0604020202020204" pitchFamily="34" charset="0"/>
              </a:rPr>
              <a:t>Configuring single DL carrier is enough for testing PUCCH on SUL carrier for SUL + inter-band CA configuration. </a:t>
            </a:r>
          </a:p>
          <a:p>
            <a:pPr>
              <a:lnSpc>
                <a:spcPct val="120000"/>
              </a:lnSpc>
            </a:pPr>
            <a:r>
              <a:rPr lang="en-US" altLang="zh-CN" b="1" i="1" dirty="0">
                <a:solidFill>
                  <a:srgbClr val="0000FF"/>
                </a:solidFill>
                <a:highlight>
                  <a:srgbClr val="FFFF00"/>
                </a:highlight>
                <a:latin typeface="Arial" panose="020B0604020202020204" pitchFamily="34" charset="0"/>
                <a:cs typeface="Arial" panose="020B0604020202020204" pitchFamily="34" charset="0"/>
              </a:rPr>
              <a:t>Conclusion 3:</a:t>
            </a:r>
          </a:p>
          <a:p>
            <a:pPr>
              <a:lnSpc>
                <a:spcPct val="120000"/>
              </a:lnSpc>
            </a:pPr>
            <a:r>
              <a:rPr lang="en-US" altLang="zh-CN" sz="1600" dirty="0">
                <a:highlight>
                  <a:srgbClr val="FFFF00"/>
                </a:highlight>
                <a:latin typeface="Arial" panose="020B0604020202020204" pitchFamily="34" charset="0"/>
                <a:cs typeface="Arial" panose="020B0604020202020204" pitchFamily="34" charset="0"/>
              </a:rPr>
              <a:t>Existing test cases in 6.3C well covered the requirements specified in TS 38.101-1. </a:t>
            </a:r>
          </a:p>
          <a:p>
            <a:pPr>
              <a:lnSpc>
                <a:spcPct val="120000"/>
              </a:lnSpc>
            </a:pPr>
            <a:r>
              <a:rPr lang="en-US" altLang="zh-CN" sz="1600" dirty="0">
                <a:solidFill>
                  <a:srgbClr val="FF0000"/>
                </a:solidFill>
                <a:latin typeface="Arial" panose="020B0604020202020204" pitchFamily="34" charset="0"/>
                <a:cs typeface="Arial" panose="020B0604020202020204" pitchFamily="34" charset="0"/>
              </a:rPr>
              <a:t>No need to introduce new test case in clause 6.3C</a:t>
            </a:r>
            <a:endParaRPr lang="zh-CN" altLang="en-US" sz="1600" dirty="0">
              <a:solidFill>
                <a:srgbClr val="FF0000"/>
              </a:solidFill>
              <a:latin typeface="Arial" panose="020B0604020202020204" pitchFamily="34" charset="0"/>
              <a:cs typeface="Arial" panose="020B0604020202020204" pitchFamily="34" charset="0"/>
            </a:endParaRPr>
          </a:p>
        </p:txBody>
      </p:sp>
      <p:graphicFrame>
        <p:nvGraphicFramePr>
          <p:cNvPr id="4" name="Table 4">
            <a:extLst>
              <a:ext uri="{FF2B5EF4-FFF2-40B4-BE49-F238E27FC236}">
                <a16:creationId xmlns:a16="http://schemas.microsoft.com/office/drawing/2014/main" id="{0821D2F7-FA94-4305-82DE-CB7F507EAAD9}"/>
              </a:ext>
            </a:extLst>
          </p:cNvPr>
          <p:cNvGraphicFramePr>
            <a:graphicFrameLocks noGrp="1"/>
          </p:cNvGraphicFramePr>
          <p:nvPr>
            <p:extLst>
              <p:ext uri="{D42A27DB-BD31-4B8C-83A1-F6EECF244321}">
                <p14:modId xmlns:p14="http://schemas.microsoft.com/office/powerpoint/2010/main" val="3179342677"/>
              </p:ext>
            </p:extLst>
          </p:nvPr>
        </p:nvGraphicFramePr>
        <p:xfrm>
          <a:off x="78912" y="1010559"/>
          <a:ext cx="11826043" cy="1342664"/>
        </p:xfrm>
        <a:graphic>
          <a:graphicData uri="http://schemas.openxmlformats.org/drawingml/2006/table">
            <a:tbl>
              <a:tblPr firstRow="1" bandRow="1">
                <a:tableStyleId>{F5AB1C69-6EDB-4FF4-983F-18BD219EF322}</a:tableStyleId>
              </a:tblPr>
              <a:tblGrid>
                <a:gridCol w="1002207">
                  <a:extLst>
                    <a:ext uri="{9D8B030D-6E8A-4147-A177-3AD203B41FA5}">
                      <a16:colId xmlns:a16="http://schemas.microsoft.com/office/drawing/2014/main" val="3748376398"/>
                    </a:ext>
                  </a:extLst>
                </a:gridCol>
                <a:gridCol w="10823836">
                  <a:extLst>
                    <a:ext uri="{9D8B030D-6E8A-4147-A177-3AD203B41FA5}">
                      <a16:colId xmlns:a16="http://schemas.microsoft.com/office/drawing/2014/main" val="1123894841"/>
                    </a:ext>
                  </a:extLst>
                </a:gridCol>
              </a:tblGrid>
              <a:tr h="335666">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6.3C.3.3</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solidFill>
                      <a:schemeClr val="bg1">
                        <a:lumMod val="95000"/>
                      </a:schemeClr>
                    </a:solidFill>
                  </a:tcPr>
                </a:tc>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Time mask for switching between one uplink band with one transmit antenna connector and one uplink band with two transmit antenna connectors</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solidFill>
                      <a:schemeClr val="bg1">
                        <a:lumMod val="95000"/>
                      </a:schemeClr>
                    </a:solidFill>
                  </a:tcPr>
                </a:tc>
                <a:extLst>
                  <a:ext uri="{0D108BD9-81ED-4DB2-BD59-A6C34878D82A}">
                    <a16:rowId xmlns:a16="http://schemas.microsoft.com/office/drawing/2014/main" val="254626329"/>
                  </a:ext>
                </a:extLst>
              </a:tr>
              <a:tr h="33566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b="0" dirty="0">
                          <a:solidFill>
                            <a:schemeClr val="tx1"/>
                          </a:solidFill>
                          <a:latin typeface="Times New Roman" panose="02020603050405020304" pitchFamily="18" charset="0"/>
                          <a:cs typeface="Times New Roman" panose="02020603050405020304" pitchFamily="18" charset="0"/>
                        </a:rPr>
                        <a:t>6.3C.3.4</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Time mask for switching between two uplink bands with two transmit antenna connectors</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898444493"/>
                  </a:ext>
                </a:extLst>
              </a:tr>
              <a:tr h="335666">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6.3C.3.5</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Time mask for switching across up to four uplink bands</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749683307"/>
                  </a:ext>
                </a:extLst>
              </a:tr>
              <a:tr h="335666">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6.3C.3.5a</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tc>
                  <a:txBody>
                    <a:bodyPr/>
                    <a:lstStyle/>
                    <a:p>
                      <a:r>
                        <a:rPr lang="en-US" altLang="zh-CN" sz="1400" b="0" dirty="0">
                          <a:solidFill>
                            <a:schemeClr val="tx1"/>
                          </a:solidFill>
                          <a:latin typeface="Times New Roman" panose="02020603050405020304" pitchFamily="18" charset="0"/>
                          <a:cs typeface="Times New Roman" panose="02020603050405020304" pitchFamily="18" charset="0"/>
                        </a:rPr>
                        <a:t>Additional requirements for three-band switching with dual TAG</a:t>
                      </a:r>
                      <a:endParaRPr lang="zh-CN" altLang="en-US" sz="1400" b="0" dirty="0">
                        <a:solidFill>
                          <a:schemeClr val="tx1"/>
                        </a:solidFill>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2170244906"/>
                  </a:ext>
                </a:extLst>
              </a:tr>
            </a:tbl>
          </a:graphicData>
        </a:graphic>
      </p:graphicFrame>
      <p:sp>
        <p:nvSpPr>
          <p:cNvPr id="5" name="Slide Number Placeholder 4">
            <a:extLst>
              <a:ext uri="{FF2B5EF4-FFF2-40B4-BE49-F238E27FC236}">
                <a16:creationId xmlns:a16="http://schemas.microsoft.com/office/drawing/2014/main" id="{F1E8E1EE-36F0-45D4-A5C4-E6B1EEC4A287}"/>
              </a:ext>
            </a:extLst>
          </p:cNvPr>
          <p:cNvSpPr>
            <a:spLocks noGrp="1"/>
          </p:cNvSpPr>
          <p:nvPr>
            <p:ph type="sldNum" sz="quarter" idx="12"/>
          </p:nvPr>
        </p:nvSpPr>
        <p:spPr/>
        <p:txBody>
          <a:bodyPr/>
          <a:lstStyle/>
          <a:p>
            <a:fld id="{BD6E79B4-DB8B-439B-8129-65FA861E2393}" type="slidenum">
              <a:rPr lang="zh-CN" altLang="en-US" smtClean="0"/>
              <a:t>4</a:t>
            </a:fld>
            <a:endParaRPr lang="zh-CN" altLang="en-US"/>
          </a:p>
        </p:txBody>
      </p:sp>
    </p:spTree>
    <p:extLst>
      <p:ext uri="{BB962C8B-B14F-4D97-AF65-F5344CB8AC3E}">
        <p14:creationId xmlns:p14="http://schemas.microsoft.com/office/powerpoint/2010/main" val="39357973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Transmit signal quality for SUL </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(6.4C)</a:t>
            </a:r>
            <a:endParaRPr lang="zh-CN" altLang="en-US" sz="2800" dirty="0"/>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816747"/>
            <a:ext cx="12192000" cy="6041253"/>
          </a:xfrm>
        </p:spPr>
        <p:txBody>
          <a:bodyPr>
            <a:normAutofit/>
          </a:bodyPr>
          <a:lstStyle/>
          <a:p>
            <a:r>
              <a:rPr lang="en-US" altLang="zh-CN" sz="1800" dirty="0">
                <a:solidFill>
                  <a:srgbClr val="0000FF"/>
                </a:solidFill>
                <a:latin typeface="Arial" panose="020B0604020202020204" pitchFamily="34" charset="0"/>
                <a:cs typeface="Arial" panose="020B0604020202020204" pitchFamily="34" charset="0"/>
              </a:rPr>
              <a:t>Minimum requirements in TS 38.101-1</a:t>
            </a:r>
          </a:p>
          <a:p>
            <a:pPr marL="0" indent="0" hangingPunct="0">
              <a:spcBef>
                <a:spcPts val="600"/>
              </a:spcBef>
              <a:spcAft>
                <a:spcPts val="900"/>
              </a:spcAft>
              <a:buNone/>
            </a:pPr>
            <a:r>
              <a:rPr lang="en-GB" altLang="zh-CN" sz="1800" dirty="0">
                <a:effectLst/>
                <a:highlight>
                  <a:srgbClr val="C0C0C0"/>
                </a:highlight>
                <a:latin typeface="Times New Roman" panose="02020603050405020304" pitchFamily="18" charset="0"/>
                <a:ea typeface="等线" panose="02010600030101010101" pitchFamily="2" charset="-122"/>
              </a:rPr>
              <a:t>For the UE which is configured with both NR UL and NR SUL carriers in a serving cell with active transmission either on the UL carrier</a:t>
            </a:r>
            <a:r>
              <a:rPr lang="en-GB" altLang="zh-CN" sz="1800" dirty="0">
                <a:effectLst/>
                <a:highlight>
                  <a:srgbClr val="C0C0C0"/>
                </a:highlight>
                <a:latin typeface="Times New Roman" panose="02020603050405020304" pitchFamily="18" charset="0"/>
                <a:ea typeface="Times New Roman" panose="02020603050405020304" pitchFamily="18" charset="0"/>
              </a:rPr>
              <a:t>(s)</a:t>
            </a:r>
            <a:r>
              <a:rPr lang="en-GB" altLang="zh-CN" sz="1800" dirty="0">
                <a:effectLst/>
                <a:highlight>
                  <a:srgbClr val="C0C0C0"/>
                </a:highlight>
                <a:latin typeface="Times New Roman" panose="02020603050405020304" pitchFamily="18" charset="0"/>
                <a:ea typeface="等线" panose="02010600030101010101" pitchFamily="2" charset="-122"/>
              </a:rPr>
              <a:t> or SUL carrier, the transmit signal quality requirements specified in clause 6.4.2 are applicable for the UL carrier(s) and the SUL carrier, respectively.</a:t>
            </a:r>
            <a:endParaRPr lang="zh-CN" altLang="zh-CN" sz="1800" dirty="0">
              <a:effectLst/>
              <a:highlight>
                <a:srgbClr val="C0C0C0"/>
              </a:highlight>
              <a:latin typeface="Times New Roman" panose="02020603050405020304" pitchFamily="18" charset="0"/>
              <a:ea typeface="Times New Roman" panose="02020603050405020304" pitchFamily="18" charset="0"/>
            </a:endParaRPr>
          </a:p>
          <a:p>
            <a:r>
              <a:rPr lang="en-US" altLang="zh-CN" sz="1800" dirty="0">
                <a:solidFill>
                  <a:srgbClr val="0000FF"/>
                </a:solidFill>
                <a:latin typeface="Arial" panose="020B0604020202020204" pitchFamily="34" charset="0"/>
                <a:cs typeface="Arial" panose="020B0604020202020204" pitchFamily="34" charset="0"/>
              </a:rPr>
              <a:t>Current RAN5 test case in TS 38.521-1</a:t>
            </a:r>
          </a:p>
          <a:p>
            <a:endParaRPr lang="zh-CN" altLang="en-US" sz="1800" dirty="0"/>
          </a:p>
        </p:txBody>
      </p:sp>
      <p:sp>
        <p:nvSpPr>
          <p:cNvPr id="5" name="TextBox 4">
            <a:extLst>
              <a:ext uri="{FF2B5EF4-FFF2-40B4-BE49-F238E27FC236}">
                <a16:creationId xmlns:a16="http://schemas.microsoft.com/office/drawing/2014/main" id="{420E3F4C-AEB3-4F69-927C-AF0311B0E5AA}"/>
              </a:ext>
            </a:extLst>
          </p:cNvPr>
          <p:cNvSpPr txBox="1"/>
          <p:nvPr/>
        </p:nvSpPr>
        <p:spPr>
          <a:xfrm>
            <a:off x="6809171" y="2116549"/>
            <a:ext cx="5211193" cy="4614340"/>
          </a:xfrm>
          <a:prstGeom prst="rect">
            <a:avLst/>
          </a:prstGeom>
          <a:noFill/>
        </p:spPr>
        <p:txBody>
          <a:bodyPr wrap="square" rtlCol="0">
            <a:spAutoFit/>
          </a:bodyPr>
          <a:lstStyle/>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7: </a:t>
            </a:r>
          </a:p>
          <a:p>
            <a:pPr>
              <a:lnSpc>
                <a:spcPct val="120000"/>
              </a:lnSpc>
            </a:pPr>
            <a:r>
              <a:rPr lang="en-US" altLang="zh-CN" sz="1600" dirty="0">
                <a:latin typeface="Arial" panose="020B0604020202020204" pitchFamily="34" charset="0"/>
                <a:cs typeface="Arial" panose="020B0604020202020204" pitchFamily="34" charset="0"/>
              </a:rPr>
              <a:t>The minimum requirements are referred back to clause 6.4.2 for SUL carrier. No config-specific requirements are defined for CA+SUL configurations. </a:t>
            </a:r>
          </a:p>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8: </a:t>
            </a:r>
          </a:p>
          <a:p>
            <a:pPr marL="285750" indent="-285750">
              <a:lnSpc>
                <a:spcPct val="120000"/>
              </a:lnSpc>
              <a:buFont typeface="Arial" panose="020B0604020202020204" pitchFamily="34" charset="0"/>
              <a:buChar char="•"/>
            </a:pPr>
            <a:r>
              <a:rPr lang="en-US" altLang="zh-CN" sz="1600" dirty="0">
                <a:highlight>
                  <a:srgbClr val="FFFF00"/>
                </a:highlight>
                <a:latin typeface="Arial" panose="020B0604020202020204" pitchFamily="34" charset="0"/>
                <a:cs typeface="Arial" panose="020B0604020202020204" pitchFamily="34" charset="0"/>
              </a:rPr>
              <a:t>The downlink configurations in test cases in 6.4C are N/A except test case 6.4C.1, 6.4C.2.1 and 6.4C.2.3 where single DL carrier is configured;</a:t>
            </a:r>
          </a:p>
          <a:p>
            <a:pPr marL="285750" indent="-285750">
              <a:lnSpc>
                <a:spcPct val="120000"/>
              </a:lnSpc>
              <a:buFont typeface="Arial" panose="020B0604020202020204" pitchFamily="34" charset="0"/>
              <a:buChar char="•"/>
            </a:pPr>
            <a:r>
              <a:rPr lang="en-US" altLang="zh-CN" sz="1600" dirty="0">
                <a:highlight>
                  <a:srgbClr val="FFFF00"/>
                </a:highlight>
                <a:latin typeface="Arial" panose="020B0604020202020204" pitchFamily="34" charset="0"/>
                <a:cs typeface="Arial" panose="020B0604020202020204" pitchFamily="34" charset="0"/>
              </a:rPr>
              <a:t>Configuring single DL carrier is enough for testing PUCCH on SUL carrier for SUL + inter-band CA configuration</a:t>
            </a: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en-US" altLang="zh-CN" sz="1800" b="1" i="1" u="none" strike="noStrike" kern="1200" cap="none" spc="0" normalizeH="0" baseline="0" noProof="0" dirty="0">
                <a:ln>
                  <a:noFill/>
                </a:ln>
                <a:solidFill>
                  <a:srgbClr val="0000FF"/>
                </a:solidFill>
                <a:effectLst/>
                <a:uLnTx/>
                <a:uFillTx/>
                <a:latin typeface="Arial" panose="020B0604020202020204" pitchFamily="34" charset="0"/>
                <a:ea typeface="等线" panose="02010600030101010101" pitchFamily="2" charset="-122"/>
                <a:cs typeface="Arial" panose="020B0604020202020204" pitchFamily="34" charset="0"/>
              </a:rPr>
              <a:t>Conclusion 4:</a:t>
            </a:r>
            <a:endParaRPr lang="en-US" altLang="zh-CN" sz="1600" dirty="0">
              <a:highlight>
                <a:srgbClr val="FFFF00"/>
              </a:highlight>
              <a:latin typeface="Arial" panose="020B0604020202020204" pitchFamily="34" charset="0"/>
              <a:cs typeface="Arial" panose="020B0604020202020204" pitchFamily="34" charset="0"/>
            </a:endParaRPr>
          </a:p>
          <a:p>
            <a:pPr marL="285750" indent="-285750">
              <a:lnSpc>
                <a:spcPct val="120000"/>
              </a:lnSpc>
              <a:buFont typeface="Arial" panose="020B0604020202020204" pitchFamily="34" charset="0"/>
              <a:buChar char="•"/>
            </a:pPr>
            <a:r>
              <a:rPr lang="en-US" altLang="zh-CN" sz="1600" dirty="0">
                <a:solidFill>
                  <a:srgbClr val="FF0000"/>
                </a:solidFill>
                <a:highlight>
                  <a:srgbClr val="FFFF00"/>
                </a:highlight>
                <a:latin typeface="Arial" panose="020B0604020202020204" pitchFamily="34" charset="0"/>
                <a:cs typeface="Arial" panose="020B0604020202020204" pitchFamily="34" charset="0"/>
              </a:rPr>
              <a:t>Existing test cases in 6.3C well covered the requirements specified in TS 38.101-1. No need to introduce new test case in clause 6.4C.</a:t>
            </a:r>
            <a:endParaRPr lang="zh-CN" altLang="en-US" dirty="0">
              <a:highlight>
                <a:srgbClr val="FFFF00"/>
              </a:highlight>
            </a:endParaRPr>
          </a:p>
        </p:txBody>
      </p:sp>
      <p:graphicFrame>
        <p:nvGraphicFramePr>
          <p:cNvPr id="6" name="Table 8">
            <a:extLst>
              <a:ext uri="{FF2B5EF4-FFF2-40B4-BE49-F238E27FC236}">
                <a16:creationId xmlns:a16="http://schemas.microsoft.com/office/drawing/2014/main" id="{F37F5AED-79B5-4E26-828D-FA09FE11524F}"/>
              </a:ext>
            </a:extLst>
          </p:cNvPr>
          <p:cNvGraphicFramePr>
            <a:graphicFrameLocks noGrp="1"/>
          </p:cNvGraphicFramePr>
          <p:nvPr>
            <p:extLst>
              <p:ext uri="{D42A27DB-BD31-4B8C-83A1-F6EECF244321}">
                <p14:modId xmlns:p14="http://schemas.microsoft.com/office/powerpoint/2010/main" val="3479108172"/>
              </p:ext>
            </p:extLst>
          </p:nvPr>
        </p:nvGraphicFramePr>
        <p:xfrm>
          <a:off x="105546" y="2496398"/>
          <a:ext cx="6366276" cy="3854641"/>
        </p:xfrm>
        <a:graphic>
          <a:graphicData uri="http://schemas.openxmlformats.org/drawingml/2006/table">
            <a:tbl>
              <a:tblPr firstRow="1" bandRow="1">
                <a:tableStyleId>{5940675A-B579-460E-94D1-54222C63F5DA}</a:tableStyleId>
              </a:tblPr>
              <a:tblGrid>
                <a:gridCol w="848523">
                  <a:extLst>
                    <a:ext uri="{9D8B030D-6E8A-4147-A177-3AD203B41FA5}">
                      <a16:colId xmlns:a16="http://schemas.microsoft.com/office/drawing/2014/main" val="1569477197"/>
                    </a:ext>
                  </a:extLst>
                </a:gridCol>
                <a:gridCol w="2827819">
                  <a:extLst>
                    <a:ext uri="{9D8B030D-6E8A-4147-A177-3AD203B41FA5}">
                      <a16:colId xmlns:a16="http://schemas.microsoft.com/office/drawing/2014/main" val="4217522237"/>
                    </a:ext>
                  </a:extLst>
                </a:gridCol>
                <a:gridCol w="2689934">
                  <a:extLst>
                    <a:ext uri="{9D8B030D-6E8A-4147-A177-3AD203B41FA5}">
                      <a16:colId xmlns:a16="http://schemas.microsoft.com/office/drawing/2014/main" val="1236583325"/>
                    </a:ext>
                  </a:extLst>
                </a:gridCol>
              </a:tblGrid>
              <a:tr h="656946">
                <a:tc>
                  <a:txBody>
                    <a:bodyPr/>
                    <a:lstStyle/>
                    <a:p>
                      <a:pPr algn="ctr"/>
                      <a:r>
                        <a:rPr lang="en-US" altLang="zh-CN" sz="1600" dirty="0">
                          <a:latin typeface="Arial" panose="020B0604020202020204" pitchFamily="34" charset="0"/>
                          <a:cs typeface="Arial" panose="020B0604020202020204" pitchFamily="34" charset="0"/>
                        </a:rPr>
                        <a:t>clause</a:t>
                      </a:r>
                      <a:endParaRPr lang="zh-CN" altLang="en-US" sz="16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600" dirty="0">
                          <a:latin typeface="Arial" panose="020B0604020202020204" pitchFamily="34" charset="0"/>
                          <a:cs typeface="Arial" panose="020B0604020202020204" pitchFamily="34" charset="0"/>
                        </a:rPr>
                        <a:t>title</a:t>
                      </a:r>
                      <a:endParaRPr lang="zh-CN" altLang="en-US" sz="1600" dirty="0">
                        <a:latin typeface="Arial" panose="020B0604020202020204" pitchFamily="34" charset="0"/>
                        <a:cs typeface="Arial" panose="020B0604020202020204" pitchFamily="34" charset="0"/>
                      </a:endParaRPr>
                    </a:p>
                  </a:txBody>
                  <a:tcPr anchor="ctr"/>
                </a:tc>
                <a:tc>
                  <a:txBody>
                    <a:bodyPr/>
                    <a:lstStyle/>
                    <a:p>
                      <a:pPr algn="ctr"/>
                      <a:r>
                        <a:rPr lang="en-US" altLang="zh-CN" sz="1400" dirty="0">
                          <a:latin typeface="Arial" panose="020B0604020202020204" pitchFamily="34" charset="0"/>
                          <a:cs typeface="Arial" panose="020B0604020202020204" pitchFamily="34" charset="0"/>
                        </a:rPr>
                        <a:t>Applicable for the SUL carrier in CA+SUL configuration </a:t>
                      </a:r>
                      <a:endParaRPr lang="zh-CN" altLang="en-US" sz="14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559293">
                <a:tc>
                  <a:txBody>
                    <a:bodyPr/>
                    <a:lstStyle/>
                    <a:p>
                      <a:r>
                        <a:rPr lang="en-US" altLang="zh-CN" sz="1400" dirty="0">
                          <a:latin typeface="Times New Roman" panose="02020603050405020304" pitchFamily="18" charset="0"/>
                          <a:cs typeface="Times New Roman" panose="02020603050405020304" pitchFamily="18" charset="0"/>
                        </a:rPr>
                        <a:t>6.4C.1</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Frequency error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l"/>
                      <a:r>
                        <a:rPr lang="en-US" altLang="zh-CN" sz="1400" dirty="0">
                          <a:solidFill>
                            <a:schemeClr val="tx1"/>
                          </a:solidFill>
                          <a:latin typeface="Times New Roman" panose="02020603050405020304" pitchFamily="18" charset="0"/>
                          <a:cs typeface="Times New Roman" panose="02020603050405020304" pitchFamily="18" charset="0"/>
                        </a:rPr>
                        <a:t>Yes, </a:t>
                      </a:r>
                      <a:r>
                        <a:rPr lang="en-US" altLang="zh-CN" sz="1400" dirty="0">
                          <a:solidFill>
                            <a:srgbClr val="FF0000"/>
                          </a:solidFill>
                          <a:highlight>
                            <a:srgbClr val="FFFF00"/>
                          </a:highlight>
                          <a:latin typeface="Times New Roman" panose="02020603050405020304" pitchFamily="18" charset="0"/>
                          <a:cs typeface="Times New Roman" panose="02020603050405020304" pitchFamily="18" charset="0"/>
                        </a:rPr>
                        <a:t>but single downlink carrier is configured in test case 6.4C.1</a:t>
                      </a: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r h="550426">
                <a:tc>
                  <a:txBody>
                    <a:bodyPr/>
                    <a:lstStyle/>
                    <a:p>
                      <a:r>
                        <a:rPr lang="en-US" altLang="zh-CN" sz="1400" dirty="0">
                          <a:latin typeface="Times New Roman" panose="02020603050405020304" pitchFamily="18" charset="0"/>
                          <a:cs typeface="Times New Roman" panose="02020603050405020304" pitchFamily="18" charset="0"/>
                        </a:rPr>
                        <a:t>6.4C.2.1</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Error Vector Magnitude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 </a:t>
                      </a:r>
                      <a:r>
                        <a:rPr lang="en-US" altLang="zh-CN" sz="1400" dirty="0">
                          <a:solidFill>
                            <a:srgbClr val="FF0000"/>
                          </a:solidFill>
                          <a:highlight>
                            <a:srgbClr val="FFFF00"/>
                          </a:highlight>
                          <a:latin typeface="Times New Roman" panose="02020603050405020304" pitchFamily="18" charset="0"/>
                          <a:cs typeface="Times New Roman" panose="02020603050405020304" pitchFamily="18" charset="0"/>
                        </a:rPr>
                        <a:t>but single downlink carrier is configured in test case 6.4C.2.1</a:t>
                      </a:r>
                      <a:endParaRPr lang="zh-CN" altLang="en-US" sz="1400" dirty="0">
                        <a:solidFill>
                          <a:srgbClr val="FF0000"/>
                        </a:solidFill>
                        <a:highlight>
                          <a:srgbClr val="FFFF00"/>
                        </a:highlight>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2801102200"/>
                  </a:ext>
                </a:extLst>
              </a:tr>
              <a:tr h="408314">
                <a:tc>
                  <a:txBody>
                    <a:bodyPr/>
                    <a:lstStyle/>
                    <a:p>
                      <a:r>
                        <a:rPr lang="en-US" altLang="zh-CN" sz="1400" dirty="0">
                          <a:latin typeface="Times New Roman" panose="02020603050405020304" pitchFamily="18" charset="0"/>
                          <a:cs typeface="Times New Roman" panose="02020603050405020304" pitchFamily="18" charset="0"/>
                        </a:rPr>
                        <a:t>6.4C.2.2</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Carrier leakage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903714001"/>
                  </a:ext>
                </a:extLst>
              </a:tr>
              <a:tr h="523861">
                <a:tc>
                  <a:txBody>
                    <a:bodyPr/>
                    <a:lstStyle/>
                    <a:p>
                      <a:r>
                        <a:rPr lang="en-US" altLang="zh-CN" sz="1400" dirty="0">
                          <a:latin typeface="Times New Roman" panose="02020603050405020304" pitchFamily="18" charset="0"/>
                          <a:cs typeface="Times New Roman" panose="02020603050405020304" pitchFamily="18" charset="0"/>
                        </a:rPr>
                        <a:t>6.4C.2.3</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In-band emissions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a:t>
                      </a:r>
                      <a:r>
                        <a:rPr lang="en-US" altLang="zh-CN" sz="1400" dirty="0">
                          <a:solidFill>
                            <a:srgbClr val="FF0000"/>
                          </a:solidFill>
                          <a:latin typeface="Times New Roman" panose="02020603050405020304" pitchFamily="18" charset="0"/>
                          <a:cs typeface="Times New Roman" panose="02020603050405020304" pitchFamily="18" charset="0"/>
                        </a:rPr>
                        <a:t> </a:t>
                      </a:r>
                      <a:r>
                        <a:rPr lang="en-US" altLang="zh-CN" sz="1400" dirty="0">
                          <a:solidFill>
                            <a:srgbClr val="FF0000"/>
                          </a:solidFill>
                          <a:highlight>
                            <a:srgbClr val="FFFF00"/>
                          </a:highlight>
                          <a:latin typeface="Times New Roman" panose="02020603050405020304" pitchFamily="18" charset="0"/>
                          <a:cs typeface="Times New Roman" panose="02020603050405020304" pitchFamily="18" charset="0"/>
                        </a:rPr>
                        <a:t>but single downlink carrier is configured in test case 6.4C.2.3</a:t>
                      </a:r>
                      <a:endParaRPr lang="zh-CN" altLang="en-US" sz="1400" dirty="0">
                        <a:solidFill>
                          <a:srgbClr val="FF0000"/>
                        </a:solidFill>
                        <a:highlight>
                          <a:srgbClr val="FFFF00"/>
                        </a:highlight>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128604929"/>
                  </a:ext>
                </a:extLst>
              </a:tr>
              <a:tr h="4967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6.4C.2.4</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EVM equalizer spectrum flatness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75022035"/>
                  </a:ext>
                </a:extLst>
              </a:tr>
              <a:tr h="63764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latin typeface="Times New Roman" panose="02020603050405020304" pitchFamily="18" charset="0"/>
                          <a:cs typeface="Times New Roman" panose="02020603050405020304" pitchFamily="18" charset="0"/>
                        </a:rPr>
                        <a:t>6.4C.2.5</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EVM equalizer spectrum flatness for Pi/2 BPSK for SUL</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400" dirty="0">
                          <a:solidFill>
                            <a:schemeClr val="tx1"/>
                          </a:solidFill>
                          <a:latin typeface="Times New Roman" panose="02020603050405020304" pitchFamily="18" charset="0"/>
                          <a:cs typeface="Times New Roman" panose="02020603050405020304" pitchFamily="18" charset="0"/>
                        </a:rPr>
                        <a:t>Yes</a:t>
                      </a:r>
                      <a:endParaRPr lang="zh-CN" altLang="en-US" sz="1400" dirty="0">
                        <a:solidFill>
                          <a:schemeClr val="tx1"/>
                        </a:solidFill>
                        <a:latin typeface="Times New Roman" panose="02020603050405020304" pitchFamily="18" charset="0"/>
                        <a:cs typeface="Times New Roman" panose="02020603050405020304" pitchFamily="18" charset="0"/>
                      </a:endParaRPr>
                    </a:p>
                  </a:txBody>
                  <a:tcPr>
                    <a:lnR w="12700" cap="flat" cmpd="sng" algn="ctr">
                      <a:noFill/>
                      <a:prstDash val="solid"/>
                      <a:round/>
                      <a:headEnd type="none" w="med" len="med"/>
                      <a:tailEnd type="none" w="med" len="med"/>
                    </a:lnR>
                  </a:tcPr>
                </a:tc>
                <a:extLst>
                  <a:ext uri="{0D108BD9-81ED-4DB2-BD59-A6C34878D82A}">
                    <a16:rowId xmlns:a16="http://schemas.microsoft.com/office/drawing/2014/main" val="495942763"/>
                  </a:ext>
                </a:extLst>
              </a:tr>
            </a:tbl>
          </a:graphicData>
        </a:graphic>
      </p:graphicFrame>
      <p:sp>
        <p:nvSpPr>
          <p:cNvPr id="4" name="Slide Number Placeholder 3">
            <a:extLst>
              <a:ext uri="{FF2B5EF4-FFF2-40B4-BE49-F238E27FC236}">
                <a16:creationId xmlns:a16="http://schemas.microsoft.com/office/drawing/2014/main" id="{437C166F-4C3D-4BEA-B521-9826BAC38AF9}"/>
              </a:ext>
            </a:extLst>
          </p:cNvPr>
          <p:cNvSpPr>
            <a:spLocks noGrp="1"/>
          </p:cNvSpPr>
          <p:nvPr>
            <p:ph type="sldNum" sz="quarter" idx="12"/>
          </p:nvPr>
        </p:nvSpPr>
        <p:spPr/>
        <p:txBody>
          <a:bodyPr/>
          <a:lstStyle/>
          <a:p>
            <a:fld id="{BD6E79B4-DB8B-439B-8129-65FA861E2393}" type="slidenum">
              <a:rPr lang="zh-CN" altLang="en-US" smtClean="0"/>
              <a:t>5</a:t>
            </a:fld>
            <a:endParaRPr lang="zh-CN" altLang="en-US"/>
          </a:p>
        </p:txBody>
      </p:sp>
    </p:spTree>
    <p:extLst>
      <p:ext uri="{BB962C8B-B14F-4D97-AF65-F5344CB8AC3E}">
        <p14:creationId xmlns:p14="http://schemas.microsoft.com/office/powerpoint/2010/main" val="34050136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Reference sensitivity for SUL </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(7.3C)</a:t>
            </a:r>
            <a:r>
              <a:rPr lang="en-US" altLang="zh-CN" sz="2800" dirty="0"/>
              <a:t> </a:t>
            </a:r>
            <a:endParaRPr lang="zh-CN" altLang="en-US" sz="2800" dirty="0"/>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630315"/>
            <a:ext cx="12192000" cy="6227685"/>
          </a:xfrm>
        </p:spPr>
        <p:txBody>
          <a:bodyPr>
            <a:normAutofit/>
          </a:bodyPr>
          <a:lstStyle/>
          <a:p>
            <a:r>
              <a:rPr lang="en-US" altLang="zh-CN" sz="1800" dirty="0">
                <a:solidFill>
                  <a:srgbClr val="0000FF"/>
                </a:solidFill>
                <a:latin typeface="Arial" panose="020B0604020202020204" pitchFamily="34" charset="0"/>
                <a:cs typeface="Arial" panose="020B0604020202020204" pitchFamily="34" charset="0"/>
              </a:rPr>
              <a:t>Minimum requirements in TS 38.101-1</a:t>
            </a:r>
          </a:p>
          <a:p>
            <a:pPr>
              <a:buFont typeface="Wingdings" panose="05000000000000000000" pitchFamily="2" charset="2"/>
              <a:buChar char="Ø"/>
            </a:pPr>
            <a:r>
              <a:rPr lang="en-US" altLang="zh-CN" sz="1400" dirty="0">
                <a:highlight>
                  <a:srgbClr val="FFFF00"/>
                </a:highlight>
                <a:latin typeface="Times New Roman" panose="02020603050405020304" pitchFamily="18" charset="0"/>
                <a:ea typeface="等线" panose="02010600030101010101" pitchFamily="2" charset="-122"/>
              </a:rPr>
              <a:t>REFSENS without exception:</a:t>
            </a:r>
            <a:r>
              <a:rPr lang="en-US" altLang="zh-CN" sz="1400" dirty="0">
                <a:highlight>
                  <a:srgbClr val="C0C0C0"/>
                </a:highlight>
                <a:latin typeface="Times New Roman" panose="02020603050405020304" pitchFamily="18" charset="0"/>
                <a:ea typeface="等线" panose="02010600030101010101" pitchFamily="2" charset="-122"/>
              </a:rPr>
              <a:t> For SUL operation with downlink CA, the reference receive sensitivity (REFSENS) requirement for downlink bands specified in clause </a:t>
            </a:r>
            <a:r>
              <a:rPr lang="en-US" altLang="zh-CN" sz="1400" b="1" dirty="0">
                <a:solidFill>
                  <a:srgbClr val="FF0000"/>
                </a:solidFill>
                <a:highlight>
                  <a:srgbClr val="C0C0C0"/>
                </a:highlight>
                <a:latin typeface="Times New Roman" panose="02020603050405020304" pitchFamily="18" charset="0"/>
                <a:ea typeface="等线" panose="02010600030101010101" pitchFamily="2" charset="-122"/>
              </a:rPr>
              <a:t>7.3A.2</a:t>
            </a:r>
            <a:r>
              <a:rPr lang="en-US" altLang="zh-CN" sz="1400" dirty="0">
                <a:highlight>
                  <a:srgbClr val="C0C0C0"/>
                </a:highlight>
                <a:latin typeface="Times New Roman" panose="02020603050405020304" pitchFamily="18" charset="0"/>
                <a:ea typeface="等线" panose="02010600030101010101" pitchFamily="2" charset="-122"/>
              </a:rPr>
              <a:t> shall be met for an uplink transmission bandwidth less than or equal to that specified in Table 7.3.2-3 or supplementary uplink transmission bandwidth less than or equal to that specified in Table 7.3C.2-1 with reference measurement channels as specified in Annexes A.2.2.2,  A.3.2, and A.3.3 (with one sided dynamic OCNG Pattern OP.1 FDD/TDD for the DL-signal as described in Annex A.5.1.1/A.5.2.1), unless sensitivity degradation is allowed in this clause of this specification. These exceptions also apply to any higher order CA or DC combination containing one of the exception combinations in this clause as subset.</a:t>
            </a:r>
          </a:p>
          <a:p>
            <a:pPr>
              <a:buFont typeface="Wingdings" panose="05000000000000000000" pitchFamily="2" charset="2"/>
              <a:buChar char="Ø"/>
            </a:pPr>
            <a:r>
              <a:rPr lang="en-GB" altLang="zh-CN" sz="1400" dirty="0">
                <a:effectLst/>
                <a:highlight>
                  <a:srgbClr val="FFFF00"/>
                </a:highlight>
                <a:latin typeface="Times New Roman" panose="02020603050405020304" pitchFamily="18" charset="0"/>
                <a:ea typeface="等线" panose="02010600030101010101" pitchFamily="2" charset="-122"/>
              </a:rPr>
              <a:t>MSD due to uplink harmonic: </a:t>
            </a:r>
            <a:r>
              <a:rPr lang="en-GB" altLang="zh-CN" sz="1400" dirty="0">
                <a:effectLst/>
                <a:highlight>
                  <a:srgbClr val="C0C0C0"/>
                </a:highlight>
                <a:latin typeface="Times New Roman" panose="02020603050405020304" pitchFamily="18" charset="0"/>
                <a:ea typeface="等线" panose="02010600030101010101" pitchFamily="2" charset="-122"/>
              </a:rPr>
              <a:t>For the UE that supports any of the SUL operation given in Table </a:t>
            </a:r>
            <a:r>
              <a:rPr lang="en-GB" altLang="zh-CN" sz="1400" b="1" dirty="0">
                <a:solidFill>
                  <a:srgbClr val="FF0000"/>
                </a:solidFill>
                <a:effectLst/>
                <a:highlight>
                  <a:srgbClr val="C0C0C0"/>
                </a:highlight>
                <a:latin typeface="Times New Roman" panose="02020603050405020304" pitchFamily="18" charset="0"/>
                <a:ea typeface="等线" panose="02010600030101010101" pitchFamily="2" charset="-122"/>
              </a:rPr>
              <a:t>7.3C.2-2</a:t>
            </a:r>
            <a:r>
              <a:rPr lang="en-GB" altLang="zh-CN" sz="1400" dirty="0">
                <a:effectLst/>
                <a:highlight>
                  <a:srgbClr val="C0C0C0"/>
                </a:highlight>
                <a:latin typeface="Times New Roman" panose="02020603050405020304" pitchFamily="18" charset="0"/>
                <a:ea typeface="等线" panose="02010600030101010101" pitchFamily="2" charset="-122"/>
              </a:rPr>
              <a:t>, exceptions to the requirements specified in Table 7.3.2-1a and Table 7.3.2-1b are allowed for different combinations of UL configurations and DL channel bandwidths when the uplink is active in a lower frequency band and is within a specified frequency range such that transmitter harmonics fall within the downlink transmission bandwidth assigned in a higher band as noted in Table 7.3C.2-2. For these exceptions, only the listed test points in Table 7.3C.2-2 are needed to be tested.</a:t>
            </a:r>
            <a:endParaRPr lang="zh-CN" altLang="zh-CN" sz="1400" dirty="0">
              <a:effectLst/>
              <a:highlight>
                <a:srgbClr val="C0C0C0"/>
              </a:highlight>
              <a:latin typeface="Times New Roman" panose="02020603050405020304" pitchFamily="18" charset="0"/>
              <a:ea typeface="等线" panose="02010600030101010101" pitchFamily="2" charset="-122"/>
            </a:endParaRPr>
          </a:p>
          <a:p>
            <a:pPr>
              <a:buFont typeface="Wingdings" panose="05000000000000000000" pitchFamily="2" charset="2"/>
              <a:buChar char="Ø"/>
            </a:pPr>
            <a:r>
              <a:rPr lang="en-GB" altLang="zh-CN" sz="1400" dirty="0">
                <a:effectLst/>
                <a:highlight>
                  <a:srgbClr val="FFFF00"/>
                </a:highlight>
                <a:latin typeface="Times New Roman" panose="02020603050405020304" pitchFamily="18" charset="0"/>
                <a:ea typeface="等线" panose="02010600030101010101" pitchFamily="2" charset="-122"/>
              </a:rPr>
              <a:t>MSD due to cross band isolation: </a:t>
            </a:r>
            <a:r>
              <a:rPr lang="en-US" altLang="zh-CN" sz="1400" dirty="0">
                <a:effectLst/>
                <a:highlight>
                  <a:srgbClr val="C0C0C0"/>
                </a:highlight>
                <a:latin typeface="Times New Roman" panose="02020603050405020304" pitchFamily="18" charset="0"/>
                <a:ea typeface="等线" panose="02010600030101010101" pitchFamily="2" charset="-122"/>
              </a:rPr>
              <a:t>For the UE that supports any of the SUL operation given in Table </a:t>
            </a:r>
            <a:r>
              <a:rPr lang="en-US" altLang="zh-CN" sz="1400" b="1" dirty="0">
                <a:solidFill>
                  <a:srgbClr val="FF0000"/>
                </a:solidFill>
                <a:effectLst/>
                <a:highlight>
                  <a:srgbClr val="C0C0C0"/>
                </a:highlight>
                <a:latin typeface="Times New Roman" panose="02020603050405020304" pitchFamily="18" charset="0"/>
                <a:ea typeface="等线" panose="02010600030101010101" pitchFamily="2" charset="-122"/>
              </a:rPr>
              <a:t>7.3C.2-4</a:t>
            </a:r>
            <a:r>
              <a:rPr lang="en-US" altLang="zh-CN" sz="1400" dirty="0">
                <a:effectLst/>
                <a:highlight>
                  <a:srgbClr val="C0C0C0"/>
                </a:highlight>
                <a:latin typeface="Times New Roman" panose="02020603050405020304" pitchFamily="18" charset="0"/>
                <a:ea typeface="等线" panose="02010600030101010101" pitchFamily="2" charset="-122"/>
              </a:rPr>
              <a:t>, reference sensitivity degradation is allowed for different combinations of UL configurations and DL channel bandwidths when a DL band is impacted by UL band due to cross band isolation issues. </a:t>
            </a:r>
            <a:r>
              <a:rPr lang="en-GB" altLang="zh-CN" sz="1400" dirty="0">
                <a:effectLst/>
                <a:highlight>
                  <a:srgbClr val="C0C0C0"/>
                </a:highlight>
                <a:latin typeface="Times New Roman" panose="02020603050405020304" pitchFamily="18" charset="0"/>
                <a:ea typeface="等线" panose="02010600030101010101" pitchFamily="2" charset="-122"/>
              </a:rPr>
              <a:t>For these exceptions, only the listed test points in Table 7.3C.2-4 are needed to be tested. </a:t>
            </a:r>
          </a:p>
          <a:p>
            <a:pPr marL="0" indent="0">
              <a:buNone/>
            </a:pPr>
            <a:endParaRPr lang="en-US" altLang="zh-CN" sz="1800" dirty="0"/>
          </a:p>
          <a:p>
            <a:r>
              <a:rPr lang="en-US" altLang="zh-CN" sz="1800" dirty="0">
                <a:solidFill>
                  <a:srgbClr val="0000FF"/>
                </a:solidFill>
                <a:latin typeface="Arial" panose="020B0604020202020204" pitchFamily="34" charset="0"/>
                <a:cs typeface="Arial" panose="020B0604020202020204" pitchFamily="34" charset="0"/>
              </a:rPr>
              <a:t>Current RAN5 test case in TS 38.521-1</a:t>
            </a:r>
          </a:p>
          <a:p>
            <a:endParaRPr lang="en-US" altLang="zh-CN" sz="1800" dirty="0"/>
          </a:p>
          <a:p>
            <a:endParaRPr lang="zh-CN" altLang="en-US" sz="1800" dirty="0"/>
          </a:p>
        </p:txBody>
      </p:sp>
      <p:sp>
        <p:nvSpPr>
          <p:cNvPr id="6" name="TextBox 5">
            <a:extLst>
              <a:ext uri="{FF2B5EF4-FFF2-40B4-BE49-F238E27FC236}">
                <a16:creationId xmlns:a16="http://schemas.microsoft.com/office/drawing/2014/main" id="{E7FE7484-FD82-43B6-A856-F4CBF0A81C8D}"/>
              </a:ext>
            </a:extLst>
          </p:cNvPr>
          <p:cNvSpPr txBox="1"/>
          <p:nvPr/>
        </p:nvSpPr>
        <p:spPr>
          <a:xfrm>
            <a:off x="6302160" y="3539335"/>
            <a:ext cx="5775418" cy="3318665"/>
          </a:xfrm>
          <a:prstGeom prst="rect">
            <a:avLst/>
          </a:prstGeom>
          <a:noFill/>
        </p:spPr>
        <p:txBody>
          <a:bodyPr wrap="square" rtlCol="0">
            <a:spAutoFit/>
          </a:bodyPr>
          <a:lstStyle/>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9: </a:t>
            </a:r>
          </a:p>
          <a:p>
            <a:pPr>
              <a:lnSpc>
                <a:spcPct val="120000"/>
              </a:lnSpc>
            </a:pPr>
            <a:r>
              <a:rPr lang="en-US" altLang="zh-CN" sz="1400" dirty="0">
                <a:latin typeface="Arial" panose="020B0604020202020204" pitchFamily="34" charset="0"/>
                <a:cs typeface="Arial" panose="020B0604020202020204" pitchFamily="34" charset="0"/>
              </a:rPr>
              <a:t>In TS 38.101-1: the REFSENS without exceptions for DL CA bands are referred back to clause 7.3A.2. </a:t>
            </a:r>
          </a:p>
          <a:p>
            <a:pPr>
              <a:lnSpc>
                <a:spcPct val="120000"/>
              </a:lnSpc>
            </a:pPr>
            <a:r>
              <a:rPr lang="en-US" altLang="zh-CN" sz="1400" dirty="0">
                <a:latin typeface="Arial" panose="020B0604020202020204" pitchFamily="34" charset="0"/>
                <a:cs typeface="Arial" panose="020B0604020202020204" pitchFamily="34" charset="0"/>
              </a:rPr>
              <a:t>MSD requirements defined in Table 7.3C.2-2 and</a:t>
            </a:r>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7.3C.2-4 are for two-band SUL configuration.</a:t>
            </a:r>
          </a:p>
          <a:p>
            <a:pPr>
              <a:lnSpc>
                <a:spcPct val="120000"/>
              </a:lnSpc>
            </a:pPr>
            <a:r>
              <a:rPr lang="en-US" altLang="zh-CN" sz="1400" dirty="0">
                <a:latin typeface="Arial" panose="020B0604020202020204" pitchFamily="34" charset="0"/>
                <a:cs typeface="Arial" panose="020B0604020202020204" pitchFamily="34" charset="0"/>
              </a:rPr>
              <a:t>Basically, REFSENS testing for inter-band CA+SUL configuration can be covered by testing 7.3.2 / 7.3A.1 and 7.3C.2</a:t>
            </a:r>
          </a:p>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10: </a:t>
            </a:r>
          </a:p>
          <a:p>
            <a:pPr>
              <a:lnSpc>
                <a:spcPct val="120000"/>
              </a:lnSpc>
            </a:pPr>
            <a:r>
              <a:rPr lang="en-US" altLang="zh-CN" sz="1400" dirty="0">
                <a:latin typeface="Arial" panose="020B0604020202020204" pitchFamily="34" charset="0"/>
                <a:cs typeface="Arial" panose="020B0604020202020204" pitchFamily="34" charset="0"/>
              </a:rPr>
              <a:t>No applicable clause for 4CC inter-band CA+SUL configurations.</a:t>
            </a:r>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a:t>
            </a:r>
            <a:r>
              <a:rPr lang="en-US" altLang="zh-CN" sz="1400" dirty="0" err="1">
                <a:latin typeface="Arial" panose="020B0604020202020204" pitchFamily="34" charset="0"/>
                <a:cs typeface="Arial" panose="020B0604020202020204" pitchFamily="34" charset="0"/>
              </a:rPr>
              <a:t>i.e</a:t>
            </a:r>
            <a:r>
              <a:rPr lang="en-US" altLang="zh-CN" sz="1400" dirty="0">
                <a:latin typeface="Arial" panose="020B0604020202020204" pitchFamily="34" charset="0"/>
                <a:cs typeface="Arial" panose="020B0604020202020204" pitchFamily="34" charset="0"/>
              </a:rPr>
              <a:t> CA_n41C_n79A-n83A). </a:t>
            </a:r>
          </a:p>
          <a:p>
            <a:pPr>
              <a:lnSpc>
                <a:spcPct val="120000"/>
              </a:lnSpc>
            </a:pPr>
            <a:r>
              <a:rPr lang="en-US" altLang="zh-CN" sz="1400" dirty="0">
                <a:solidFill>
                  <a:srgbClr val="FF0000"/>
                </a:solidFill>
                <a:latin typeface="Arial" panose="020B0604020202020204" pitchFamily="34" charset="0"/>
                <a:cs typeface="Arial" panose="020B0604020202020204" pitchFamily="34" charset="0"/>
              </a:rPr>
              <a:t>A new test case 7.3C.4 Reference sensitivity power level for SUL (4CC) need to be introduced into TS 38.521-1.</a:t>
            </a:r>
          </a:p>
        </p:txBody>
      </p:sp>
      <p:graphicFrame>
        <p:nvGraphicFramePr>
          <p:cNvPr id="7" name="Table 8">
            <a:extLst>
              <a:ext uri="{FF2B5EF4-FFF2-40B4-BE49-F238E27FC236}">
                <a16:creationId xmlns:a16="http://schemas.microsoft.com/office/drawing/2014/main" id="{59160D1D-275E-4F05-8A8B-967C7F558169}"/>
              </a:ext>
            </a:extLst>
          </p:cNvPr>
          <p:cNvGraphicFramePr>
            <a:graphicFrameLocks noGrp="1"/>
          </p:cNvGraphicFramePr>
          <p:nvPr>
            <p:extLst>
              <p:ext uri="{D42A27DB-BD31-4B8C-83A1-F6EECF244321}">
                <p14:modId xmlns:p14="http://schemas.microsoft.com/office/powerpoint/2010/main" val="1140002569"/>
              </p:ext>
            </p:extLst>
          </p:nvPr>
        </p:nvGraphicFramePr>
        <p:xfrm>
          <a:off x="114422" y="4465468"/>
          <a:ext cx="6073313" cy="1343038"/>
        </p:xfrm>
        <a:graphic>
          <a:graphicData uri="http://schemas.openxmlformats.org/drawingml/2006/table">
            <a:tbl>
              <a:tblPr firstRow="1" bandRow="1">
                <a:tableStyleId>{5940675A-B579-460E-94D1-54222C63F5DA}</a:tableStyleId>
              </a:tblPr>
              <a:tblGrid>
                <a:gridCol w="848523">
                  <a:extLst>
                    <a:ext uri="{9D8B030D-6E8A-4147-A177-3AD203B41FA5}">
                      <a16:colId xmlns:a16="http://schemas.microsoft.com/office/drawing/2014/main" val="1569477197"/>
                    </a:ext>
                  </a:extLst>
                </a:gridCol>
                <a:gridCol w="2206382">
                  <a:extLst>
                    <a:ext uri="{9D8B030D-6E8A-4147-A177-3AD203B41FA5}">
                      <a16:colId xmlns:a16="http://schemas.microsoft.com/office/drawing/2014/main" val="4217522237"/>
                    </a:ext>
                  </a:extLst>
                </a:gridCol>
                <a:gridCol w="3018408">
                  <a:extLst>
                    <a:ext uri="{9D8B030D-6E8A-4147-A177-3AD203B41FA5}">
                      <a16:colId xmlns:a16="http://schemas.microsoft.com/office/drawing/2014/main" val="1236583325"/>
                    </a:ext>
                  </a:extLst>
                </a:gridCol>
              </a:tblGrid>
              <a:tr h="611518">
                <a:tc>
                  <a:txBody>
                    <a:bodyPr/>
                    <a:lstStyle/>
                    <a:p>
                      <a:pPr algn="ctr"/>
                      <a:r>
                        <a:rPr lang="en-US" altLang="zh-CN" sz="1600" dirty="0">
                          <a:latin typeface="Arial" panose="020B0604020202020204" pitchFamily="34" charset="0"/>
                          <a:cs typeface="Arial" panose="020B0604020202020204" pitchFamily="34" charset="0"/>
                        </a:rPr>
                        <a:t>clause</a:t>
                      </a:r>
                      <a:endParaRPr lang="zh-CN" altLang="en-US" sz="16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600" dirty="0">
                          <a:latin typeface="Arial" panose="020B0604020202020204" pitchFamily="34" charset="0"/>
                          <a:cs typeface="Arial" panose="020B0604020202020204" pitchFamily="34" charset="0"/>
                        </a:rPr>
                        <a:t>title</a:t>
                      </a:r>
                      <a:endParaRPr lang="zh-CN" altLang="en-US" sz="1600" dirty="0">
                        <a:latin typeface="Arial" panose="020B0604020202020204" pitchFamily="34" charset="0"/>
                        <a:cs typeface="Arial" panose="020B0604020202020204" pitchFamily="34" charset="0"/>
                      </a:endParaRPr>
                    </a:p>
                  </a:txBody>
                  <a:tcPr anchor="ctr"/>
                </a:tc>
                <a:tc>
                  <a:txBody>
                    <a:bodyPr/>
                    <a:lstStyle/>
                    <a:p>
                      <a:pPr algn="ctr"/>
                      <a:r>
                        <a:rPr lang="en-US" altLang="zh-CN" sz="1400" dirty="0">
                          <a:latin typeface="Arial" panose="020B0604020202020204" pitchFamily="34" charset="0"/>
                          <a:cs typeface="Arial" panose="020B0604020202020204" pitchFamily="34" charset="0"/>
                        </a:rPr>
                        <a:t>Applicable for the SUL carrier in CA+SUL configuration </a:t>
                      </a:r>
                      <a:endParaRPr lang="zh-CN" altLang="en-US" sz="14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493767">
                <a:tc>
                  <a:txBody>
                    <a:bodyPr/>
                    <a:lstStyle/>
                    <a:p>
                      <a:r>
                        <a:rPr lang="en-US" altLang="zh-CN" sz="1400" dirty="0">
                          <a:latin typeface="Times New Roman" panose="02020603050405020304" pitchFamily="18" charset="0"/>
                          <a:cs typeface="Times New Roman" panose="02020603050405020304" pitchFamily="18" charset="0"/>
                        </a:rPr>
                        <a:t>7.3C.3</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Reference sensitivity power level for SUL (3CC)</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l"/>
                      <a:r>
                        <a:rPr lang="en-US" altLang="zh-CN" sz="1400" dirty="0">
                          <a:solidFill>
                            <a:schemeClr val="tx1"/>
                          </a:solidFill>
                          <a:latin typeface="Times New Roman" panose="02020603050405020304" pitchFamily="18" charset="0"/>
                          <a:cs typeface="Times New Roman" panose="02020603050405020304" pitchFamily="18" charset="0"/>
                        </a:rPr>
                        <a:t>Yes, but only for 3CC configuration</a:t>
                      </a:r>
                    </a:p>
                    <a:p>
                      <a:pPr algn="l"/>
                      <a:r>
                        <a:rPr lang="en-US" altLang="zh-CN" sz="1400" dirty="0">
                          <a:solidFill>
                            <a:schemeClr val="tx1"/>
                          </a:solidFill>
                          <a:latin typeface="Times New Roman" panose="02020603050405020304" pitchFamily="18" charset="0"/>
                          <a:cs typeface="Times New Roman" panose="02020603050405020304" pitchFamily="18" charset="0"/>
                        </a:rPr>
                        <a:t>Note: testing is covered by 7.3.2 and 7.3C.2</a:t>
                      </a: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bl>
          </a:graphicData>
        </a:graphic>
      </p:graphicFrame>
      <p:sp>
        <p:nvSpPr>
          <p:cNvPr id="4" name="Slide Number Placeholder 3">
            <a:extLst>
              <a:ext uri="{FF2B5EF4-FFF2-40B4-BE49-F238E27FC236}">
                <a16:creationId xmlns:a16="http://schemas.microsoft.com/office/drawing/2014/main" id="{AC142FC2-3A31-4BCC-9F22-6FE8D22C8016}"/>
              </a:ext>
            </a:extLst>
          </p:cNvPr>
          <p:cNvSpPr>
            <a:spLocks noGrp="1"/>
          </p:cNvSpPr>
          <p:nvPr>
            <p:ph type="sldNum" sz="quarter" idx="12"/>
          </p:nvPr>
        </p:nvSpPr>
        <p:spPr/>
        <p:txBody>
          <a:bodyPr/>
          <a:lstStyle/>
          <a:p>
            <a:fld id="{BD6E79B4-DB8B-439B-8129-65FA861E2393}" type="slidenum">
              <a:rPr lang="zh-CN" altLang="en-US" smtClean="0"/>
              <a:t>6</a:t>
            </a:fld>
            <a:endParaRPr lang="zh-CN" altLang="en-US"/>
          </a:p>
        </p:txBody>
      </p:sp>
    </p:spTree>
    <p:extLst>
      <p:ext uri="{BB962C8B-B14F-4D97-AF65-F5344CB8AC3E}">
        <p14:creationId xmlns:p14="http://schemas.microsoft.com/office/powerpoint/2010/main" val="2784297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Rx requirements - </a:t>
            </a:r>
            <a:r>
              <a:rPr lang="en-US" altLang="zh-CN" sz="2800" i="1"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Blocking characteristics for SUL </a:t>
            </a:r>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(7.6C)</a:t>
            </a:r>
            <a:r>
              <a:rPr lang="en-US" altLang="zh-CN" sz="2800" dirty="0"/>
              <a:t> </a:t>
            </a:r>
            <a:endParaRPr lang="zh-CN" altLang="en-US" sz="2800" dirty="0"/>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816747"/>
            <a:ext cx="12192000" cy="6041253"/>
          </a:xfrm>
        </p:spPr>
        <p:txBody>
          <a:bodyPr>
            <a:normAutofit/>
          </a:bodyPr>
          <a:lstStyle/>
          <a:p>
            <a:r>
              <a:rPr lang="en-US" altLang="zh-CN" sz="2000" dirty="0">
                <a:solidFill>
                  <a:srgbClr val="0000FF"/>
                </a:solidFill>
                <a:latin typeface="Arial" panose="020B0604020202020204" pitchFamily="34" charset="0"/>
                <a:cs typeface="Arial" panose="020B0604020202020204" pitchFamily="34" charset="0"/>
              </a:rPr>
              <a:t>Minimum requirements in TS 38.101-1</a:t>
            </a:r>
          </a:p>
          <a:p>
            <a:pPr>
              <a:buFont typeface="Wingdings" panose="05000000000000000000" pitchFamily="2" charset="2"/>
              <a:buChar char="Ø"/>
            </a:pPr>
            <a:r>
              <a:rPr lang="en-US" altLang="zh-CN" sz="1800" dirty="0">
                <a:highlight>
                  <a:srgbClr val="FFFF00"/>
                </a:highlight>
                <a:latin typeface="Times New Roman" panose="02020603050405020304" pitchFamily="18" charset="0"/>
                <a:ea typeface="等线" panose="02010600030101010101" pitchFamily="2" charset="-122"/>
              </a:rPr>
              <a:t>In-band blocking:</a:t>
            </a:r>
            <a:r>
              <a:rPr lang="en-US" altLang="zh-CN" sz="1800" dirty="0">
                <a:highlight>
                  <a:srgbClr val="C0C0C0"/>
                </a:highlight>
                <a:latin typeface="Times New Roman" panose="02020603050405020304" pitchFamily="18" charset="0"/>
                <a:ea typeface="等线" panose="02010600030101010101" pitchFamily="2" charset="-122"/>
              </a:rPr>
              <a:t> For SUL operation with downlink CA, the in-band blocking requirement for downlink bands specified in clause </a:t>
            </a:r>
            <a:r>
              <a:rPr lang="en-US" altLang="zh-CN" sz="1800" b="1" dirty="0">
                <a:solidFill>
                  <a:srgbClr val="FF0000"/>
                </a:solidFill>
                <a:highlight>
                  <a:srgbClr val="C0C0C0"/>
                </a:highlight>
                <a:latin typeface="Times New Roman" panose="02020603050405020304" pitchFamily="18" charset="0"/>
                <a:ea typeface="等线" panose="02010600030101010101" pitchFamily="2" charset="-122"/>
              </a:rPr>
              <a:t>7.6A.2</a:t>
            </a:r>
            <a:r>
              <a:rPr lang="en-US" altLang="zh-CN" sz="1800" dirty="0">
                <a:solidFill>
                  <a:srgbClr val="FF0000"/>
                </a:solidFill>
                <a:highlight>
                  <a:srgbClr val="C0C0C0"/>
                </a:highlight>
                <a:latin typeface="Times New Roman" panose="02020603050405020304" pitchFamily="18" charset="0"/>
                <a:ea typeface="等线" panose="02010600030101010101" pitchFamily="2" charset="-122"/>
              </a:rPr>
              <a:t> </a:t>
            </a:r>
            <a:r>
              <a:rPr lang="en-US" altLang="zh-CN" sz="1800" dirty="0">
                <a:highlight>
                  <a:srgbClr val="C0C0C0"/>
                </a:highlight>
                <a:latin typeface="Times New Roman" panose="02020603050405020304" pitchFamily="18" charset="0"/>
                <a:ea typeface="等线" panose="02010600030101010101" pitchFamily="2" charset="-122"/>
              </a:rPr>
              <a:t>shall be met.</a:t>
            </a:r>
          </a:p>
          <a:p>
            <a:pPr>
              <a:buFont typeface="Wingdings" panose="05000000000000000000" pitchFamily="2" charset="2"/>
              <a:buChar char="Ø"/>
            </a:pPr>
            <a:r>
              <a:rPr lang="en-GB" altLang="zh-CN" sz="1800" dirty="0">
                <a:effectLst/>
                <a:highlight>
                  <a:srgbClr val="FFFF00"/>
                </a:highlight>
                <a:latin typeface="Times New Roman" panose="02020603050405020304" pitchFamily="18" charset="0"/>
                <a:ea typeface="等线" panose="02010600030101010101" pitchFamily="2" charset="-122"/>
              </a:rPr>
              <a:t>Out-of-band blocking: </a:t>
            </a:r>
            <a:r>
              <a:rPr lang="en-US" altLang="zh-CN" sz="1800" dirty="0">
                <a:effectLst/>
                <a:highlight>
                  <a:srgbClr val="C0C0C0"/>
                </a:highlight>
                <a:latin typeface="Times New Roman" panose="02020603050405020304" pitchFamily="18" charset="0"/>
                <a:ea typeface="等线" panose="02010600030101010101" pitchFamily="2" charset="-122"/>
              </a:rPr>
              <a:t>For SUL operation with downlink CA, the out-of-band blocking requirement for downlink bands specified in clause </a:t>
            </a:r>
            <a:r>
              <a:rPr lang="en-US" altLang="zh-CN" sz="1800" b="1" dirty="0">
                <a:solidFill>
                  <a:srgbClr val="FF0000"/>
                </a:solidFill>
                <a:effectLst/>
                <a:highlight>
                  <a:srgbClr val="C0C0C0"/>
                </a:highlight>
                <a:latin typeface="Times New Roman" panose="02020603050405020304" pitchFamily="18" charset="0"/>
                <a:ea typeface="等线" panose="02010600030101010101" pitchFamily="2" charset="-122"/>
              </a:rPr>
              <a:t>7.6A.3</a:t>
            </a:r>
            <a:r>
              <a:rPr lang="en-US" altLang="zh-CN" sz="1800" dirty="0">
                <a:effectLst/>
                <a:highlight>
                  <a:srgbClr val="C0C0C0"/>
                </a:highlight>
                <a:latin typeface="Times New Roman" panose="02020603050405020304" pitchFamily="18" charset="0"/>
                <a:ea typeface="等线" panose="02010600030101010101" pitchFamily="2" charset="-122"/>
              </a:rPr>
              <a:t> shall be met. </a:t>
            </a:r>
            <a:endParaRPr lang="zh-CN" altLang="zh-CN" sz="1800" dirty="0">
              <a:effectLst/>
              <a:highlight>
                <a:srgbClr val="C0C0C0"/>
              </a:highlight>
              <a:latin typeface="Times New Roman" panose="02020603050405020304" pitchFamily="18" charset="0"/>
              <a:ea typeface="等线" panose="02010600030101010101" pitchFamily="2" charset="-122"/>
            </a:endParaRPr>
          </a:p>
          <a:p>
            <a:pPr marL="0" indent="0">
              <a:buNone/>
            </a:pPr>
            <a:endParaRPr lang="en-US" altLang="zh-CN" sz="2400" dirty="0"/>
          </a:p>
          <a:p>
            <a:r>
              <a:rPr lang="en-US" altLang="zh-CN" sz="2000" dirty="0">
                <a:solidFill>
                  <a:srgbClr val="0000FF"/>
                </a:solidFill>
                <a:latin typeface="Arial" panose="020B0604020202020204" pitchFamily="34" charset="0"/>
                <a:cs typeface="Arial" panose="020B0604020202020204" pitchFamily="34" charset="0"/>
              </a:rPr>
              <a:t>Current RAN5 test case in TS 38.521-1</a:t>
            </a:r>
          </a:p>
          <a:p>
            <a:endParaRPr lang="zh-CN" altLang="en-US" sz="1800" dirty="0"/>
          </a:p>
        </p:txBody>
      </p:sp>
      <p:graphicFrame>
        <p:nvGraphicFramePr>
          <p:cNvPr id="4" name="Table 8">
            <a:extLst>
              <a:ext uri="{FF2B5EF4-FFF2-40B4-BE49-F238E27FC236}">
                <a16:creationId xmlns:a16="http://schemas.microsoft.com/office/drawing/2014/main" id="{3018F283-6CEB-4FAF-9A9E-43D339B50539}"/>
              </a:ext>
            </a:extLst>
          </p:cNvPr>
          <p:cNvGraphicFramePr>
            <a:graphicFrameLocks noGrp="1"/>
          </p:cNvGraphicFramePr>
          <p:nvPr>
            <p:extLst>
              <p:ext uri="{D42A27DB-BD31-4B8C-83A1-F6EECF244321}">
                <p14:modId xmlns:p14="http://schemas.microsoft.com/office/powerpoint/2010/main" val="1237341132"/>
              </p:ext>
            </p:extLst>
          </p:nvPr>
        </p:nvGraphicFramePr>
        <p:xfrm>
          <a:off x="64227" y="3637356"/>
          <a:ext cx="6237933" cy="1767840"/>
        </p:xfrm>
        <a:graphic>
          <a:graphicData uri="http://schemas.openxmlformats.org/drawingml/2006/table">
            <a:tbl>
              <a:tblPr firstRow="1" bandRow="1">
                <a:tableStyleId>{5940675A-B579-460E-94D1-54222C63F5DA}</a:tableStyleId>
              </a:tblPr>
              <a:tblGrid>
                <a:gridCol w="1013143">
                  <a:extLst>
                    <a:ext uri="{9D8B030D-6E8A-4147-A177-3AD203B41FA5}">
                      <a16:colId xmlns:a16="http://schemas.microsoft.com/office/drawing/2014/main" val="1569477197"/>
                    </a:ext>
                  </a:extLst>
                </a:gridCol>
                <a:gridCol w="2802172">
                  <a:extLst>
                    <a:ext uri="{9D8B030D-6E8A-4147-A177-3AD203B41FA5}">
                      <a16:colId xmlns:a16="http://schemas.microsoft.com/office/drawing/2014/main" val="4217522237"/>
                    </a:ext>
                  </a:extLst>
                </a:gridCol>
                <a:gridCol w="2422618">
                  <a:extLst>
                    <a:ext uri="{9D8B030D-6E8A-4147-A177-3AD203B41FA5}">
                      <a16:colId xmlns:a16="http://schemas.microsoft.com/office/drawing/2014/main" val="1236583325"/>
                    </a:ext>
                  </a:extLst>
                </a:gridCol>
              </a:tblGrid>
              <a:tr h="611518">
                <a:tc>
                  <a:txBody>
                    <a:bodyPr/>
                    <a:lstStyle/>
                    <a:p>
                      <a:pPr algn="ctr"/>
                      <a:r>
                        <a:rPr lang="en-US" altLang="zh-CN" sz="1600" dirty="0">
                          <a:latin typeface="Arial" panose="020B0604020202020204" pitchFamily="34" charset="0"/>
                          <a:cs typeface="Arial" panose="020B0604020202020204" pitchFamily="34" charset="0"/>
                        </a:rPr>
                        <a:t>clause</a:t>
                      </a:r>
                      <a:endParaRPr lang="zh-CN" altLang="en-US" sz="1600" dirty="0">
                        <a:latin typeface="Arial" panose="020B0604020202020204" pitchFamily="34" charset="0"/>
                        <a:cs typeface="Arial" panose="020B0604020202020204" pitchFamily="34" charset="0"/>
                      </a:endParaRPr>
                    </a:p>
                  </a:txBody>
                  <a:tcPr anchor="ctr">
                    <a:lnL w="12700" cap="flat" cmpd="sng" algn="ctr">
                      <a:noFill/>
                      <a:prstDash val="solid"/>
                      <a:round/>
                      <a:headEnd type="none" w="med" len="med"/>
                      <a:tailEnd type="none" w="med" len="med"/>
                    </a:lnL>
                  </a:tcPr>
                </a:tc>
                <a:tc>
                  <a:txBody>
                    <a:bodyPr/>
                    <a:lstStyle/>
                    <a:p>
                      <a:pPr algn="ctr"/>
                      <a:r>
                        <a:rPr lang="en-US" altLang="zh-CN" sz="1600" dirty="0">
                          <a:latin typeface="Arial" panose="020B0604020202020204" pitchFamily="34" charset="0"/>
                          <a:cs typeface="Arial" panose="020B0604020202020204" pitchFamily="34" charset="0"/>
                        </a:rPr>
                        <a:t>title</a:t>
                      </a:r>
                      <a:endParaRPr lang="zh-CN" altLang="en-US" sz="1600" dirty="0">
                        <a:latin typeface="Arial" panose="020B0604020202020204" pitchFamily="34" charset="0"/>
                        <a:cs typeface="Arial" panose="020B0604020202020204" pitchFamily="34" charset="0"/>
                      </a:endParaRPr>
                    </a:p>
                  </a:txBody>
                  <a:tcPr anchor="ctr"/>
                </a:tc>
                <a:tc>
                  <a:txBody>
                    <a:bodyPr/>
                    <a:lstStyle/>
                    <a:p>
                      <a:pPr algn="ctr"/>
                      <a:r>
                        <a:rPr lang="en-US" altLang="zh-CN" sz="1400" dirty="0">
                          <a:latin typeface="Arial" panose="020B0604020202020204" pitchFamily="34" charset="0"/>
                          <a:cs typeface="Arial" panose="020B0604020202020204" pitchFamily="34" charset="0"/>
                        </a:rPr>
                        <a:t>Applicable for the SUL carrier in CA+SUL configuration </a:t>
                      </a:r>
                      <a:endParaRPr lang="zh-CN" altLang="en-US" sz="1400" dirty="0">
                        <a:latin typeface="Arial" panose="020B0604020202020204" pitchFamily="34" charset="0"/>
                        <a:cs typeface="Arial" panose="020B0604020202020204" pitchFamily="34" charset="0"/>
                      </a:endParaRPr>
                    </a:p>
                  </a:txBody>
                  <a:tcPr anchor="ctr">
                    <a:lnR w="12700" cap="flat" cmpd="sng" algn="ctr">
                      <a:noFill/>
                      <a:prstDash val="solid"/>
                      <a:round/>
                      <a:headEnd type="none" w="med" len="med"/>
                      <a:tailEnd type="none" w="med" len="med"/>
                    </a:lnR>
                  </a:tcPr>
                </a:tc>
                <a:extLst>
                  <a:ext uri="{0D108BD9-81ED-4DB2-BD59-A6C34878D82A}">
                    <a16:rowId xmlns:a16="http://schemas.microsoft.com/office/drawing/2014/main" val="2330580039"/>
                  </a:ext>
                </a:extLst>
              </a:tr>
              <a:tr h="493767">
                <a:tc>
                  <a:txBody>
                    <a:bodyPr/>
                    <a:lstStyle/>
                    <a:p>
                      <a:r>
                        <a:rPr lang="en-US" altLang="zh-CN" sz="1400" dirty="0">
                          <a:latin typeface="Times New Roman" panose="02020603050405020304" pitchFamily="18" charset="0"/>
                          <a:cs typeface="Times New Roman" panose="02020603050405020304" pitchFamily="18" charset="0"/>
                        </a:rPr>
                        <a:t>7.6C.2_1.1</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err="1">
                          <a:latin typeface="Times New Roman" panose="02020603050405020304" pitchFamily="18" charset="0"/>
                          <a:cs typeface="Times New Roman" panose="02020603050405020304" pitchFamily="18" charset="0"/>
                        </a:rPr>
                        <a:t>Inband</a:t>
                      </a:r>
                      <a:r>
                        <a:rPr lang="en-US" altLang="zh-CN" sz="1400" dirty="0">
                          <a:latin typeface="Times New Roman" panose="02020603050405020304" pitchFamily="18" charset="0"/>
                          <a:cs typeface="Times New Roman" panose="02020603050405020304" pitchFamily="18" charset="0"/>
                        </a:rPr>
                        <a:t> Blocking for SUL with 2 DL CA</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l"/>
                      <a:r>
                        <a:rPr lang="en-US" altLang="zh-CN" sz="1400" dirty="0">
                          <a:solidFill>
                            <a:schemeClr val="tx1"/>
                          </a:solidFill>
                          <a:latin typeface="Times New Roman" panose="02020603050405020304" pitchFamily="18" charset="0"/>
                          <a:cs typeface="Times New Roman" panose="02020603050405020304" pitchFamily="18" charset="0"/>
                        </a:rPr>
                        <a:t>Yes, but only for 3CC configuration</a:t>
                      </a:r>
                    </a:p>
                  </a:txBody>
                  <a:tcPr>
                    <a:lnR w="12700" cap="flat" cmpd="sng" algn="ctr">
                      <a:noFill/>
                      <a:prstDash val="solid"/>
                      <a:round/>
                      <a:headEnd type="none" w="med" len="med"/>
                      <a:tailEnd type="none" w="med" len="med"/>
                    </a:lnR>
                  </a:tcPr>
                </a:tc>
                <a:extLst>
                  <a:ext uri="{0D108BD9-81ED-4DB2-BD59-A6C34878D82A}">
                    <a16:rowId xmlns:a16="http://schemas.microsoft.com/office/drawing/2014/main" val="3176323419"/>
                  </a:ext>
                </a:extLst>
              </a:tr>
              <a:tr h="493767">
                <a:tc>
                  <a:txBody>
                    <a:bodyPr/>
                    <a:lstStyle/>
                    <a:p>
                      <a:r>
                        <a:rPr lang="en-US" altLang="zh-CN" sz="1400" dirty="0">
                          <a:latin typeface="Times New Roman" panose="02020603050405020304" pitchFamily="18" charset="0"/>
                          <a:cs typeface="Times New Roman" panose="02020603050405020304" pitchFamily="18" charset="0"/>
                        </a:rPr>
                        <a:t>7.6C.3_1.1</a:t>
                      </a:r>
                      <a:endParaRPr lang="zh-CN" altLang="en-US" sz="1400" dirty="0">
                        <a:latin typeface="Times New Roman" panose="02020603050405020304" pitchFamily="18" charset="0"/>
                        <a:cs typeface="Times New Roman" panose="02020603050405020304" pitchFamily="18" charset="0"/>
                      </a:endParaRPr>
                    </a:p>
                  </a:txBody>
                  <a:tcPr>
                    <a:lnL w="12700" cap="flat" cmpd="sng" algn="ctr">
                      <a:noFill/>
                      <a:prstDash val="solid"/>
                      <a:round/>
                      <a:headEnd type="none" w="med" len="med"/>
                      <a:tailEnd type="none" w="med" len="med"/>
                    </a:lnL>
                  </a:tcPr>
                </a:tc>
                <a:tc>
                  <a:txBody>
                    <a:bodyPr/>
                    <a:lstStyle/>
                    <a:p>
                      <a:r>
                        <a:rPr lang="en-US" altLang="zh-CN" sz="1400" dirty="0">
                          <a:latin typeface="Times New Roman" panose="02020603050405020304" pitchFamily="18" charset="0"/>
                          <a:cs typeface="Times New Roman" panose="02020603050405020304" pitchFamily="18" charset="0"/>
                        </a:rPr>
                        <a:t>Out-of-band Blocking for SUL with 2 DL CA</a:t>
                      </a:r>
                      <a:endParaRPr lang="zh-CN" altLang="en-US" sz="1400" dirty="0">
                        <a:latin typeface="Times New Roman" panose="02020603050405020304" pitchFamily="18" charset="0"/>
                        <a:cs typeface="Times New Roman" panose="02020603050405020304" pitchFamily="18" charset="0"/>
                      </a:endParaRPr>
                    </a:p>
                  </a:txBody>
                  <a:tcPr/>
                </a:tc>
                <a:tc>
                  <a:txBody>
                    <a:bodyPr/>
                    <a:lstStyle/>
                    <a:p>
                      <a:pPr algn="l"/>
                      <a:r>
                        <a:rPr lang="en-US" altLang="zh-CN" sz="1400" dirty="0">
                          <a:solidFill>
                            <a:schemeClr val="tx1"/>
                          </a:solidFill>
                          <a:latin typeface="Times New Roman" panose="02020603050405020304" pitchFamily="18" charset="0"/>
                          <a:cs typeface="Times New Roman" panose="02020603050405020304" pitchFamily="18" charset="0"/>
                        </a:rPr>
                        <a:t>Yes, but only for 3CC configuration</a:t>
                      </a:r>
                    </a:p>
                  </a:txBody>
                  <a:tcPr>
                    <a:lnR w="12700" cap="flat" cmpd="sng" algn="ctr">
                      <a:noFill/>
                      <a:prstDash val="solid"/>
                      <a:round/>
                      <a:headEnd type="none" w="med" len="med"/>
                      <a:tailEnd type="none" w="med" len="med"/>
                    </a:lnR>
                  </a:tcPr>
                </a:tc>
                <a:extLst>
                  <a:ext uri="{0D108BD9-81ED-4DB2-BD59-A6C34878D82A}">
                    <a16:rowId xmlns:a16="http://schemas.microsoft.com/office/drawing/2014/main" val="776131775"/>
                  </a:ext>
                </a:extLst>
              </a:tr>
            </a:tbl>
          </a:graphicData>
        </a:graphic>
      </p:graphicFrame>
      <p:sp>
        <p:nvSpPr>
          <p:cNvPr id="5" name="TextBox 4">
            <a:extLst>
              <a:ext uri="{FF2B5EF4-FFF2-40B4-BE49-F238E27FC236}">
                <a16:creationId xmlns:a16="http://schemas.microsoft.com/office/drawing/2014/main" id="{647B5CE1-5884-4809-8874-A97266C63A70}"/>
              </a:ext>
            </a:extLst>
          </p:cNvPr>
          <p:cNvSpPr txBox="1"/>
          <p:nvPr/>
        </p:nvSpPr>
        <p:spPr>
          <a:xfrm>
            <a:off x="6822762" y="2913295"/>
            <a:ext cx="5305011" cy="2801601"/>
          </a:xfrm>
          <a:prstGeom prst="rect">
            <a:avLst/>
          </a:prstGeom>
          <a:noFill/>
        </p:spPr>
        <p:txBody>
          <a:bodyPr wrap="square" rtlCol="0">
            <a:spAutoFit/>
          </a:bodyPr>
          <a:lstStyle/>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11: </a:t>
            </a:r>
          </a:p>
          <a:p>
            <a:pPr>
              <a:lnSpc>
                <a:spcPct val="120000"/>
              </a:lnSpc>
            </a:pPr>
            <a:r>
              <a:rPr lang="en-US" altLang="zh-CN" sz="1400" dirty="0">
                <a:latin typeface="Arial" panose="020B0604020202020204" pitchFamily="34" charset="0"/>
                <a:cs typeface="Arial" panose="020B0604020202020204" pitchFamily="34" charset="0"/>
              </a:rPr>
              <a:t>In TS 38.101-1: the Blocking requirements for inter-band CA+SUL configuration are referred back to clause 7.6A.2 or 7.6A.3 for DL CA part. </a:t>
            </a:r>
          </a:p>
          <a:p>
            <a:pPr>
              <a:lnSpc>
                <a:spcPct val="120000"/>
              </a:lnSpc>
            </a:pPr>
            <a:r>
              <a:rPr lang="en-US" altLang="zh-CN" sz="1800" b="1" i="1" dirty="0">
                <a:solidFill>
                  <a:srgbClr val="0000FF"/>
                </a:solidFill>
                <a:latin typeface="Arial" panose="020B0604020202020204" pitchFamily="34" charset="0"/>
                <a:cs typeface="Arial" panose="020B0604020202020204" pitchFamily="34" charset="0"/>
              </a:rPr>
              <a:t>Observation 12: </a:t>
            </a:r>
          </a:p>
          <a:p>
            <a:pPr>
              <a:lnSpc>
                <a:spcPct val="120000"/>
              </a:lnSpc>
            </a:pPr>
            <a:r>
              <a:rPr lang="en-US" altLang="zh-CN" sz="1400" dirty="0">
                <a:latin typeface="Arial" panose="020B0604020202020204" pitchFamily="34" charset="0"/>
                <a:cs typeface="Arial" panose="020B0604020202020204" pitchFamily="34" charset="0"/>
              </a:rPr>
              <a:t>No applicable clause for 4CC inter-band CA+SUL configurations.</a:t>
            </a:r>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(i.e. CA_n41C_n79A-n83A). </a:t>
            </a:r>
          </a:p>
          <a:p>
            <a:pPr>
              <a:lnSpc>
                <a:spcPct val="120000"/>
              </a:lnSpc>
            </a:pPr>
            <a:r>
              <a:rPr lang="en-US" altLang="zh-CN" sz="1400" dirty="0">
                <a:solidFill>
                  <a:srgbClr val="FF0000"/>
                </a:solidFill>
                <a:latin typeface="Arial" panose="020B0604020202020204" pitchFamily="34" charset="0"/>
                <a:cs typeface="Arial" panose="020B0604020202020204" pitchFamily="34" charset="0"/>
              </a:rPr>
              <a:t>New test case </a:t>
            </a:r>
            <a:r>
              <a:rPr lang="en-US" altLang="zh-CN" sz="1400" i="1" dirty="0">
                <a:solidFill>
                  <a:srgbClr val="FF0000"/>
                </a:solidFill>
                <a:latin typeface="Arial" panose="020B0604020202020204" pitchFamily="34" charset="0"/>
                <a:cs typeface="Arial" panose="020B0604020202020204" pitchFamily="34" charset="0"/>
              </a:rPr>
              <a:t>7.6C.2_1.2 - </a:t>
            </a:r>
            <a:r>
              <a:rPr lang="en-US" altLang="zh-CN" sz="1400" i="1" dirty="0" err="1">
                <a:solidFill>
                  <a:srgbClr val="FF0000"/>
                </a:solidFill>
                <a:latin typeface="Arial" panose="020B0604020202020204" pitchFamily="34" charset="0"/>
                <a:cs typeface="Arial" panose="020B0604020202020204" pitchFamily="34" charset="0"/>
              </a:rPr>
              <a:t>Inband</a:t>
            </a:r>
            <a:r>
              <a:rPr lang="en-US" altLang="zh-CN" sz="1400" i="1" dirty="0">
                <a:solidFill>
                  <a:srgbClr val="FF0000"/>
                </a:solidFill>
                <a:latin typeface="Arial" panose="020B0604020202020204" pitchFamily="34" charset="0"/>
                <a:cs typeface="Arial" panose="020B0604020202020204" pitchFamily="34" charset="0"/>
              </a:rPr>
              <a:t> Blocking for SUL with 3 DL CA </a:t>
            </a:r>
            <a:r>
              <a:rPr lang="en-US" altLang="zh-CN" sz="1400" dirty="0">
                <a:solidFill>
                  <a:srgbClr val="FF0000"/>
                </a:solidFill>
                <a:latin typeface="Arial" panose="020B0604020202020204" pitchFamily="34" charset="0"/>
                <a:cs typeface="Arial" panose="020B0604020202020204" pitchFamily="34" charset="0"/>
              </a:rPr>
              <a:t>and </a:t>
            </a:r>
            <a:r>
              <a:rPr lang="en-US" altLang="zh-CN" sz="1400" i="1" dirty="0">
                <a:solidFill>
                  <a:srgbClr val="FF0000"/>
                </a:solidFill>
                <a:latin typeface="Arial" panose="020B0604020202020204" pitchFamily="34" charset="0"/>
                <a:cs typeface="Arial" panose="020B0604020202020204" pitchFamily="34" charset="0"/>
              </a:rPr>
              <a:t>7.6C.3_1.2 - Out-of-band Blocking for SUL with 3 DL CA </a:t>
            </a:r>
            <a:r>
              <a:rPr lang="en-US" altLang="zh-CN" sz="1400" dirty="0">
                <a:solidFill>
                  <a:srgbClr val="FF0000"/>
                </a:solidFill>
                <a:latin typeface="Arial" panose="020B0604020202020204" pitchFamily="34" charset="0"/>
                <a:cs typeface="Arial" panose="020B0604020202020204" pitchFamily="34" charset="0"/>
              </a:rPr>
              <a:t>need to be introduced into TS 38.521-1.</a:t>
            </a:r>
          </a:p>
        </p:txBody>
      </p:sp>
      <p:sp>
        <p:nvSpPr>
          <p:cNvPr id="6" name="Slide Number Placeholder 5">
            <a:extLst>
              <a:ext uri="{FF2B5EF4-FFF2-40B4-BE49-F238E27FC236}">
                <a16:creationId xmlns:a16="http://schemas.microsoft.com/office/drawing/2014/main" id="{CD18C8F3-98CB-476C-B51B-445779C2E60F}"/>
              </a:ext>
            </a:extLst>
          </p:cNvPr>
          <p:cNvSpPr>
            <a:spLocks noGrp="1"/>
          </p:cNvSpPr>
          <p:nvPr>
            <p:ph type="sldNum" sz="quarter" idx="12"/>
          </p:nvPr>
        </p:nvSpPr>
        <p:spPr/>
        <p:txBody>
          <a:bodyPr/>
          <a:lstStyle/>
          <a:p>
            <a:fld id="{BD6E79B4-DB8B-439B-8129-65FA861E2393}" type="slidenum">
              <a:rPr lang="zh-CN" altLang="en-US" smtClean="0"/>
              <a:t>7</a:t>
            </a:fld>
            <a:endParaRPr lang="zh-CN" altLang="en-US"/>
          </a:p>
        </p:txBody>
      </p:sp>
    </p:spTree>
    <p:extLst>
      <p:ext uri="{BB962C8B-B14F-4D97-AF65-F5344CB8AC3E}">
        <p14:creationId xmlns:p14="http://schemas.microsoft.com/office/powerpoint/2010/main" val="11039742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A922B9-93F0-450D-BB8D-4C0B2866CE6E}"/>
              </a:ext>
            </a:extLst>
          </p:cNvPr>
          <p:cNvSpPr>
            <a:spLocks noGrp="1"/>
          </p:cNvSpPr>
          <p:nvPr>
            <p:ph type="title"/>
          </p:nvPr>
        </p:nvSpPr>
        <p:spPr>
          <a:xfrm>
            <a:off x="0" y="1"/>
            <a:ext cx="9694416" cy="816746"/>
          </a:xfrm>
        </p:spPr>
        <p:txBody>
          <a:bodyPr>
            <a:normAutofit/>
          </a:bodyPr>
          <a:lstStyle/>
          <a:p>
            <a:r>
              <a:rPr lang="en-US" altLang="zh-CN" sz="2800" dirty="0">
                <a:solidFill>
                  <a:srgbClr val="C0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rPr>
              <a:t>Necessary updates when introducing new CA+SUL combo </a:t>
            </a:r>
            <a:r>
              <a:rPr lang="en-US" altLang="zh-CN" sz="2800" dirty="0"/>
              <a:t> </a:t>
            </a:r>
            <a:endParaRPr lang="zh-CN" altLang="en-US" sz="2800" dirty="0"/>
          </a:p>
        </p:txBody>
      </p:sp>
      <p:sp>
        <p:nvSpPr>
          <p:cNvPr id="3" name="Content Placeholder 2">
            <a:extLst>
              <a:ext uri="{FF2B5EF4-FFF2-40B4-BE49-F238E27FC236}">
                <a16:creationId xmlns:a16="http://schemas.microsoft.com/office/drawing/2014/main" id="{1E8C547C-F731-4582-8B57-EABA7DB8A207}"/>
              </a:ext>
            </a:extLst>
          </p:cNvPr>
          <p:cNvSpPr>
            <a:spLocks noGrp="1"/>
          </p:cNvSpPr>
          <p:nvPr>
            <p:ph idx="1"/>
          </p:nvPr>
        </p:nvSpPr>
        <p:spPr>
          <a:xfrm>
            <a:off x="0" y="656949"/>
            <a:ext cx="12192000" cy="6201052"/>
          </a:xfrm>
        </p:spPr>
        <p:txBody>
          <a:bodyPr>
            <a:normAutofit/>
          </a:bodyPr>
          <a:lstStyle/>
          <a:p>
            <a:pPr marL="0" indent="0">
              <a:lnSpc>
                <a:spcPct val="100000"/>
              </a:lnSpc>
              <a:spcBef>
                <a:spcPts val="500"/>
              </a:spcBef>
              <a:buNone/>
            </a:pPr>
            <a:r>
              <a:rPr lang="en-US" altLang="zh-CN" sz="1600" dirty="0">
                <a:latin typeface="Arial" panose="020B0604020202020204" pitchFamily="34" charset="0"/>
                <a:cs typeface="Arial" panose="020B0604020202020204" pitchFamily="34" charset="0"/>
              </a:rPr>
              <a:t>Based on above observations, following proposals are submitted: </a:t>
            </a:r>
          </a:p>
          <a:p>
            <a:pPr marL="0" indent="0">
              <a:lnSpc>
                <a:spcPct val="100000"/>
              </a:lnSpc>
              <a:spcBef>
                <a:spcPts val="500"/>
              </a:spcBef>
              <a:buNone/>
            </a:pPr>
            <a:r>
              <a:rPr lang="en-US" altLang="zh-CN" sz="1600" b="1" i="1" dirty="0">
                <a:solidFill>
                  <a:srgbClr val="0000FF"/>
                </a:solidFill>
                <a:latin typeface="Arial" panose="020B0604020202020204" pitchFamily="34" charset="0"/>
                <a:cs typeface="Arial" panose="020B0604020202020204" pitchFamily="34" charset="0"/>
              </a:rPr>
              <a:t>Proposal 1</a:t>
            </a:r>
            <a:r>
              <a:rPr lang="zh-CN" altLang="en-US" sz="1600" b="1" i="1" dirty="0">
                <a:solidFill>
                  <a:srgbClr val="0000FF"/>
                </a:solidFill>
                <a:latin typeface="Arial" panose="020B0604020202020204" pitchFamily="34" charset="0"/>
                <a:cs typeface="Arial" panose="020B0604020202020204" pitchFamily="34" charset="0"/>
              </a:rPr>
              <a:t>：</a:t>
            </a:r>
            <a:r>
              <a:rPr lang="en-US" altLang="zh-CN" sz="1600" i="1" dirty="0">
                <a:solidFill>
                  <a:srgbClr val="0000FF"/>
                </a:solidFill>
                <a:latin typeface="Arial" panose="020B0604020202020204" pitchFamily="34" charset="0"/>
                <a:cs typeface="Arial" panose="020B0604020202020204" pitchFamily="34" charset="0"/>
              </a:rPr>
              <a:t>(implement in R5-244866)</a:t>
            </a:r>
          </a:p>
          <a:p>
            <a:pPr marL="0" indent="0">
              <a:lnSpc>
                <a:spcPct val="100000"/>
              </a:lnSpc>
              <a:spcBef>
                <a:spcPts val="500"/>
              </a:spcBef>
              <a:buNone/>
            </a:pPr>
            <a:r>
              <a:rPr lang="en-US" altLang="zh-CN" sz="1600" dirty="0">
                <a:solidFill>
                  <a:srgbClr val="FF0000"/>
                </a:solidFill>
                <a:highlight>
                  <a:srgbClr val="FFFF00"/>
                </a:highlight>
                <a:latin typeface="Arial" panose="020B0604020202020204" pitchFamily="34" charset="0"/>
                <a:cs typeface="Arial" panose="020B0604020202020204" pitchFamily="34" charset="0"/>
              </a:rPr>
              <a:t>For SUL with inter-band CA combination, the testing of Tx requirements can be covered by testing corresponding UL CA configuration or SUL configuration.</a:t>
            </a:r>
            <a:r>
              <a:rPr lang="en-US" altLang="zh-CN" sz="1600" dirty="0">
                <a:solidFill>
                  <a:srgbClr val="FF0000"/>
                </a:solidFill>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Updating </a:t>
            </a:r>
            <a:r>
              <a:rPr lang="en-US" altLang="zh-CN" sz="1600" dirty="0">
                <a:highlight>
                  <a:srgbClr val="FFFF00"/>
                </a:highlight>
                <a:latin typeface="Arial" panose="020B0604020202020204" pitchFamily="34" charset="0"/>
                <a:cs typeface="Arial" panose="020B0604020202020204" pitchFamily="34" charset="0"/>
              </a:rPr>
              <a:t>reference table numbers</a:t>
            </a:r>
            <a:r>
              <a:rPr lang="en-US" altLang="zh-CN" sz="1600" dirty="0">
                <a:latin typeface="Arial" panose="020B0604020202020204" pitchFamily="34" charset="0"/>
                <a:cs typeface="Arial" panose="020B0604020202020204" pitchFamily="34" charset="0"/>
              </a:rPr>
              <a:t> in existing SUL test cases to</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be</a:t>
            </a:r>
            <a:r>
              <a:rPr lang="zh-CN" altLang="en-US" sz="1600" dirty="0">
                <a:latin typeface="Arial" panose="020B0604020202020204" pitchFamily="34" charset="0"/>
                <a:cs typeface="Arial" panose="020B0604020202020204" pitchFamily="34" charset="0"/>
              </a:rPr>
              <a:t> </a:t>
            </a:r>
            <a:r>
              <a:rPr lang="en-US" altLang="zh-CN" sz="1600" dirty="0">
                <a:latin typeface="Arial" panose="020B0604020202020204" pitchFamily="34" charset="0"/>
                <a:cs typeface="Arial" panose="020B0604020202020204" pitchFamily="34" charset="0"/>
              </a:rPr>
              <a:t>applicable for SUL combinations with inter-band CA </a:t>
            </a:r>
            <a:endParaRPr lang="en-US" altLang="zh-CN" sz="1600" dirty="0">
              <a:solidFill>
                <a:srgbClr val="FF0000"/>
              </a:solidFill>
              <a:latin typeface="Arial" panose="020B0604020202020204" pitchFamily="34" charset="0"/>
              <a:cs typeface="Arial" panose="020B0604020202020204" pitchFamily="34" charset="0"/>
            </a:endParaRPr>
          </a:p>
          <a:p>
            <a:pPr marL="0" indent="0">
              <a:lnSpc>
                <a:spcPct val="100000"/>
              </a:lnSpc>
              <a:spcBef>
                <a:spcPts val="500"/>
              </a:spcBef>
              <a:buNone/>
            </a:pPr>
            <a:r>
              <a:rPr lang="en-US" altLang="zh-CN" sz="1600" b="1" i="1" dirty="0">
                <a:solidFill>
                  <a:srgbClr val="0000FF"/>
                </a:solidFill>
                <a:latin typeface="Arial" panose="020B0604020202020204" pitchFamily="34" charset="0"/>
                <a:cs typeface="Arial" panose="020B0604020202020204" pitchFamily="34" charset="0"/>
              </a:rPr>
              <a:t>Proposal 2</a:t>
            </a:r>
            <a:r>
              <a:rPr lang="zh-CN" altLang="en-US" sz="1600" b="1" i="1" dirty="0">
                <a:solidFill>
                  <a:srgbClr val="0000FF"/>
                </a:solidFill>
                <a:latin typeface="Arial" panose="020B0604020202020204" pitchFamily="34" charset="0"/>
                <a:cs typeface="Arial" panose="020B0604020202020204" pitchFamily="34" charset="0"/>
              </a:rPr>
              <a:t>：</a:t>
            </a:r>
            <a:r>
              <a:rPr lang="en-US" altLang="zh-CN" sz="1600" i="1" dirty="0">
                <a:solidFill>
                  <a:srgbClr val="0000FF"/>
                </a:solidFill>
                <a:latin typeface="Arial" panose="020B0604020202020204" pitchFamily="34" charset="0"/>
                <a:cs typeface="Arial" panose="020B0604020202020204" pitchFamily="34" charset="0"/>
              </a:rPr>
              <a:t>(implement in R5-244867)</a:t>
            </a:r>
          </a:p>
          <a:p>
            <a:pPr marL="0" indent="0">
              <a:lnSpc>
                <a:spcPct val="100000"/>
              </a:lnSpc>
              <a:spcBef>
                <a:spcPts val="500"/>
              </a:spcBef>
              <a:buNone/>
            </a:pPr>
            <a:r>
              <a:rPr lang="en-US" altLang="zh-CN" sz="1600" dirty="0">
                <a:latin typeface="Arial" panose="020B0604020202020204" pitchFamily="34" charset="0"/>
                <a:cs typeface="Arial" panose="020B0604020202020204" pitchFamily="34" charset="0"/>
              </a:rPr>
              <a:t>Adding new test case 7.3C.4 Reference sensitivity power level for SUL (4CC) in TS 38.521-1</a:t>
            </a:r>
          </a:p>
          <a:p>
            <a:pPr marL="0" indent="0">
              <a:lnSpc>
                <a:spcPct val="100000"/>
              </a:lnSpc>
              <a:spcBef>
                <a:spcPts val="500"/>
              </a:spcBef>
              <a:buNone/>
            </a:pPr>
            <a:r>
              <a:rPr lang="en-US" altLang="zh-CN" sz="1600" b="1" i="1" dirty="0">
                <a:solidFill>
                  <a:srgbClr val="0000FF"/>
                </a:solidFill>
                <a:latin typeface="Arial" panose="020B0604020202020204" pitchFamily="34" charset="0"/>
                <a:cs typeface="Arial" panose="020B0604020202020204" pitchFamily="34" charset="0"/>
              </a:rPr>
              <a:t>Proposal 3</a:t>
            </a:r>
            <a:r>
              <a:rPr lang="zh-CN" altLang="en-US" sz="1600" b="1" i="1" dirty="0">
                <a:solidFill>
                  <a:srgbClr val="0000FF"/>
                </a:solidFill>
                <a:latin typeface="Arial" panose="020B0604020202020204" pitchFamily="34" charset="0"/>
                <a:cs typeface="Arial" panose="020B0604020202020204" pitchFamily="34" charset="0"/>
              </a:rPr>
              <a:t>：</a:t>
            </a:r>
            <a:r>
              <a:rPr lang="en-US" altLang="zh-CN" sz="1600" i="1" dirty="0">
                <a:solidFill>
                  <a:srgbClr val="0000FF"/>
                </a:solidFill>
                <a:latin typeface="Arial" panose="020B0604020202020204" pitchFamily="34" charset="0"/>
                <a:cs typeface="Arial" panose="020B0604020202020204" pitchFamily="34" charset="0"/>
              </a:rPr>
              <a:t>(implement in R5-244868)</a:t>
            </a:r>
          </a:p>
          <a:p>
            <a:pPr marL="0" indent="0">
              <a:lnSpc>
                <a:spcPct val="100000"/>
              </a:lnSpc>
              <a:spcBef>
                <a:spcPts val="500"/>
              </a:spcBef>
              <a:buNone/>
            </a:pPr>
            <a:r>
              <a:rPr lang="en-US" altLang="zh-CN" sz="1600" dirty="0">
                <a:latin typeface="Arial" panose="020B0604020202020204" pitchFamily="34" charset="0"/>
                <a:cs typeface="Arial" panose="020B0604020202020204" pitchFamily="34" charset="0"/>
              </a:rPr>
              <a:t>Adding new test case 7.6C.2_1.2 - </a:t>
            </a:r>
            <a:r>
              <a:rPr lang="en-US" altLang="zh-CN" sz="1600" dirty="0" err="1">
                <a:latin typeface="Arial" panose="020B0604020202020204" pitchFamily="34" charset="0"/>
                <a:cs typeface="Arial" panose="020B0604020202020204" pitchFamily="34" charset="0"/>
              </a:rPr>
              <a:t>Inband</a:t>
            </a:r>
            <a:r>
              <a:rPr lang="en-US" altLang="zh-CN" sz="1600" dirty="0">
                <a:latin typeface="Arial" panose="020B0604020202020204" pitchFamily="34" charset="0"/>
                <a:cs typeface="Arial" panose="020B0604020202020204" pitchFamily="34" charset="0"/>
              </a:rPr>
              <a:t> Blocking for SUL with 3 DL CA in TS 38.521-1</a:t>
            </a:r>
          </a:p>
          <a:p>
            <a:pPr marL="0" indent="0">
              <a:lnSpc>
                <a:spcPct val="100000"/>
              </a:lnSpc>
              <a:spcBef>
                <a:spcPts val="500"/>
              </a:spcBef>
              <a:buNone/>
            </a:pPr>
            <a:r>
              <a:rPr lang="en-US" altLang="zh-CN" sz="1600" b="1" i="1" dirty="0">
                <a:solidFill>
                  <a:srgbClr val="0000FF"/>
                </a:solidFill>
                <a:latin typeface="Arial" panose="020B0604020202020204" pitchFamily="34" charset="0"/>
                <a:cs typeface="Arial" panose="020B0604020202020204" pitchFamily="34" charset="0"/>
              </a:rPr>
              <a:t>Proposal 4</a:t>
            </a:r>
            <a:r>
              <a:rPr lang="zh-CN" altLang="en-US" sz="1600" b="1" i="1" dirty="0">
                <a:solidFill>
                  <a:srgbClr val="0000FF"/>
                </a:solidFill>
                <a:latin typeface="Arial" panose="020B0604020202020204" pitchFamily="34" charset="0"/>
                <a:cs typeface="Arial" panose="020B0604020202020204" pitchFamily="34" charset="0"/>
              </a:rPr>
              <a:t>：</a:t>
            </a:r>
            <a:r>
              <a:rPr lang="en-US" altLang="zh-CN" sz="1600" i="1" dirty="0">
                <a:solidFill>
                  <a:srgbClr val="0000FF"/>
                </a:solidFill>
                <a:latin typeface="Arial" panose="020B0604020202020204" pitchFamily="34" charset="0"/>
                <a:cs typeface="Arial" panose="020B0604020202020204" pitchFamily="34" charset="0"/>
              </a:rPr>
              <a:t>(implement in R5-244869)</a:t>
            </a:r>
          </a:p>
          <a:p>
            <a:pPr marL="0" indent="0">
              <a:lnSpc>
                <a:spcPct val="100000"/>
              </a:lnSpc>
              <a:spcBef>
                <a:spcPts val="500"/>
              </a:spcBef>
              <a:buNone/>
            </a:pPr>
            <a:r>
              <a:rPr lang="en-US" altLang="zh-CN" sz="1600" dirty="0">
                <a:latin typeface="Arial" panose="020B0604020202020204" pitchFamily="34" charset="0"/>
                <a:cs typeface="Arial" panose="020B0604020202020204" pitchFamily="34" charset="0"/>
              </a:rPr>
              <a:t>Adding new test case 7.6C.3_1.2 - Out-of-band Blocking for SUL with 3 DL CA in TS 38.521-1</a:t>
            </a:r>
          </a:p>
          <a:p>
            <a:pPr marL="0" indent="0">
              <a:lnSpc>
                <a:spcPct val="100000"/>
              </a:lnSpc>
              <a:spcBef>
                <a:spcPts val="500"/>
              </a:spcBef>
              <a:buNone/>
            </a:pPr>
            <a:r>
              <a:rPr lang="en-US" altLang="zh-CN" sz="1600" b="1" i="1" dirty="0">
                <a:solidFill>
                  <a:srgbClr val="0000FF"/>
                </a:solidFill>
                <a:latin typeface="Arial" panose="020B0604020202020204" pitchFamily="34" charset="0"/>
                <a:cs typeface="Arial" panose="020B0604020202020204" pitchFamily="34" charset="0"/>
              </a:rPr>
              <a:t>Proposal 5:</a:t>
            </a:r>
            <a:endParaRPr lang="en-US" altLang="zh-CN" sz="1600" dirty="0"/>
          </a:p>
          <a:p>
            <a:pPr marL="0" indent="0">
              <a:lnSpc>
                <a:spcPct val="100000"/>
              </a:lnSpc>
              <a:spcBef>
                <a:spcPts val="500"/>
              </a:spcBef>
              <a:buNone/>
            </a:pPr>
            <a:r>
              <a:rPr lang="en-US" altLang="zh-CN" sz="1600" dirty="0">
                <a:latin typeface="Arial" panose="020B0604020202020204" pitchFamily="34" charset="0"/>
                <a:cs typeface="Arial" panose="020B0604020202020204" pitchFamily="34" charset="0"/>
              </a:rPr>
              <a:t>A new SUL configuration with inter-band CA can be declared completed in PRD21 when following conditions are met:</a:t>
            </a:r>
          </a:p>
          <a:p>
            <a:pPr marL="800100" lvl="1" indent="-342900">
              <a:lnSpc>
                <a:spcPct val="100000"/>
              </a:lnSpc>
              <a:buFont typeface="+mj-lt"/>
              <a:buAutoNum type="alphaLcParenR"/>
            </a:pPr>
            <a:r>
              <a:rPr lang="en-US" altLang="zh-CN" sz="1600" dirty="0">
                <a:latin typeface="Arial" panose="020B0604020202020204" pitchFamily="34" charset="0"/>
                <a:cs typeface="Arial" panose="020B0604020202020204" pitchFamily="34" charset="0"/>
              </a:rPr>
              <a:t>PICS introducing new configuration are updated in TS 38.508-2</a:t>
            </a:r>
          </a:p>
          <a:p>
            <a:pPr marL="800100" lvl="1" indent="-342900">
              <a:lnSpc>
                <a:spcPct val="100000"/>
              </a:lnSpc>
              <a:buFont typeface="+mj-lt"/>
              <a:buAutoNum type="alphaLcParenR"/>
            </a:pPr>
            <a:r>
              <a:rPr lang="en-US" altLang="zh-CN" sz="1600" dirty="0">
                <a:latin typeface="Arial" panose="020B0604020202020204" pitchFamily="34" charset="0"/>
                <a:cs typeface="Arial" panose="020B0604020202020204" pitchFamily="34" charset="0"/>
              </a:rPr>
              <a:t>New configuration is introduced into TS 38.521-1 following clauses:</a:t>
            </a:r>
          </a:p>
          <a:p>
            <a:pPr marL="800100" lvl="1" indent="-342900">
              <a:lnSpc>
                <a:spcPct val="100000"/>
              </a:lnSpc>
              <a:buFont typeface="+mj-lt"/>
              <a:buAutoNum type="alphaLcParenR"/>
            </a:pPr>
            <a:r>
              <a:rPr lang="en-US" altLang="zh-CN" sz="1600" dirty="0">
                <a:latin typeface="Arial" panose="020B0604020202020204" pitchFamily="34" charset="0"/>
                <a:cs typeface="Arial" panose="020B0604020202020204" pitchFamily="34" charset="0"/>
              </a:rPr>
              <a:t>All fallback configurations are marked as completed in PRD21</a:t>
            </a:r>
          </a:p>
          <a:p>
            <a:pPr marL="0" indent="0">
              <a:lnSpc>
                <a:spcPct val="100000"/>
              </a:lnSpc>
              <a:spcBef>
                <a:spcPts val="500"/>
              </a:spcBef>
              <a:buNone/>
            </a:pPr>
            <a:endParaRPr lang="en-US" altLang="zh-CN" sz="1600" dirty="0">
              <a:highlight>
                <a:srgbClr val="FF0000"/>
              </a:highlight>
              <a:latin typeface="Arial" panose="020B0604020202020204" pitchFamily="34" charset="0"/>
              <a:cs typeface="Arial" panose="020B0604020202020204" pitchFamily="34" charset="0"/>
            </a:endParaRPr>
          </a:p>
          <a:p>
            <a:pPr marL="0" indent="0">
              <a:lnSpc>
                <a:spcPct val="100000"/>
              </a:lnSpc>
              <a:spcBef>
                <a:spcPts val="500"/>
              </a:spcBef>
              <a:buNone/>
            </a:pPr>
            <a:endParaRPr lang="en-US" altLang="zh-CN" sz="1600" dirty="0"/>
          </a:p>
        </p:txBody>
      </p:sp>
      <p:graphicFrame>
        <p:nvGraphicFramePr>
          <p:cNvPr id="4" name="Table 4">
            <a:extLst>
              <a:ext uri="{FF2B5EF4-FFF2-40B4-BE49-F238E27FC236}">
                <a16:creationId xmlns:a16="http://schemas.microsoft.com/office/drawing/2014/main" id="{1E7AF756-40FC-4731-A141-9F3DA6600B73}"/>
              </a:ext>
            </a:extLst>
          </p:cNvPr>
          <p:cNvGraphicFramePr>
            <a:graphicFrameLocks noGrp="1"/>
          </p:cNvGraphicFramePr>
          <p:nvPr>
            <p:extLst>
              <p:ext uri="{D42A27DB-BD31-4B8C-83A1-F6EECF244321}">
                <p14:modId xmlns:p14="http://schemas.microsoft.com/office/powerpoint/2010/main" val="3346999578"/>
              </p:ext>
            </p:extLst>
          </p:nvPr>
        </p:nvGraphicFramePr>
        <p:xfrm>
          <a:off x="7253054" y="4634144"/>
          <a:ext cx="4903434" cy="2226643"/>
        </p:xfrm>
        <a:graphic>
          <a:graphicData uri="http://schemas.openxmlformats.org/drawingml/2006/table">
            <a:tbl>
              <a:tblPr firstRow="1" bandRow="1">
                <a:tableStyleId>{5940675A-B579-460E-94D1-54222C63F5DA}</a:tableStyleId>
              </a:tblPr>
              <a:tblGrid>
                <a:gridCol w="2274948">
                  <a:extLst>
                    <a:ext uri="{9D8B030D-6E8A-4147-A177-3AD203B41FA5}">
                      <a16:colId xmlns:a16="http://schemas.microsoft.com/office/drawing/2014/main" val="838569323"/>
                    </a:ext>
                  </a:extLst>
                </a:gridCol>
                <a:gridCol w="2628486">
                  <a:extLst>
                    <a:ext uri="{9D8B030D-6E8A-4147-A177-3AD203B41FA5}">
                      <a16:colId xmlns:a16="http://schemas.microsoft.com/office/drawing/2014/main" val="4173624586"/>
                    </a:ext>
                  </a:extLst>
                </a:gridCol>
              </a:tblGrid>
              <a:tr h="278374">
                <a:tc>
                  <a:txBody>
                    <a:bodyPr/>
                    <a:lstStyle/>
                    <a:p>
                      <a:pPr algn="ctr"/>
                      <a:r>
                        <a:rPr lang="en-US" altLang="zh-CN" sz="1000" b="1" dirty="0" err="1">
                          <a:latin typeface="Arial" panose="020B0604020202020204" pitchFamily="34" charset="0"/>
                          <a:cs typeface="Arial" panose="020B0604020202020204" pitchFamily="34" charset="0"/>
                        </a:rPr>
                        <a:t>CA_nX_nY-nZ</a:t>
                      </a:r>
                      <a:r>
                        <a:rPr lang="en-US" altLang="zh-CN" sz="1000" b="1" dirty="0">
                          <a:latin typeface="Arial" panose="020B0604020202020204" pitchFamily="34" charset="0"/>
                          <a:cs typeface="Arial" panose="020B0604020202020204" pitchFamily="34" charset="0"/>
                        </a:rPr>
                        <a:t> (3CC)</a:t>
                      </a:r>
                      <a:endParaRPr lang="zh-CN" altLang="en-US" sz="1000" b="1" dirty="0">
                        <a:latin typeface="Arial" panose="020B0604020202020204" pitchFamily="34" charset="0"/>
                        <a:cs typeface="Arial" panose="020B0604020202020204" pitchFamily="34" charset="0"/>
                      </a:endParaRPr>
                    </a:p>
                  </a:txBody>
                  <a:tcPr>
                    <a:solidFill>
                      <a:schemeClr val="accent5">
                        <a:lumMod val="20000"/>
                        <a:lumOff val="80000"/>
                      </a:schemeClr>
                    </a:solidFill>
                  </a:tcPr>
                </a:tc>
                <a:tc>
                  <a:txBody>
                    <a:bodyPr/>
                    <a:lstStyle/>
                    <a:p>
                      <a:pPr algn="ctr"/>
                      <a:r>
                        <a:rPr lang="en-US" altLang="zh-CN" sz="1000" b="1" dirty="0" err="1">
                          <a:latin typeface="Arial" panose="020B0604020202020204" pitchFamily="34" charset="0"/>
                          <a:cs typeface="Arial" panose="020B0604020202020204" pitchFamily="34" charset="0"/>
                        </a:rPr>
                        <a:t>CA_nX_nY-nZ</a:t>
                      </a:r>
                      <a:r>
                        <a:rPr lang="en-US" altLang="zh-CN" sz="1000" b="1" dirty="0">
                          <a:latin typeface="Arial" panose="020B0604020202020204" pitchFamily="34" charset="0"/>
                          <a:cs typeface="Arial" panose="020B0604020202020204" pitchFamily="34" charset="0"/>
                        </a:rPr>
                        <a:t> (4CC)</a:t>
                      </a:r>
                      <a:endParaRPr lang="zh-CN" altLang="en-US" sz="1000" b="1" dirty="0">
                        <a:latin typeface="Arial" panose="020B0604020202020204" pitchFamily="34" charset="0"/>
                        <a:cs typeface="Arial" panose="020B0604020202020204" pitchFamily="34" charset="0"/>
                      </a:endParaRPr>
                    </a:p>
                  </a:txBody>
                  <a:tcPr>
                    <a:solidFill>
                      <a:schemeClr val="accent5">
                        <a:lumMod val="20000"/>
                        <a:lumOff val="80000"/>
                      </a:schemeClr>
                    </a:solidFill>
                  </a:tcPr>
                </a:tc>
                <a:extLst>
                  <a:ext uri="{0D108BD9-81ED-4DB2-BD59-A6C34878D82A}">
                    <a16:rowId xmlns:a16="http://schemas.microsoft.com/office/drawing/2014/main" val="479899090"/>
                  </a:ext>
                </a:extLst>
              </a:tr>
              <a:tr h="253183">
                <a:tc gridSpan="2">
                  <a:txBody>
                    <a:bodyPr/>
                    <a:lstStyle/>
                    <a:p>
                      <a:pPr algn="ctr"/>
                      <a:r>
                        <a:rPr lang="en-US" altLang="zh-CN" sz="1000" b="1" dirty="0">
                          <a:latin typeface="Arial" panose="020B0604020202020204" pitchFamily="34" charset="0"/>
                          <a:cs typeface="Arial" panose="020B0604020202020204" pitchFamily="34" charset="0"/>
                        </a:rPr>
                        <a:t>clauses 5.5C</a:t>
                      </a:r>
                      <a:endParaRPr lang="zh-CN" altLang="en-US" sz="1000" b="1" dirty="0">
                        <a:latin typeface="Arial" panose="020B0604020202020204" pitchFamily="34" charset="0"/>
                        <a:cs typeface="Arial" panose="020B0604020202020204" pitchFamily="34" charset="0"/>
                      </a:endParaRPr>
                    </a:p>
                  </a:txBody>
                  <a:tcPr/>
                </a:tc>
                <a:tc hMerge="1">
                  <a:txBody>
                    <a:bodyPr/>
                    <a:lstStyle/>
                    <a:p>
                      <a:endParaRPr lang="zh-CN" altLang="en-US"/>
                    </a:p>
                  </a:txBody>
                  <a:tcPr/>
                </a:tc>
                <a:extLst>
                  <a:ext uri="{0D108BD9-81ED-4DB2-BD59-A6C34878D82A}">
                    <a16:rowId xmlns:a16="http://schemas.microsoft.com/office/drawing/2014/main" val="1802349678"/>
                  </a:ext>
                </a:extLst>
              </a:tr>
              <a:tr h="253183">
                <a:tc gridSpan="2">
                  <a:txBody>
                    <a:bodyPr/>
                    <a:lstStyle/>
                    <a:p>
                      <a:pPr algn="ctr"/>
                      <a:r>
                        <a:rPr lang="en-US" altLang="zh-CN" sz="1000" b="1" dirty="0">
                          <a:latin typeface="Arial" panose="020B0604020202020204" pitchFamily="34" charset="0"/>
                          <a:cs typeface="Arial" panose="020B0604020202020204" pitchFamily="34" charset="0"/>
                        </a:rPr>
                        <a:t>6.2C.2 (</a:t>
                      </a:r>
                      <a:r>
                        <a:rPr lang="el-GR" altLang="zh-CN" sz="1000" b="1" dirty="0">
                          <a:latin typeface="Arial" panose="020B0604020202020204" pitchFamily="34" charset="0"/>
                          <a:cs typeface="Arial" panose="020B0604020202020204" pitchFamily="34" charset="0"/>
                        </a:rPr>
                        <a:t>Δ</a:t>
                      </a:r>
                      <a:r>
                        <a:rPr lang="en-US" altLang="zh-CN" sz="1000" b="1" dirty="0" err="1">
                          <a:latin typeface="Arial" panose="020B0604020202020204" pitchFamily="34" charset="0"/>
                          <a:cs typeface="Arial" panose="020B0604020202020204" pitchFamily="34" charset="0"/>
                        </a:rPr>
                        <a:t>T</a:t>
                      </a:r>
                      <a:r>
                        <a:rPr lang="en-US" altLang="zh-CN" sz="1000" b="1" baseline="-25000" dirty="0" err="1">
                          <a:latin typeface="Arial" panose="020B0604020202020204" pitchFamily="34" charset="0"/>
                          <a:cs typeface="Arial" panose="020B0604020202020204" pitchFamily="34" charset="0"/>
                        </a:rPr>
                        <a:t>IB,c</a:t>
                      </a:r>
                      <a:r>
                        <a:rPr lang="en-US" altLang="zh-CN" sz="1000" b="1" dirty="0">
                          <a:latin typeface="Arial" panose="020B0604020202020204" pitchFamily="34" charset="0"/>
                          <a:cs typeface="Arial" panose="020B0604020202020204" pitchFamily="34" charset="0"/>
                        </a:rPr>
                        <a:t>)</a:t>
                      </a:r>
                      <a:endParaRPr lang="zh-CN" altLang="en-US" sz="1000" b="1" dirty="0">
                        <a:latin typeface="Arial" panose="020B0604020202020204" pitchFamily="34" charset="0"/>
                        <a:cs typeface="Arial" panose="020B0604020202020204" pitchFamily="34" charset="0"/>
                      </a:endParaRPr>
                    </a:p>
                  </a:txBody>
                  <a:tcPr/>
                </a:tc>
                <a:tc hMerge="1">
                  <a:txBody>
                    <a:bodyPr/>
                    <a:lstStyle/>
                    <a:p>
                      <a:endParaRPr lang="zh-CN" altLang="en-US"/>
                    </a:p>
                  </a:txBody>
                  <a:tcPr/>
                </a:tc>
                <a:extLst>
                  <a:ext uri="{0D108BD9-81ED-4DB2-BD59-A6C34878D82A}">
                    <a16:rowId xmlns:a16="http://schemas.microsoft.com/office/drawing/2014/main" val="2927481249"/>
                  </a:ext>
                </a:extLst>
              </a:tr>
              <a:tr h="253183">
                <a:tc gridSpan="2">
                  <a:txBody>
                    <a:bodyPr/>
                    <a:lstStyle/>
                    <a:p>
                      <a:pPr algn="ctr"/>
                      <a:r>
                        <a:rPr lang="en-US" altLang="zh-CN" sz="1000" b="1" dirty="0">
                          <a:latin typeface="Arial" panose="020B0604020202020204" pitchFamily="34" charset="0"/>
                          <a:cs typeface="Arial" panose="020B0604020202020204" pitchFamily="34" charset="0"/>
                        </a:rPr>
                        <a:t>7.3C.0.3 (</a:t>
                      </a:r>
                      <a:r>
                        <a:rPr lang="el-GR" altLang="zh-CN" sz="1000" b="1" dirty="0">
                          <a:latin typeface="Arial" panose="020B0604020202020204" pitchFamily="34" charset="0"/>
                          <a:cs typeface="Arial" panose="020B0604020202020204" pitchFamily="34" charset="0"/>
                        </a:rPr>
                        <a:t>Δ</a:t>
                      </a:r>
                      <a:r>
                        <a:rPr lang="en-US" altLang="zh-CN" sz="1000" b="1" dirty="0" err="1">
                          <a:latin typeface="Arial" panose="020B0604020202020204" pitchFamily="34" charset="0"/>
                          <a:cs typeface="Arial" panose="020B0604020202020204" pitchFamily="34" charset="0"/>
                        </a:rPr>
                        <a:t>R</a:t>
                      </a:r>
                      <a:r>
                        <a:rPr lang="en-US" altLang="zh-CN" sz="1000" b="1" baseline="-25000" dirty="0" err="1">
                          <a:latin typeface="Arial" panose="020B0604020202020204" pitchFamily="34" charset="0"/>
                          <a:cs typeface="Arial" panose="020B0604020202020204" pitchFamily="34" charset="0"/>
                        </a:rPr>
                        <a:t>IB,c</a:t>
                      </a:r>
                      <a:r>
                        <a:rPr lang="en-US" altLang="zh-CN" sz="1000" b="1" baseline="0" dirty="0">
                          <a:latin typeface="Arial" panose="020B0604020202020204" pitchFamily="34" charset="0"/>
                          <a:cs typeface="Arial" panose="020B0604020202020204" pitchFamily="34" charset="0"/>
                        </a:rPr>
                        <a:t>)</a:t>
                      </a:r>
                      <a:endParaRPr lang="zh-CN" altLang="en-US" sz="1000" b="1" dirty="0">
                        <a:latin typeface="Arial" panose="020B0604020202020204" pitchFamily="34" charset="0"/>
                        <a:cs typeface="Arial" panose="020B0604020202020204" pitchFamily="34" charset="0"/>
                      </a:endParaRPr>
                    </a:p>
                  </a:txBody>
                  <a:tcPr/>
                </a:tc>
                <a:tc hMerge="1">
                  <a:txBody>
                    <a:bodyPr/>
                    <a:lstStyle/>
                    <a:p>
                      <a:endParaRPr lang="zh-CN" altLang="en-US"/>
                    </a:p>
                  </a:txBody>
                  <a:tcPr/>
                </a:tc>
                <a:extLst>
                  <a:ext uri="{0D108BD9-81ED-4DB2-BD59-A6C34878D82A}">
                    <a16:rowId xmlns:a16="http://schemas.microsoft.com/office/drawing/2014/main" val="2875452603"/>
                  </a:ext>
                </a:extLst>
              </a:tr>
              <a:tr h="394663">
                <a:tc>
                  <a:txBody>
                    <a:bodyPr/>
                    <a:lstStyle/>
                    <a:p>
                      <a:pPr algn="ctr"/>
                      <a:r>
                        <a:rPr lang="en-US" altLang="zh-CN" sz="1000" b="1" dirty="0">
                          <a:latin typeface="Arial" panose="020B0604020202020204" pitchFamily="34" charset="0"/>
                          <a:cs typeface="Arial" panose="020B0604020202020204" pitchFamily="34" charset="0"/>
                        </a:rPr>
                        <a:t>7.3C.3 REFSENS for SUL (3CC)</a:t>
                      </a:r>
                      <a:endParaRPr lang="zh-CN" altLang="en-US" sz="1000" b="1" dirty="0">
                        <a:latin typeface="Arial" panose="020B0604020202020204" pitchFamily="34" charset="0"/>
                        <a:cs typeface="Arial" panose="020B0604020202020204" pitchFamily="34" charset="0"/>
                      </a:endParaRPr>
                    </a:p>
                  </a:txBody>
                  <a:tcPr/>
                </a:tc>
                <a:tc>
                  <a:txBody>
                    <a:bodyPr/>
                    <a:lstStyle/>
                    <a:p>
                      <a:pPr algn="ctr"/>
                      <a:r>
                        <a:rPr lang="en-US" altLang="zh-CN" sz="1000" b="1" dirty="0">
                          <a:latin typeface="Arial" panose="020B0604020202020204" pitchFamily="34" charset="0"/>
                          <a:cs typeface="Arial" panose="020B0604020202020204" pitchFamily="34" charset="0"/>
                        </a:rPr>
                        <a:t>7.3C.4 REFSENS for SUL (4CC) (new test case)</a:t>
                      </a:r>
                      <a:endParaRPr lang="zh-CN" altLang="en-US" sz="10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075367372"/>
                  </a:ext>
                </a:extLst>
              </a:tr>
              <a:tr h="394663">
                <a:tc>
                  <a:txBody>
                    <a:bodyPr/>
                    <a:lstStyle/>
                    <a:p>
                      <a:pPr algn="ctr"/>
                      <a:r>
                        <a:rPr lang="en-US" altLang="zh-CN" sz="1000" b="1" dirty="0">
                          <a:latin typeface="Arial" panose="020B0604020202020204" pitchFamily="34" charset="0"/>
                          <a:cs typeface="Arial" panose="020B0604020202020204" pitchFamily="34" charset="0"/>
                        </a:rPr>
                        <a:t>7.6C.2_1.1 IBB for SUL (2DL CA)</a:t>
                      </a:r>
                      <a:endParaRPr lang="zh-CN" altLang="en-US" sz="1000" b="1" dirty="0">
                        <a:latin typeface="Arial" panose="020B0604020202020204" pitchFamily="34" charset="0"/>
                        <a:cs typeface="Arial" panose="020B0604020202020204" pitchFamily="34" charset="0"/>
                      </a:endParaRPr>
                    </a:p>
                  </a:txBody>
                  <a:tcPr/>
                </a:tc>
                <a:tc>
                  <a:txBody>
                    <a:bodyPr/>
                    <a:lstStyle/>
                    <a:p>
                      <a:pPr algn="ctr"/>
                      <a:r>
                        <a:rPr lang="en-US" altLang="zh-CN" sz="1000" b="1" dirty="0">
                          <a:latin typeface="Arial" panose="020B0604020202020204" pitchFamily="34" charset="0"/>
                          <a:cs typeface="Arial" panose="020B0604020202020204" pitchFamily="34" charset="0"/>
                        </a:rPr>
                        <a:t>7.6C.2_1.2 IBB for SUL (3DL CA) (new test case)</a:t>
                      </a:r>
                      <a:endParaRPr lang="zh-CN" altLang="en-US" sz="10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739399426"/>
                  </a:ext>
                </a:extLst>
              </a:tr>
              <a:tr h="394663">
                <a:tc>
                  <a:txBody>
                    <a:bodyPr/>
                    <a:lstStyle/>
                    <a:p>
                      <a:pPr algn="ctr"/>
                      <a:r>
                        <a:rPr lang="en-US" altLang="zh-CN" sz="1000" b="1" dirty="0">
                          <a:latin typeface="Arial" panose="020B0604020202020204" pitchFamily="34" charset="0"/>
                          <a:cs typeface="Arial" panose="020B0604020202020204" pitchFamily="34" charset="0"/>
                        </a:rPr>
                        <a:t>7.6C.3_1.1 OOBB for SUL (2DL CA)</a:t>
                      </a:r>
                      <a:endParaRPr lang="zh-CN" altLang="en-US" sz="1000" b="1" dirty="0">
                        <a:latin typeface="Arial" panose="020B0604020202020204" pitchFamily="34" charset="0"/>
                        <a:cs typeface="Arial" panose="020B0604020202020204" pitchFamily="34" charset="0"/>
                      </a:endParaRPr>
                    </a:p>
                  </a:txBody>
                  <a:tcPr/>
                </a:tc>
                <a:tc>
                  <a:txBody>
                    <a:bodyPr/>
                    <a:lstStyle/>
                    <a:p>
                      <a:pPr algn="ctr"/>
                      <a:r>
                        <a:rPr lang="en-US" altLang="zh-CN" sz="1000" b="1" dirty="0">
                          <a:latin typeface="Arial" panose="020B0604020202020204" pitchFamily="34" charset="0"/>
                          <a:cs typeface="Arial" panose="020B0604020202020204" pitchFamily="34" charset="0"/>
                        </a:rPr>
                        <a:t>7.6C.3_1.2 OOBB for SUL (3DL CA) (new test case)</a:t>
                      </a:r>
                      <a:endParaRPr lang="zh-CN" altLang="en-US" sz="1000" b="1"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148711273"/>
                  </a:ext>
                </a:extLst>
              </a:tr>
            </a:tbl>
          </a:graphicData>
        </a:graphic>
      </p:graphicFrame>
      <p:sp>
        <p:nvSpPr>
          <p:cNvPr id="11" name="Arrow: Right 10">
            <a:extLst>
              <a:ext uri="{FF2B5EF4-FFF2-40B4-BE49-F238E27FC236}">
                <a16:creationId xmlns:a16="http://schemas.microsoft.com/office/drawing/2014/main" id="{14583982-A280-429A-AFC1-C9A5136FA689}"/>
              </a:ext>
            </a:extLst>
          </p:cNvPr>
          <p:cNvSpPr/>
          <p:nvPr/>
        </p:nvSpPr>
        <p:spPr>
          <a:xfrm>
            <a:off x="6974889" y="4896035"/>
            <a:ext cx="278164" cy="23969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Slide Number Placeholder 4">
            <a:extLst>
              <a:ext uri="{FF2B5EF4-FFF2-40B4-BE49-F238E27FC236}">
                <a16:creationId xmlns:a16="http://schemas.microsoft.com/office/drawing/2014/main" id="{4625570D-C4FC-4199-99D6-7A1D483D3F25}"/>
              </a:ext>
            </a:extLst>
          </p:cNvPr>
          <p:cNvSpPr>
            <a:spLocks noGrp="1"/>
          </p:cNvSpPr>
          <p:nvPr>
            <p:ph type="sldNum" sz="quarter" idx="12"/>
          </p:nvPr>
        </p:nvSpPr>
        <p:spPr/>
        <p:txBody>
          <a:bodyPr/>
          <a:lstStyle/>
          <a:p>
            <a:fld id="{BD6E79B4-DB8B-439B-8129-65FA861E2393}" type="slidenum">
              <a:rPr lang="zh-CN" altLang="en-US" smtClean="0"/>
              <a:t>8</a:t>
            </a:fld>
            <a:endParaRPr lang="zh-CN" altLang="en-US"/>
          </a:p>
        </p:txBody>
      </p:sp>
    </p:spTree>
    <p:extLst>
      <p:ext uri="{BB962C8B-B14F-4D97-AF65-F5344CB8AC3E}">
        <p14:creationId xmlns:p14="http://schemas.microsoft.com/office/powerpoint/2010/main" val="3001027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2F0507-7C50-4AB0-B701-35E1C3661552}"/>
              </a:ext>
            </a:extLst>
          </p:cNvPr>
          <p:cNvSpPr>
            <a:spLocks noGrp="1"/>
          </p:cNvSpPr>
          <p:nvPr>
            <p:ph type="title"/>
          </p:nvPr>
        </p:nvSpPr>
        <p:spPr>
          <a:xfrm>
            <a:off x="4202467" y="2766218"/>
            <a:ext cx="3787066" cy="1325563"/>
          </a:xfrm>
        </p:spPr>
        <p:txBody>
          <a:bodyPr>
            <a:normAutofit/>
          </a:bodyPr>
          <a:lstStyle/>
          <a:p>
            <a:r>
              <a:rPr lang="en-US" altLang="zh-CN" sz="4800" dirty="0">
                <a:latin typeface="Arial" panose="020B0604020202020204" pitchFamily="34" charset="0"/>
                <a:cs typeface="Arial" panose="020B0604020202020204" pitchFamily="34" charset="0"/>
              </a:rPr>
              <a:t>THANK YOU</a:t>
            </a:r>
            <a:endParaRPr lang="zh-CN" altLang="en-US" sz="4800" dirty="0">
              <a:latin typeface="Arial" panose="020B0604020202020204" pitchFamily="34" charset="0"/>
              <a:cs typeface="Arial" panose="020B0604020202020204" pitchFamily="34" charset="0"/>
            </a:endParaRPr>
          </a:p>
        </p:txBody>
      </p:sp>
      <p:sp>
        <p:nvSpPr>
          <p:cNvPr id="3" name="Slide Number Placeholder 2">
            <a:extLst>
              <a:ext uri="{FF2B5EF4-FFF2-40B4-BE49-F238E27FC236}">
                <a16:creationId xmlns:a16="http://schemas.microsoft.com/office/drawing/2014/main" id="{604D74E4-E5E8-41F2-BE00-4CE04CA34FF3}"/>
              </a:ext>
            </a:extLst>
          </p:cNvPr>
          <p:cNvSpPr>
            <a:spLocks noGrp="1"/>
          </p:cNvSpPr>
          <p:nvPr>
            <p:ph type="sldNum" sz="quarter" idx="12"/>
          </p:nvPr>
        </p:nvSpPr>
        <p:spPr/>
        <p:txBody>
          <a:bodyPr/>
          <a:lstStyle/>
          <a:p>
            <a:fld id="{BD6E79B4-DB8B-439B-8129-65FA861E2393}" type="slidenum">
              <a:rPr lang="zh-CN" altLang="en-US" smtClean="0"/>
              <a:t>9</a:t>
            </a:fld>
            <a:endParaRPr lang="zh-CN" altLang="en-US"/>
          </a:p>
        </p:txBody>
      </p:sp>
    </p:spTree>
    <p:extLst>
      <p:ext uri="{BB962C8B-B14F-4D97-AF65-F5344CB8AC3E}">
        <p14:creationId xmlns:p14="http://schemas.microsoft.com/office/powerpoint/2010/main" val="33760717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8139</TotalTime>
  <Words>2135</Words>
  <Application>Microsoft Office PowerPoint</Application>
  <PresentationFormat>Widescreen</PresentationFormat>
  <Paragraphs>216</Paragraphs>
  <Slides>9</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等线</vt:lpstr>
      <vt:lpstr>等线 Light</vt:lpstr>
      <vt:lpstr>Arial</vt:lpstr>
      <vt:lpstr>Calibri</vt:lpstr>
      <vt:lpstr>Times New Roman</vt:lpstr>
      <vt:lpstr>Wingdings</vt:lpstr>
      <vt:lpstr>Office Theme</vt:lpstr>
      <vt:lpstr>Discussion on introducing SUL with Inter-band CA configuration in RAN5</vt:lpstr>
      <vt:lpstr>Applicable configurations</vt:lpstr>
      <vt:lpstr>Tx requirements - Transmitter power for SUL (6.2C)</vt:lpstr>
      <vt:lpstr>Tx requirements - Output power dynamics for SUL (6.3C)</vt:lpstr>
      <vt:lpstr>Tx requirements - Transmit signal quality for SUL (6.4C)</vt:lpstr>
      <vt:lpstr>Rx requirements - Reference sensitivity for SUL (7.3C) </vt:lpstr>
      <vt:lpstr>Rx requirements - Blocking characteristics for SUL (7.6C) </vt:lpstr>
      <vt:lpstr>Necessary updates when introducing new CA+SUL combo  </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103</cp:revision>
  <dcterms:created xsi:type="dcterms:W3CDTF">2024-08-02T01:51:59Z</dcterms:created>
  <dcterms:modified xsi:type="dcterms:W3CDTF">2024-08-16T10:19:55Z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(3)3Rr8TW0lvV3Y0+5tBePG7Qm6Wq62tSEK1/CJ1lzBGi6UGWOaX+Bg0QlFGXxWE4mq4AOqAJN9
ZA6I4uAZZBuKrorPaGNndK+L8nFTMYTZkYv0yL21YskkX4hbaSt0WrCKGozfhRb33+AYUqJP
k+CR/yuUnJ/Ve1fT8rxzs7CWWkjdoArko2H/X1HZZko20Wqt9q60w4jI+X17/vvi85OzlxHy
DVwiPPCVSE9/r9evak</vt:lpwstr>
  </property>
  <property fmtid="{D5CDD505-2E9C-101B-9397-08002B2CF9AE}" pid="3" name="_2015_ms_pID_7253431">
    <vt:lpwstr>gYh8Je7+tly/dX/vg4y8xvL5tjT3zdWjic9TlNY5TngaIXZDnVaktR
v38xlBG8StZE5gd/RX0/BC6D2IMIVG6v7+tfrutRs0IyITYx9JjIpaSnC2KawSUnsMWWodj4
BYGRVwi0BpS8fEb4SvOrQbeA4hA8xHX63xpSaFVb6NeTOxEhFjU23Aggcme87gAcqboyqMKC
8tqwXH00qxx1YLzZvHJSI9obWorZUe8JpeCG</vt:lpwstr>
  </property>
  <property fmtid="{D5CDD505-2E9C-101B-9397-08002B2CF9AE}" pid="4" name="_2015_ms_pID_7253432">
    <vt:lpwstr>xw==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1723781547</vt:lpwstr>
  </property>
</Properties>
</file>