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7"/>
  </p:handoutMasterIdLst>
  <p:sldIdLst>
    <p:sldId id="290" r:id="rId3"/>
    <p:sldId id="430" r:id="rId5"/>
    <p:sldId id="425" r:id="rId6"/>
    <p:sldId id="443" r:id="rId7"/>
    <p:sldId id="444" r:id="rId8"/>
    <p:sldId id="446" r:id="rId9"/>
    <p:sldId id="447" r:id="rId10"/>
    <p:sldId id="451" r:id="rId11"/>
    <p:sldId id="448" r:id="rId12"/>
    <p:sldId id="456" r:id="rId13"/>
    <p:sldId id="452" r:id="rId14"/>
    <p:sldId id="460" r:id="rId15"/>
    <p:sldId id="462" r:id="rId16"/>
    <p:sldId id="463" r:id="rId17"/>
    <p:sldId id="464" r:id="rId18"/>
    <p:sldId id="465" r:id="rId19"/>
    <p:sldId id="467" r:id="rId20"/>
    <p:sldId id="468" r:id="rId21"/>
    <p:sldId id="470" r:id="rId22"/>
    <p:sldId id="466" r:id="rId23"/>
    <p:sldId id="469" r:id="rId24"/>
    <p:sldId id="441" r:id="rId25"/>
    <p:sldId id="293" r:id="rId26"/>
  </p:sldIdLst>
  <p:sldSz cx="12190095" cy="6859270"/>
  <p:notesSz cx="6858000" cy="9144000"/>
  <p:defaultTextStyle>
    <a:defPPr>
      <a:defRPr lang="en-US"/>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608330" lvl="1" indent="-1511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1217930" lvl="2" indent="-3035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827530" lvl="3" indent="-4559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2437130" lvl="4"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anni SONG(CMCC)" initials="D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288"/>
    <p:restoredTop sz="93447"/>
  </p:normalViewPr>
  <p:slideViewPr>
    <p:cSldViewPr snapToGrid="0" showGuides="1">
      <p:cViewPr varScale="1">
        <p:scale>
          <a:sx n="100" d="100"/>
          <a:sy n="100" d="100"/>
        </p:scale>
        <p:origin x="1296" y="72"/>
      </p:cViewPr>
      <p:guideLst>
        <p:guide orient="horz" pos="2213"/>
        <p:guide pos="3840"/>
      </p:guideLst>
    </p:cSldViewPr>
  </p:slideViewPr>
  <p:notesTextViewPr>
    <p:cViewPr>
      <p:scale>
        <a:sx n="1" d="1"/>
        <a:sy n="1" d="1"/>
      </p:scale>
      <p:origin x="0" y="0"/>
    </p:cViewPr>
  </p:notesTextViewPr>
  <p:sorterViewPr showFormatting="0">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commentAuthors" Target="commentAuthors.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handoutMaster" Target="handoutMasters/handoutMaster1.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AB521B90-5CF5-41B3-832A-4D5F53C8EE1B}"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600" b="0" i="0" u="none" strike="noStrike" kern="1200" cap="none" spc="0" normalizeH="0" baseline="0" noProof="0">
              <a:ln>
                <a:noFill/>
              </a:ln>
              <a:solidFill>
                <a:schemeClr val="tx1"/>
              </a:solidFill>
              <a:effectLst/>
              <a:uLnTx/>
              <a:uFillTx/>
              <a:latin typeface="+mn-lt"/>
              <a:ea typeface="+mn-ea"/>
              <a:cs typeface="+mn-cs"/>
            </a:endParaRPr>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alpha val="100000"/>
              </a:srgbClr>
            </a:solidFill>
            <a:miter lim="800000"/>
          </a:ln>
        </p:spPr>
      </p:sp>
      <p:sp>
        <p:nvSpPr>
          <p:cNvPr id="15363" name="备注占位符 2"/>
          <p:cNvSpPr>
            <a:spLocks noGrp="1"/>
          </p:cNvSpPr>
          <p:nvPr>
            <p:ph type="body"/>
          </p:nvPr>
        </p:nvSpPr>
        <p:spPr/>
        <p:txBody>
          <a:bodyPr wrap="square" lIns="91440" tIns="45720" rIns="91440" bIns="45720" anchor="t" anchorCtr="0"/>
          <a:lstStyle/>
          <a:p>
            <a:pPr lvl="0" eaLnBrk="1" hangingPunct="1">
              <a:lnSpc>
                <a:spcPct val="150000"/>
              </a:lnSpc>
            </a:pPr>
            <a:endParaRPr lang="en-US" altLang="zh-CN" dirty="0">
              <a:ea typeface="宋体" panose="02010600030101010101" pitchFamily="2" charset="-122"/>
            </a:endParaRPr>
          </a:p>
        </p:txBody>
      </p:sp>
      <p:sp>
        <p:nvSpPr>
          <p:cNvPr id="15364"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r>
              <a:rPr lang="en-US" altLang="en-US" dirty="0">
                <a:sym typeface="+mn-ea"/>
              </a:rPr>
              <a:t>Option3：To define specific encoder/decoder models for testing in 3GPP TS/TR/WF, etc.</a:t>
            </a:r>
            <a:endParaRPr lang="en-US" altLang="en-US" dirty="0">
              <a:sym typeface="+mn-ea"/>
            </a:endParaRPr>
          </a:p>
          <a:p>
            <a:pPr lvl="0"/>
            <a:r>
              <a:rPr lang="en-US" altLang="en-US" dirty="0">
                <a:sym typeface="+mn-ea"/>
              </a:rPr>
              <a:t>Option 4：Only some guidance on how to implement the encoder/decoder models for testing, without any specific encoder/decoder models for testing in 3GPP TS/TR/WF, etc.</a:t>
            </a:r>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r>
              <a:rPr lang="en-US" altLang="en-US" dirty="0">
                <a:sym typeface="+mn-ea"/>
              </a:rPr>
              <a:t>Study on Artificial Intelligence (AI)/Machine Learning (ML) for NR air interface</a:t>
            </a:r>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r>
              <a:rPr lang="en-US" altLang="en-US" dirty="0">
                <a:sym typeface="+mn-ea"/>
              </a:rPr>
              <a:t>Case 1: UE-based positioning with UE-side model, direct AI/ML or AI/ML assisted positioning</a:t>
            </a:r>
            <a:endParaRPr lang="en-US" altLang="en-US" dirty="0">
              <a:sym typeface="+mn-ea"/>
            </a:endParaRPr>
          </a:p>
          <a:p>
            <a:pPr lvl="0"/>
            <a:r>
              <a:rPr lang="en-US" altLang="en-US" dirty="0">
                <a:sym typeface="+mn-ea"/>
              </a:rPr>
              <a:t>Case 2a: UE-assisted/LMF-based positioning with UE-side model, AI/ML assisted positioning</a:t>
            </a:r>
            <a:endParaRPr lang="en-US" altLang="en-US" dirty="0">
              <a:sym typeface="+mn-ea"/>
            </a:endParaRPr>
          </a:p>
          <a:p>
            <a:pPr lvl="0"/>
            <a:r>
              <a:rPr lang="en-US" altLang="en-US" dirty="0">
                <a:sym typeface="+mn-ea"/>
              </a:rPr>
              <a:t>Case 2b: UE-assisted/LMF-based positioning with LMF-side model, direct AI/ML positioning</a:t>
            </a:r>
            <a:endParaRPr lang="en-US" altLang="en-US" dirty="0">
              <a:sym typeface="+mn-ea"/>
            </a:endParaRPr>
          </a:p>
          <a:p>
            <a:pPr lvl="0"/>
            <a:r>
              <a:rPr lang="en-US" altLang="en-US" dirty="0">
                <a:sym typeface="+mn-ea"/>
              </a:rPr>
              <a:t>Case 3a: NG-RAN node assisted positioning with gNB-side model, AI/ML assisted positioning</a:t>
            </a:r>
            <a:endParaRPr lang="en-US" altLang="en-US" dirty="0">
              <a:sym typeface="+mn-ea"/>
            </a:endParaRPr>
          </a:p>
          <a:p>
            <a:pPr lvl="0"/>
            <a:r>
              <a:rPr lang="en-US" altLang="en-US" dirty="0">
                <a:sym typeface="+mn-ea"/>
              </a:rPr>
              <a:t>Case 3b: NG-RAN node assisted positioning with LMF-side model, direct AI/ML positioning</a:t>
            </a:r>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r>
              <a:rPr lang="en-US" altLang="en-US" dirty="0">
                <a:sym typeface="+mn-ea"/>
              </a:rPr>
              <a:t>Case 1: UE-based positioning with UE-side model, direct AI/ML or AI/ML assisted positioning</a:t>
            </a:r>
            <a:endParaRPr lang="en-US" altLang="en-US" dirty="0">
              <a:sym typeface="+mn-ea"/>
            </a:endParaRPr>
          </a:p>
          <a:p>
            <a:pPr lvl="0"/>
            <a:r>
              <a:rPr lang="en-US" altLang="en-US" dirty="0">
                <a:sym typeface="+mn-ea"/>
              </a:rPr>
              <a:t>Case 2a: UE-assisted/LMF-based positioning with UE-side model, AI/ML assisted positioning</a:t>
            </a:r>
            <a:endParaRPr lang="en-US" altLang="en-US" dirty="0">
              <a:sym typeface="+mn-ea"/>
            </a:endParaRPr>
          </a:p>
          <a:p>
            <a:pPr lvl="0"/>
            <a:r>
              <a:rPr lang="en-US" altLang="en-US" dirty="0">
                <a:sym typeface="+mn-ea"/>
              </a:rPr>
              <a:t>Case 2b: UE-assisted/LMF-based positioning with LMF-side model, direct AI/ML positioning</a:t>
            </a:r>
            <a:endParaRPr lang="en-US" altLang="en-US" dirty="0">
              <a:sym typeface="+mn-ea"/>
            </a:endParaRPr>
          </a:p>
          <a:p>
            <a:pPr lvl="0"/>
            <a:r>
              <a:rPr lang="en-US" altLang="en-US" dirty="0">
                <a:sym typeface="+mn-ea"/>
              </a:rPr>
              <a:t>Case 3a: NG-RAN node assisted positioning with gNB-side model, AI/ML assisted positioning</a:t>
            </a:r>
            <a:endParaRPr lang="en-US" altLang="en-US" dirty="0">
              <a:sym typeface="+mn-ea"/>
            </a:endParaRPr>
          </a:p>
          <a:p>
            <a:pPr lvl="0"/>
            <a:r>
              <a:rPr lang="en-US" altLang="en-US" dirty="0">
                <a:sym typeface="+mn-ea"/>
              </a:rPr>
              <a:t>Case 3b: NG-RAN node assisted positioning with LMF-side model, direct AI/ML positioning</a:t>
            </a:r>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r>
              <a:rPr lang="en-US" altLang="en-US" dirty="0">
                <a:sym typeface="+mn-ea"/>
              </a:rPr>
              <a:t>Option3：To define specific encoder/decoder models for testing in 3GPP TS/TR/WF, etc.</a:t>
            </a:r>
            <a:endParaRPr lang="en-US" altLang="en-US" dirty="0">
              <a:sym typeface="+mn-ea"/>
            </a:endParaRPr>
          </a:p>
          <a:p>
            <a:pPr lvl="0"/>
            <a:r>
              <a:rPr lang="en-US" altLang="en-US" dirty="0">
                <a:sym typeface="+mn-ea"/>
              </a:rPr>
              <a:t>Option 4：Only some guidance on how to implement the encoder/decoder models for testing, without any specific encoder/decoder models for testing in 3GPP TS/TR/WF, etc.</a:t>
            </a:r>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926CD4E9-1BCC-4574-915D-9E4540238ABE}"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4CCB8EF7-BF32-480B-9B29-5AD4945B110F}"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4D1014D3-AB05-4D79-AC85-7B937D4A6D27}"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60747189-C373-4581-9C7B-5D3EB704B7C3}"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2FBAAD3B-6A26-43DC-B769-F74E1D662625}"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日期占位符 3"/>
          <p:cNvSpPr>
            <a:spLocks noGrp="1"/>
          </p:cNvSpPr>
          <p:nvPr>
            <p:ph type="dt" sz="half" idx="1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CE2188D-16A7-435D-8636-4DE58F1F4FE7}"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7" name="日期占位符 3"/>
          <p:cNvSpPr>
            <a:spLocks noGrp="1"/>
          </p:cNvSpPr>
          <p:nvPr>
            <p:ph type="dt" sz="half" idx="1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8DCB7344-E104-4FC0-B946-34ED99A972D4}"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4"/>
          <p:cNvSpPr>
            <a:spLocks noGrp="1"/>
          </p:cNvSpPr>
          <p:nvPr>
            <p:ph type="ftr" sz="quarter" idx="1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5"/>
          <p:cNvSpPr>
            <a:spLocks noGrp="1"/>
          </p:cNvSpPr>
          <p:nvPr>
            <p:ph type="sldNum" sz="quarter" idx="1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3CDE3F17-3B2F-457D-9E42-6D2BDE38EEFC}"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F6A55551-8E62-459F-A9D5-EB5161DC58A4}"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863BBC30-3426-4810-8156-B2D65F8D26CC}"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vert="horz" wrap="square" lIns="121917" tIns="60958" rIns="121917" bIns="60958" numCol="1" rtlCol="0" anchor="t" anchorCtr="0" compatLnSpc="1">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marL="0" marR="0" lvl="0" indent="0" algn="l" defTabSz="914400" rtl="0" eaLnBrk="0" fontAlgn="base" latinLnBrk="0" hangingPunct="0">
              <a:lnSpc>
                <a:spcPct val="90000"/>
              </a:lnSpc>
              <a:spcBef>
                <a:spcPts val="1340"/>
              </a:spcBef>
              <a:spcAft>
                <a:spcPct val="0"/>
              </a:spcAft>
              <a:buClrTx/>
              <a:buSzTx/>
              <a:buFont typeface="Arial" panose="020B0604020202020204" pitchFamily="34" charset="0"/>
              <a:buNone/>
              <a:defRPr/>
            </a:pPr>
            <a:endParaRPr kumimoji="0" lang="en-US" sz="43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57B23BBC-B664-4346-B601-6D003134BDE0}"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38200" y="365125"/>
            <a:ext cx="10514013" cy="1325563"/>
          </a:xfrm>
          <a:prstGeom prst="rect">
            <a:avLst/>
          </a:prstGeom>
          <a:noFill/>
          <a:ln w="9525">
            <a:noFill/>
          </a:ln>
        </p:spPr>
        <p:txBody>
          <a:bodyPr lIns="121917" tIns="60958" rIns="121917" bIns="60958" anchor="ctr" anchorCtr="0"/>
          <a:lstStyle/>
          <a:p>
            <a:pPr lvl="0"/>
            <a:r>
              <a:rPr lang="zh-CN" altLang="en-US" dirty="0"/>
              <a:t>单击此处编辑母版标题样式</a:t>
            </a:r>
            <a:endParaRPr lang="zh-CN" altLang="en-US" dirty="0"/>
          </a:p>
        </p:txBody>
      </p:sp>
      <p:sp>
        <p:nvSpPr>
          <p:cNvPr id="1027" name="文本占位符 2"/>
          <p:cNvSpPr>
            <a:spLocks noGrp="1"/>
          </p:cNvSpPr>
          <p:nvPr>
            <p:ph type="body" idx="9"/>
          </p:nvPr>
        </p:nvSpPr>
        <p:spPr>
          <a:xfrm>
            <a:off x="838200" y="1825625"/>
            <a:ext cx="10514013" cy="4352925"/>
          </a:xfrm>
          <a:prstGeom prst="rect">
            <a:avLst/>
          </a:prstGeom>
          <a:noFill/>
          <a:ln w="9525">
            <a:noFill/>
          </a:ln>
        </p:spPr>
        <p:txBody>
          <a:bodyPr lIns="121917" tIns="60958" rIns="121917" bIns="60958"/>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0D77337-E1C2-43C7-9660-BEE5849FCC21}"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595313" y="1885950"/>
            <a:ext cx="10960100" cy="2336800"/>
          </a:xfrm>
        </p:spPr>
        <p:txBody>
          <a:bodyPr vert="horz" wrap="square" lIns="121917" tIns="60958" rIns="121917" bIns="60958" numCol="1" anchor="ctr" anchorCtr="0" compatLnSpc="1"/>
          <a:lstStyle/>
          <a:p>
            <a:pPr marL="0" marR="0" lvl="0" indent="0" algn="ctr" defTabSz="914400" rtl="0" eaLnBrk="1" fontAlgn="base" latinLnBrk="0" hangingPunct="1">
              <a:lnSpc>
                <a:spcPts val="6280"/>
              </a:lnSpc>
              <a:spcBef>
                <a:spcPct val="0"/>
              </a:spcBef>
              <a:spcAft>
                <a:spcPct val="0"/>
              </a:spcAft>
              <a:buClrTx/>
              <a:buSzTx/>
              <a:buFontTx/>
              <a:buNone/>
              <a:defRPr/>
            </a:pPr>
            <a:r>
              <a:rPr kumimoji="0" lang="en-US" altLang="zh-CN" sz="2800" b="0" i="0" u="none" strike="noStrike" kern="1200" cap="none" spc="0" normalizeH="0" baseline="0" noProof="0" dirty="0">
                <a:ln>
                  <a:noFill/>
                </a:ln>
                <a:solidFill>
                  <a:schemeClr val="tx1"/>
                </a:solidFill>
                <a:effectLst/>
                <a:uLnTx/>
                <a:uFillTx/>
                <a:latin typeface="+mn-lt"/>
                <a:ea typeface="+mj-ea"/>
                <a:cs typeface="+mj-cs"/>
              </a:rPr>
              <a:t>Discussion on handling of RAN5 AI</a:t>
            </a:r>
            <a:endParaRPr kumimoji="0" lang="zh-CN" altLang="en-US" sz="2800" b="0" i="0" u="none" strike="noStrike" kern="1200" cap="none" spc="0" normalizeH="0" baseline="0" noProof="0" dirty="0">
              <a:ln>
                <a:noFill/>
              </a:ln>
              <a:solidFill>
                <a:schemeClr val="tx1"/>
              </a:solidFill>
              <a:effectLst/>
              <a:uLnTx/>
              <a:uFillTx/>
              <a:latin typeface="+mn-lt"/>
              <a:ea typeface="+mj-ea"/>
              <a:cs typeface="+mj-cs"/>
            </a:endParaRPr>
          </a:p>
        </p:txBody>
      </p:sp>
      <p:sp>
        <p:nvSpPr>
          <p:cNvPr id="14339" name="副标题 2"/>
          <p:cNvSpPr>
            <a:spLocks noGrp="1"/>
          </p:cNvSpPr>
          <p:nvPr>
            <p:ph type="subTitle" idx="1"/>
          </p:nvPr>
        </p:nvSpPr>
        <p:spPr>
          <a:xfrm>
            <a:off x="215900" y="4222750"/>
            <a:ext cx="11703050" cy="1510665"/>
          </a:xfrm>
        </p:spPr>
        <p:txBody>
          <a:bodyPr vert="horz" wrap="square" lIns="121917" tIns="60958" rIns="121917" bIns="60958" anchor="t" anchorCtr="0"/>
          <a:lstStyle/>
          <a:p>
            <a:pPr eaLnBrk="1" hangingPunct="1">
              <a:lnSpc>
                <a:spcPct val="150000"/>
              </a:lnSpc>
              <a:buClrTx/>
              <a:buSzTx/>
            </a:pPr>
            <a:r>
              <a:rPr lang="en-US" altLang="zh-CN" sz="2800" kern="1200" dirty="0">
                <a:highlight>
                  <a:srgbClr val="000000">
                    <a:alpha val="0"/>
                  </a:srgbClr>
                </a:highlight>
                <a:latin typeface="+mn-lt"/>
                <a:ea typeface="宋体" panose="02010600030101010101" pitchFamily="2" charset="-122"/>
                <a:cs typeface="+mn-cs"/>
              </a:rPr>
              <a:t>China Mobile, CAICT, MediaTek, ZTE, Telecom Italia, </a:t>
            </a:r>
            <a:r>
              <a:rPr lang="en-US" altLang="zh-CN" sz="2800" dirty="0">
                <a:highlight>
                  <a:srgbClr val="000000">
                    <a:alpha val="0"/>
                  </a:srgbClr>
                </a:highlight>
                <a:ea typeface="宋体" panose="02010600030101010101" pitchFamily="2" charset="-122"/>
                <a:sym typeface="+mn-ea"/>
              </a:rPr>
              <a:t>Huawei, AT&amp;T, </a:t>
            </a:r>
            <a:endParaRPr lang="en-US" altLang="zh-CN" sz="2800" dirty="0">
              <a:highlight>
                <a:srgbClr val="000000">
                  <a:alpha val="0"/>
                </a:srgbClr>
              </a:highlight>
              <a:ea typeface="宋体" panose="02010600030101010101" pitchFamily="2" charset="-122"/>
              <a:sym typeface="+mn-ea"/>
            </a:endParaRPr>
          </a:p>
          <a:p>
            <a:pPr eaLnBrk="1" hangingPunct="1">
              <a:lnSpc>
                <a:spcPct val="150000"/>
              </a:lnSpc>
              <a:buClrTx/>
              <a:buSzTx/>
            </a:pPr>
            <a:r>
              <a:rPr lang="en-US" altLang="zh-CN" sz="2800" dirty="0">
                <a:highlight>
                  <a:srgbClr val="00FF00"/>
                </a:highlight>
                <a:ea typeface="宋体" panose="02010600030101010101" pitchFamily="2" charset="-122"/>
                <a:sym typeface="+mn-ea"/>
              </a:rPr>
              <a:t>China Telecom</a:t>
            </a:r>
            <a:endParaRPr lang="en-US" altLang="zh-CN" sz="2800" kern="1200" dirty="0">
              <a:highlight>
                <a:srgbClr val="00FF00"/>
              </a:highlight>
              <a:latin typeface="+mn-lt"/>
              <a:ea typeface="宋体" panose="02010600030101010101" pitchFamily="2" charset="-122"/>
              <a:cs typeface="+mn-cs"/>
              <a:sym typeface="+mn-ea"/>
            </a:endParaRPr>
          </a:p>
        </p:txBody>
      </p:sp>
      <p:sp>
        <p:nvSpPr>
          <p:cNvPr id="14340" name="RS_Classification_Standard"/>
          <p:cNvSpPr txBox="1"/>
          <p:nvPr/>
        </p:nvSpPr>
        <p:spPr>
          <a:xfrm>
            <a:off x="12036425" y="6291263"/>
            <a:ext cx="153988"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solidFill>
                <a:srgbClr val="000000"/>
              </a:solidFill>
              <a:latin typeface="Arial" panose="020B0604020202020204" pitchFamily="34" charset="0"/>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GB" altLang="zh-CN" sz="2400" b="1" i="0" u="none" strike="noStrike" kern="1200" cap="none" spc="0" normalizeH="0" baseline="0" noProof="0" dirty="0">
                <a:ln>
                  <a:noFill/>
                </a:ln>
                <a:solidFill>
                  <a:schemeClr val="tx1"/>
                </a:solidFill>
                <a:effectLst/>
                <a:uLnTx/>
                <a:uFillTx/>
                <a:latin typeface="+mn-lt"/>
                <a:ea typeface="+mn-ea"/>
                <a:cs typeface="+mn-cs"/>
              </a:rPr>
              <a:t>3GPP TSG-RAN5 Meeting #</a:t>
            </a:r>
            <a:r>
              <a:rPr kumimoji="0" lang="en-US" altLang="en-GB" sz="2400" b="1" i="0" u="none" strike="noStrike" kern="1200" cap="none" spc="0" normalizeH="0" baseline="0" noProof="0" dirty="0">
                <a:ln>
                  <a:noFill/>
                </a:ln>
                <a:solidFill>
                  <a:schemeClr val="tx1"/>
                </a:solidFill>
                <a:effectLst/>
                <a:uLnTx/>
                <a:uFillTx/>
                <a:latin typeface="+mn-lt"/>
                <a:ea typeface="+mn-ea"/>
                <a:cs typeface="+mn-cs"/>
              </a:rPr>
              <a:t>104</a:t>
            </a:r>
            <a:r>
              <a:rPr kumimoji="0" lang="en-US" sz="2400" b="0" i="0" u="none" strike="noStrike" kern="0" cap="none" spc="0" normalizeH="0" baseline="0" noProof="0" dirty="0">
                <a:ln>
                  <a:noFill/>
                </a:ln>
                <a:solidFill>
                  <a:schemeClr val="tx1"/>
                </a:solidFill>
                <a:effectLst/>
                <a:uLnTx/>
                <a:uFillTx/>
                <a:latin typeface="+mn-lt"/>
                <a:ea typeface="+mn-ea"/>
                <a:cs typeface="+mn-cs"/>
              </a:rPr>
              <a:t> 						      </a:t>
            </a:r>
            <a:r>
              <a:rPr kumimoji="0" lang="en-US" altLang="zh-CN" sz="2400" b="1" i="0" u="none" strike="noStrike" kern="1200" cap="none" spc="0" normalizeH="0" baseline="0" noProof="0" dirty="0">
                <a:ln>
                  <a:noFill/>
                </a:ln>
                <a:effectLst/>
                <a:uLnTx/>
                <a:uFillTx/>
                <a:latin typeface="+mn-lt"/>
                <a:ea typeface="+mn-ea"/>
                <a:cs typeface="+mn-cs"/>
              </a:rPr>
              <a:t>R5-244507</a:t>
            </a:r>
            <a:r>
              <a:rPr kumimoji="0" lang="en-US" altLang="zh-CN" sz="2400" b="1" i="0" u="none" strike="noStrike" kern="1200" cap="none" spc="0" normalizeH="0" baseline="0" noProof="0" dirty="0">
                <a:ln>
                  <a:noFill/>
                </a:ln>
                <a:effectLst/>
                <a:highlight>
                  <a:srgbClr val="00FFFF"/>
                </a:highlight>
                <a:uLnTx/>
                <a:uFillTx/>
                <a:latin typeface="+mn-lt"/>
                <a:ea typeface="+mn-ea"/>
                <a:cs typeface="+mn-cs"/>
              </a:rPr>
              <a:t>r3</a:t>
            </a:r>
            <a:endParaRPr kumimoji="0" lang="en-US" altLang="zh-CN" sz="2400" b="1" i="0" u="none" strike="noStrike" kern="1200" cap="none" spc="0" normalizeH="0" baseline="0" noProof="0" dirty="0">
              <a:ln>
                <a:noFill/>
              </a:ln>
              <a:effectLst/>
              <a:uLnTx/>
              <a:uFillTx/>
              <a:latin typeface="+mn-lt"/>
              <a:ea typeface="+mn-ea"/>
              <a:cs typeface="+mn-cs"/>
            </a:endParaRPr>
          </a:p>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US" sz="2400" b="1" i="0" u="none" strike="noStrike" kern="1200" cap="none" spc="0" normalizeH="0" baseline="0" noProof="0" dirty="0">
                <a:ln>
                  <a:noFill/>
                </a:ln>
                <a:solidFill>
                  <a:schemeClr val="tx1"/>
                </a:solidFill>
                <a:effectLst/>
                <a:uLnTx/>
                <a:uFillTx/>
                <a:latin typeface="+mn-lt"/>
                <a:ea typeface="+mn-ea"/>
                <a:cs typeface="+mn-cs"/>
              </a:rPr>
              <a:t>Maastricht, Netherlands, August 19 – 23, 2024</a:t>
            </a:r>
            <a:endParaRPr kumimoji="0" lang="en-US" sz="2400" b="1" i="0" u="none" strike="noStrike" kern="1200" cap="none" spc="0" normalizeH="0" baseline="0" noProof="0" dirty="0">
              <a:ln>
                <a:noFill/>
              </a:ln>
              <a:solidFill>
                <a:schemeClr val="tx1"/>
              </a:solidFill>
              <a:effectLst/>
              <a:uLnTx/>
              <a:uFillTx/>
              <a:latin typeface="+mn-lt"/>
              <a:ea typeface="+mn-ea"/>
              <a:cs typeface="+mn-cs"/>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“Testability and interoperability issues for CSI compression and CSI prediction” for RAN4 AIML </a:t>
            </a:r>
            <a:r>
              <a:rPr lang="en-US" altLang="zh-CN" sz="2800" b="1" dirty="0">
                <a:highlight>
                  <a:srgbClr val="000000">
                    <a:alpha val="0"/>
                  </a:srgbClr>
                </a:highlight>
                <a:ea typeface="宋体" panose="02010600030101010101" pitchFamily="2" charset="-122"/>
              </a:rPr>
              <a:t>topics that may impact RAN5 (2/2)</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4" name="文本框 3"/>
          <p:cNvSpPr txBox="1"/>
          <p:nvPr/>
        </p:nvSpPr>
        <p:spPr>
          <a:xfrm>
            <a:off x="213360" y="3813810"/>
            <a:ext cx="11764645" cy="1252220"/>
          </a:xfrm>
          <a:prstGeom prst="rect">
            <a:avLst/>
          </a:prstGeom>
          <a:noFill/>
        </p:spPr>
        <p:txBody>
          <a:bodyPr wrap="square">
            <a:noAutofit/>
          </a:bodyPr>
          <a:lstStyle/>
          <a:p>
            <a:pPr marR="0" defTabSz="914400" eaLnBrk="1" hangingPunct="1">
              <a:lnSpc>
                <a:spcPts val="28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Observation 5</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RAN5 needs to consider h</a:t>
            </a:r>
            <a:r>
              <a:rPr lang="en-US" altLang="zh-CN" sz="2400" noProof="0" dirty="0">
                <a:highlight>
                  <a:srgbClr val="000000">
                    <a:alpha val="0"/>
                  </a:srgbClr>
                </a:highlight>
                <a:latin typeface="+mn-lt"/>
                <a:sym typeface="+mn-ea"/>
              </a:rPr>
              <a:t>ow to apply the encoder and decoder in the conformance testing</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Inputs from TF160 might also be needed to make sure the conformance among the different encoders/decoders implemented by different TE vendors.</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6" name="文本框 5"/>
          <p:cNvSpPr txBox="1"/>
          <p:nvPr/>
        </p:nvSpPr>
        <p:spPr>
          <a:xfrm>
            <a:off x="213360" y="5775325"/>
            <a:ext cx="11764645" cy="387985"/>
          </a:xfrm>
          <a:prstGeom prst="rect">
            <a:avLst/>
          </a:prstGeom>
          <a:noFill/>
        </p:spPr>
        <p:txBody>
          <a:bodyPr wrap="square">
            <a:noAutofit/>
          </a:bodyPr>
          <a:lstStyle/>
          <a:p>
            <a:pPr marR="0" defTabSz="914400" eaLnBrk="1" hangingPunct="1">
              <a:lnSpc>
                <a:spcPts val="24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Proposal 5</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lang="en-US" altLang="zh-CN" sz="2400" noProof="0" dirty="0">
                <a:highlight>
                  <a:srgbClr val="000000">
                    <a:alpha val="0"/>
                  </a:srgbClr>
                </a:highlight>
                <a:latin typeface="+mn-lt"/>
                <a:sym typeface="+mn-ea"/>
              </a:rPr>
              <a:t>RAN5 should consider to join RAN4 </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discussion on Issue 4-1.</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5" name="文本框 4"/>
          <p:cNvSpPr txBox="1"/>
          <p:nvPr/>
        </p:nvSpPr>
        <p:spPr>
          <a:xfrm>
            <a:off x="372745" y="1203325"/>
            <a:ext cx="11172825" cy="2245360"/>
          </a:xfrm>
          <a:prstGeom prst="rect">
            <a:avLst/>
          </a:prstGeom>
          <a:noFill/>
        </p:spPr>
        <p:txBody>
          <a:bodyPr wrap="square" rtlCol="0" anchor="t">
            <a:spAutoFit/>
          </a:bodyPr>
          <a:lstStyle/>
          <a:p>
            <a:pPr lvl="0" algn="l">
              <a:lnSpc>
                <a:spcPts val="2400"/>
              </a:lnSpc>
              <a:buClrTx/>
              <a:buSzTx/>
              <a:buFontTx/>
            </a:pPr>
            <a:r>
              <a:rPr lang="en-US" sz="1800" strike="sngStrike">
                <a:solidFill>
                  <a:schemeClr val="tx1"/>
                </a:solidFill>
                <a:highlight>
                  <a:srgbClr val="000000">
                    <a:alpha val="0"/>
                  </a:srgbClr>
                </a:highlight>
                <a:uFillTx/>
                <a:latin typeface="Times New Roman" panose="02020603050405020304" charset="0"/>
                <a:sym typeface="+mn-ea"/>
              </a:rPr>
              <a:t>Option1: DUT provides the decoder; </a:t>
            </a:r>
            <a:endParaRPr lang="en-US" sz="1800" strike="sngStrike">
              <a:solidFill>
                <a:schemeClr val="tx1"/>
              </a:solidFill>
              <a:highlight>
                <a:srgbClr val="000000">
                  <a:alpha val="0"/>
                </a:srgbClr>
              </a:highlight>
              <a:uFillTx/>
              <a:latin typeface="Times New Roman" panose="02020603050405020304" charset="0"/>
              <a:sym typeface="+mn-ea"/>
            </a:endParaRPr>
          </a:p>
          <a:p>
            <a:pPr lvl="0" algn="l">
              <a:lnSpc>
                <a:spcPts val="2400"/>
              </a:lnSpc>
              <a:buClrTx/>
              <a:buSzTx/>
              <a:buFontTx/>
            </a:pPr>
            <a:r>
              <a:rPr lang="en-US" sz="1800" strike="sngStrike">
                <a:solidFill>
                  <a:schemeClr val="tx1"/>
                </a:solidFill>
                <a:highlight>
                  <a:srgbClr val="000000">
                    <a:alpha val="0"/>
                  </a:srgbClr>
                </a:highlight>
                <a:uFillTx/>
                <a:latin typeface="Times New Roman" panose="02020603050405020304" charset="0"/>
                <a:sym typeface="+mn-ea"/>
              </a:rPr>
              <a:t>Option2: Infra vendor provides the decoder</a:t>
            </a:r>
            <a:r>
              <a:rPr lang="en-US" sz="1800">
                <a:highlight>
                  <a:srgbClr val="000000">
                    <a:alpha val="0"/>
                  </a:srgbClr>
                </a:highlight>
                <a:latin typeface="Times New Roman" panose="02020603050405020304" charset="0"/>
                <a:sym typeface="+mn-ea"/>
              </a:rPr>
              <a:t>[3]</a:t>
            </a:r>
            <a:endParaRPr lang="en-US" sz="1800" strike="sngStrike">
              <a:solidFill>
                <a:schemeClr val="tx1"/>
              </a:solidFill>
              <a:highlight>
                <a:srgbClr val="000000">
                  <a:alpha val="0"/>
                </a:srgbClr>
              </a:highlight>
              <a:uFillTx/>
              <a:latin typeface="Times New Roman" panose="02020603050405020304" charset="0"/>
              <a:sym typeface="+mn-ea"/>
            </a:endParaRPr>
          </a:p>
          <a:p>
            <a:pPr lvl="0" algn="l">
              <a:lnSpc>
                <a:spcPts val="2400"/>
              </a:lnSpc>
              <a:buClrTx/>
              <a:buSzTx/>
              <a:buFontTx/>
            </a:pPr>
            <a:r>
              <a:rPr lang="en-US" sz="1800" b="1">
                <a:highlight>
                  <a:srgbClr val="000000">
                    <a:alpha val="0"/>
                  </a:srgbClr>
                </a:highlight>
                <a:latin typeface="Times New Roman" panose="02020603050405020304" charset="0"/>
                <a:sym typeface="+mn-ea"/>
              </a:rPr>
              <a:t>Option3: Full decoder specification in standard</a:t>
            </a:r>
            <a:r>
              <a:rPr lang="en-US" sz="1800">
                <a:highlight>
                  <a:srgbClr val="000000">
                    <a:alpha val="0"/>
                  </a:srgbClr>
                </a:highlight>
                <a:latin typeface="Times New Roman" panose="02020603050405020304" charset="0"/>
                <a:sym typeface="+mn-ea"/>
              </a:rPr>
              <a:t>. Option 3 target is that a single decoder defined in the specifications for at least a single test for any DUTs.[3]</a:t>
            </a:r>
            <a:endParaRPr lang="en-US" sz="1800">
              <a:highlight>
                <a:srgbClr val="000000">
                  <a:alpha val="0"/>
                </a:srgbClr>
              </a:highlight>
              <a:latin typeface="Times New Roman" panose="02020603050405020304" charset="0"/>
              <a:sym typeface="+mn-ea"/>
            </a:endParaRPr>
          </a:p>
          <a:p>
            <a:pPr lvl="0" algn="l">
              <a:lnSpc>
                <a:spcPts val="2400"/>
              </a:lnSpc>
              <a:buClrTx/>
              <a:buSzTx/>
              <a:buFontTx/>
            </a:pPr>
            <a:r>
              <a:rPr lang="en-US" sz="1800" b="1">
                <a:highlight>
                  <a:srgbClr val="000000">
                    <a:alpha val="0"/>
                  </a:srgbClr>
                </a:highlight>
                <a:latin typeface="Times New Roman" panose="02020603050405020304" charset="0"/>
                <a:sym typeface="+mn-ea"/>
              </a:rPr>
              <a:t>Option4: TE vendor provides the decoder. </a:t>
            </a:r>
            <a:r>
              <a:rPr lang="en-US" sz="1800">
                <a:highlight>
                  <a:srgbClr val="000000">
                    <a:alpha val="0"/>
                  </a:srgbClr>
                </a:highlight>
                <a:latin typeface="Times New Roman" panose="02020603050405020304" charset="0"/>
                <a:sym typeface="+mn-ea"/>
              </a:rPr>
              <a:t>Option 4 target is that a single decoder implemented by each TE vendor will be enough for at least a single test for any DUTs. TE vendor should be able to implement the test decoder for Option 4 without any involvement from another party.[3]</a:t>
            </a:r>
            <a:endParaRPr lang="en-US" sz="1800">
              <a:highlight>
                <a:srgbClr val="000000">
                  <a:alpha val="0"/>
                </a:srgbClr>
              </a:highlight>
              <a:latin typeface="Times New Roman" panose="02020603050405020304" charset="0"/>
              <a:sym typeface="+mn-ea"/>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“Testability and interoperability issues for CSI compression and CSI prediction” for RAN4 AIML </a:t>
            </a:r>
            <a:r>
              <a:rPr lang="en-US" altLang="zh-CN" sz="2800" b="1" dirty="0">
                <a:highlight>
                  <a:srgbClr val="000000">
                    <a:alpha val="0"/>
                  </a:srgbClr>
                </a:highlight>
                <a:ea typeface="宋体" panose="02010600030101010101" pitchFamily="2" charset="-122"/>
              </a:rPr>
              <a:t>topics that may impact RAN5</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2" name="文本框 1"/>
          <p:cNvSpPr txBox="1"/>
          <p:nvPr/>
        </p:nvSpPr>
        <p:spPr>
          <a:xfrm>
            <a:off x="212725" y="863600"/>
            <a:ext cx="11764645" cy="622935"/>
          </a:xfrm>
          <a:prstGeom prst="rect">
            <a:avLst/>
          </a:prstGeom>
          <a:noFill/>
        </p:spPr>
        <p:txBody>
          <a:bodyPr wrap="square">
            <a:noAutofit/>
          </a:bodyPr>
          <a:lstStyle/>
          <a:p>
            <a:pPr marR="0" defTabSz="914400" eaLnBrk="1" hangingPunct="1">
              <a:lnSpc>
                <a:spcPts val="22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Observation 6.1</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As per [2], agreements about the parameters used in the simulations for checking the feasibility of testing options for CSI compression and prediction is as below.</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3" name="文本框 2"/>
          <p:cNvSpPr txBox="1"/>
          <p:nvPr/>
        </p:nvSpPr>
        <p:spPr>
          <a:xfrm>
            <a:off x="459740" y="1520825"/>
            <a:ext cx="11173460" cy="1014730"/>
          </a:xfrm>
          <a:prstGeom prst="rect">
            <a:avLst/>
          </a:prstGeom>
          <a:noFill/>
          <a:ln w="9525">
            <a:solidFill>
              <a:schemeClr val="tx1"/>
            </a:solidFill>
            <a:prstDash val="dashDot"/>
          </a:ln>
        </p:spPr>
        <p:txBody>
          <a:bodyPr wrap="square">
            <a:spAutoFit/>
          </a:bodyPr>
          <a:lstStyle/>
          <a:p>
            <a:pPr>
              <a:lnSpc>
                <a:spcPts val="1800"/>
              </a:lnSpc>
            </a:pPr>
            <a:r>
              <a:rPr lang="en-US" b="1">
                <a:highlight>
                  <a:srgbClr val="000000">
                    <a:alpha val="0"/>
                  </a:srgbClr>
                </a:highlight>
                <a:latin typeface="Times New Roman" panose="02020603050405020304" charset="0"/>
                <a:ea typeface="宋体" panose="02010600030101010101" pitchFamily="2" charset="-122"/>
              </a:rPr>
              <a:t>Agreement:</a:t>
            </a:r>
            <a:endParaRPr lang="en-US">
              <a:highlight>
                <a:srgbClr val="000000">
                  <a:alpha val="0"/>
                </a:srgbClr>
              </a:highlight>
              <a:latin typeface="Times New Roman" panose="02020603050405020304" charset="0"/>
              <a:ea typeface="宋体" panose="02010600030101010101" pitchFamily="2" charset="-122"/>
            </a:endParaRPr>
          </a:p>
          <a:p>
            <a:pPr>
              <a:lnSpc>
                <a:spcPts val="1800"/>
              </a:lnSpc>
            </a:pPr>
            <a:r>
              <a:rPr lang="en-US">
                <a:highlight>
                  <a:srgbClr val="000000">
                    <a:alpha val="0"/>
                  </a:srgbClr>
                </a:highlight>
                <a:latin typeface="Times New Roman" panose="02020603050405020304" charset="0"/>
                <a:ea typeface="宋体" panose="02010600030101010101" pitchFamily="2" charset="-122"/>
              </a:rPr>
              <a:t>Parameters agreed are just for the feasibility study of testing options. </a:t>
            </a:r>
            <a:endParaRPr lang="en-US">
              <a:highlight>
                <a:srgbClr val="000000">
                  <a:alpha val="0"/>
                </a:srgbClr>
              </a:highlight>
              <a:latin typeface="Times New Roman" panose="02020603050405020304" charset="0"/>
              <a:ea typeface="宋体" panose="02010600030101010101" pitchFamily="2" charset="-122"/>
            </a:endParaRPr>
          </a:p>
          <a:p>
            <a:pPr>
              <a:lnSpc>
                <a:spcPts val="1800"/>
              </a:lnSpc>
            </a:pPr>
            <a:r>
              <a:rPr lang="en-US">
                <a:highlight>
                  <a:srgbClr val="000000">
                    <a:alpha val="0"/>
                  </a:srgbClr>
                </a:highlight>
                <a:latin typeface="Times New Roman" panose="02020603050405020304" charset="0"/>
                <a:ea typeface="宋体" panose="02010600030101010101" pitchFamily="2" charset="-122"/>
              </a:rPr>
              <a:t>If/when RAN4 discusses requirement definition, RAN4 will define a new test decoder which may or may not reuse any of the parameters agreed in the feasibility study.</a:t>
            </a:r>
            <a:endParaRPr lang="en-US" altLang="en-US">
              <a:highlight>
                <a:srgbClr val="000000">
                  <a:alpha val="0"/>
                </a:srgbClr>
              </a:highlight>
              <a:latin typeface="Times New Roman" panose="02020603050405020304" charset="0"/>
              <a:ea typeface="宋体" panose="02010600030101010101" pitchFamily="2" charset="-122"/>
            </a:endParaRPr>
          </a:p>
        </p:txBody>
      </p:sp>
      <p:sp>
        <p:nvSpPr>
          <p:cNvPr id="7" name="文本框 6"/>
          <p:cNvSpPr txBox="1"/>
          <p:nvPr/>
        </p:nvSpPr>
        <p:spPr>
          <a:xfrm>
            <a:off x="108585" y="5987415"/>
            <a:ext cx="12069445" cy="786130"/>
          </a:xfrm>
          <a:prstGeom prst="rect">
            <a:avLst/>
          </a:prstGeom>
          <a:noFill/>
        </p:spPr>
        <p:txBody>
          <a:bodyPr wrap="square">
            <a:noAutofit/>
          </a:bodyPr>
          <a:lstStyle/>
          <a:p>
            <a:pPr marR="0" defTabSz="914400" eaLnBrk="1" hangingPunct="1">
              <a:lnSpc>
                <a:spcPts val="28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Proposal 6</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RAN5 </a:t>
            </a:r>
            <a:r>
              <a:rPr kumimoji="0" lang="en-US" altLang="zh-CN" sz="2400" kern="1200" cap="none" spc="0" normalizeH="0" baseline="0" noProof="0" dirty="0">
                <a:highlight>
                  <a:srgbClr val="00FFFF"/>
                </a:highlight>
                <a:latin typeface="+mn-lt"/>
                <a:ea typeface="宋体" panose="02010600030101010101" pitchFamily="2" charset="-122"/>
                <a:cs typeface="+mn-cs"/>
                <a:sym typeface="+mn-ea"/>
              </a:rPr>
              <a:t>may</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NOT need to directly participate in RAN4 discussions on “Test decoder derivation procedure” and only monitor progress and conclusions</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9" name="文本框 8"/>
          <p:cNvSpPr txBox="1"/>
          <p:nvPr/>
        </p:nvSpPr>
        <p:spPr>
          <a:xfrm>
            <a:off x="217805" y="2570480"/>
            <a:ext cx="11764645" cy="640080"/>
          </a:xfrm>
          <a:prstGeom prst="rect">
            <a:avLst/>
          </a:prstGeom>
          <a:noFill/>
        </p:spPr>
        <p:txBody>
          <a:bodyPr wrap="square">
            <a:noAutofit/>
          </a:bodyPr>
          <a:lstStyle/>
          <a:p>
            <a:pPr marR="0" defTabSz="914400" eaLnBrk="1" hangingPunct="1">
              <a:lnSpc>
                <a:spcPts val="22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Observation 6.2</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As per [2], agreements </a:t>
            </a:r>
            <a:r>
              <a:rPr lang="en-US" sz="2400">
                <a:highlight>
                  <a:srgbClr val="000000">
                    <a:alpha val="0"/>
                  </a:srgbClr>
                </a:highlight>
                <a:latin typeface="Calibri" panose="020F0502020204030204" pitchFamily="34" charset="0"/>
                <a:sym typeface="+mn-ea"/>
              </a:rPr>
              <a:t>regarding the process for checking the feasibility of deriving a test decoder for Option 3</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is as below.</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10" name="文本框 9"/>
          <p:cNvSpPr txBox="1"/>
          <p:nvPr/>
        </p:nvSpPr>
        <p:spPr>
          <a:xfrm>
            <a:off x="459740" y="3278505"/>
            <a:ext cx="11173460" cy="2630170"/>
          </a:xfrm>
          <a:prstGeom prst="rect">
            <a:avLst/>
          </a:prstGeom>
          <a:noFill/>
          <a:ln w="9525">
            <a:solidFill>
              <a:schemeClr val="tx1"/>
            </a:solidFill>
            <a:prstDash val="dashDot"/>
          </a:ln>
        </p:spPr>
        <p:txBody>
          <a:bodyPr wrap="square">
            <a:spAutoFit/>
          </a:bodyPr>
          <a:lstStyle/>
          <a:p>
            <a:pPr>
              <a:lnSpc>
                <a:spcPts val="1800"/>
              </a:lnSpc>
            </a:pPr>
            <a:r>
              <a:rPr lang="en-US">
                <a:highlight>
                  <a:srgbClr val="000000">
                    <a:alpha val="0"/>
                  </a:srgbClr>
                </a:highlight>
                <a:latin typeface="Times New Roman" panose="02020603050405020304" charset="0"/>
                <a:ea typeface="宋体" panose="02010600030101010101" pitchFamily="2" charset="-122"/>
              </a:rPr>
              <a:t>Test decoder derivation procedure:</a:t>
            </a:r>
            <a:endParaRPr lang="en-US">
              <a:highlight>
                <a:srgbClr val="000000">
                  <a:alpha val="0"/>
                </a:srgbClr>
              </a:highlight>
              <a:latin typeface="Times New Roman" panose="02020603050405020304" charset="0"/>
              <a:ea typeface="宋体" panose="02010600030101010101" pitchFamily="2" charset="-122"/>
            </a:endParaRPr>
          </a:p>
          <a:p>
            <a:pPr>
              <a:lnSpc>
                <a:spcPts val="1800"/>
              </a:lnSpc>
            </a:pPr>
            <a:r>
              <a:rPr lang="en-US" b="1">
                <a:highlight>
                  <a:srgbClr val="000000">
                    <a:alpha val="0"/>
                  </a:srgbClr>
                </a:highlight>
                <a:latin typeface="Times New Roman" panose="02020603050405020304" charset="0"/>
                <a:ea typeface="宋体" panose="02010600030101010101" pitchFamily="2" charset="-122"/>
              </a:rPr>
              <a:t>Option 1</a:t>
            </a:r>
            <a:endParaRPr lang="en-US">
              <a:highlight>
                <a:srgbClr val="000000">
                  <a:alpha val="0"/>
                </a:srgbClr>
              </a:highlight>
              <a:latin typeface="Times New Roman" panose="02020603050405020304" charset="0"/>
              <a:ea typeface="宋体" panose="02010600030101010101" pitchFamily="2" charset="-122"/>
            </a:endParaRPr>
          </a:p>
          <a:p>
            <a:pPr>
              <a:lnSpc>
                <a:spcPts val="1800"/>
              </a:lnSpc>
            </a:pPr>
            <a:r>
              <a:rPr lang="en-US">
                <a:highlight>
                  <a:srgbClr val="000000">
                    <a:alpha val="0"/>
                  </a:srgbClr>
                </a:highlight>
                <a:latin typeface="Times New Roman" panose="02020603050405020304" charset="0"/>
                <a:ea typeface="宋体" panose="02010600030101010101" pitchFamily="2" charset="-122"/>
              </a:rPr>
              <a:t>companies bring encoder + decoder set based on agreed parameters. RAN4 chooses one of the decoders and interested companies further check if an encoder can be trained with this decoder to obtain similar performance/complexity (or other </a:t>
            </a:r>
            <a:r>
              <a:rPr lang="en-US">
                <a:highlight>
                  <a:srgbClr val="000000">
                    <a:alpha val="0"/>
                  </a:srgbClr>
                </a:highlight>
                <a:latin typeface="Times New Roman" panose="02020603050405020304" charset="0"/>
                <a:cs typeface="游明朝" charset="0"/>
              </a:rPr>
              <a:t>evaluation</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criteria)</a:t>
            </a:r>
            <a:endParaRPr lang="en-US">
              <a:highlight>
                <a:srgbClr val="000000">
                  <a:alpha val="0"/>
                </a:srgbClr>
              </a:highlight>
              <a:latin typeface="Times New Roman" panose="02020603050405020304" charset="0"/>
              <a:ea typeface="宋体" panose="02010600030101010101" pitchFamily="2" charset="-122"/>
            </a:endParaRPr>
          </a:p>
          <a:p>
            <a:pPr>
              <a:lnSpc>
                <a:spcPts val="1800"/>
              </a:lnSpc>
            </a:pPr>
            <a:r>
              <a:rPr lang="en-US" b="1">
                <a:highlight>
                  <a:srgbClr val="000000">
                    <a:alpha val="0"/>
                  </a:srgbClr>
                </a:highlight>
                <a:latin typeface="Times New Roman" panose="02020603050405020304" charset="0"/>
                <a:ea typeface="宋体" panose="02010600030101010101" pitchFamily="2" charset="-122"/>
              </a:rPr>
              <a:t>Option 2</a:t>
            </a:r>
            <a:endParaRPr lang="en-US">
              <a:highlight>
                <a:srgbClr val="000000">
                  <a:alpha val="0"/>
                </a:srgbClr>
              </a:highlight>
              <a:latin typeface="Times New Roman" panose="02020603050405020304" charset="0"/>
              <a:cs typeface="游明朝" charset="0"/>
            </a:endParaRPr>
          </a:p>
          <a:p>
            <a:pPr>
              <a:lnSpc>
                <a:spcPts val="1800"/>
              </a:lnSpc>
            </a:pPr>
            <a:r>
              <a:rPr lang="en-US">
                <a:highlight>
                  <a:srgbClr val="000000">
                    <a:alpha val="0"/>
                  </a:srgbClr>
                </a:highlight>
                <a:latin typeface="Times New Roman" panose="02020603050405020304" charset="0"/>
                <a:cs typeface="游明朝" charset="0"/>
              </a:rPr>
              <a:t>companies</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bring training data for encoder + decoder pair, interested companies train an encoder + decoder pair based on the </a:t>
            </a:r>
            <a:r>
              <a:rPr lang="en-US">
                <a:highlight>
                  <a:srgbClr val="000000">
                    <a:alpha val="0"/>
                  </a:srgbClr>
                </a:highlight>
                <a:latin typeface="Times New Roman" panose="02020603050405020304" charset="0"/>
                <a:cs typeface="游明朝" charset="0"/>
              </a:rPr>
              <a:t>aggregated</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dataset from all companies to check decoder derivation feasibility and performance/complexity (or other </a:t>
            </a:r>
            <a:r>
              <a:rPr lang="en-US">
                <a:highlight>
                  <a:srgbClr val="000000">
                    <a:alpha val="0"/>
                  </a:srgbClr>
                </a:highlight>
                <a:latin typeface="Times New Roman" panose="02020603050405020304" charset="0"/>
                <a:cs typeface="游明朝" charset="0"/>
              </a:rPr>
              <a:t>evaluation</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criteria)</a:t>
            </a:r>
            <a:endParaRPr lang="en-US">
              <a:highlight>
                <a:srgbClr val="000000">
                  <a:alpha val="0"/>
                </a:srgbClr>
              </a:highlight>
              <a:latin typeface="Times New Roman" panose="02020603050405020304" charset="0"/>
              <a:ea typeface="宋体" panose="02010600030101010101" pitchFamily="2" charset="-122"/>
            </a:endParaRPr>
          </a:p>
          <a:p>
            <a:pPr>
              <a:lnSpc>
                <a:spcPts val="1800"/>
              </a:lnSpc>
            </a:pPr>
            <a:r>
              <a:rPr lang="en-US" b="1">
                <a:highlight>
                  <a:srgbClr val="000000">
                    <a:alpha val="0"/>
                  </a:srgbClr>
                </a:highlight>
                <a:latin typeface="Times New Roman" panose="02020603050405020304" charset="0"/>
                <a:ea typeface="宋体" panose="02010600030101010101" pitchFamily="2" charset="-122"/>
              </a:rPr>
              <a:t>RAN4 agrees to work on </a:t>
            </a:r>
            <a:r>
              <a:rPr lang="en-US" b="1">
                <a:highlight>
                  <a:srgbClr val="000000">
                    <a:alpha val="0"/>
                  </a:srgbClr>
                </a:highlight>
                <a:latin typeface="Times New Roman" panose="02020603050405020304" charset="0"/>
                <a:cs typeface="游明朝" charset="0"/>
              </a:rPr>
              <a:t>Option</a:t>
            </a:r>
            <a:r>
              <a:rPr lang="en-US" b="1">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b="1">
                <a:highlight>
                  <a:srgbClr val="000000">
                    <a:alpha val="0"/>
                  </a:srgbClr>
                </a:highlight>
                <a:latin typeface="Times New Roman" panose="02020603050405020304" charset="0"/>
                <a:ea typeface="宋体" panose="02010600030101010101" pitchFamily="2" charset="-122"/>
              </a:rPr>
              <a:t>1.</a:t>
            </a:r>
            <a:endParaRPr lang="en-US" b="1">
              <a:highlight>
                <a:srgbClr val="000000">
                  <a:alpha val="0"/>
                </a:srgbClr>
              </a:highlight>
              <a:latin typeface="Times New Roman" panose="02020603050405020304" charset="0"/>
              <a:ea typeface="宋体" panose="02010600030101010101" pitchFamily="2" charset="-122"/>
            </a:endParaRPr>
          </a:p>
          <a:p>
            <a:pPr>
              <a:lnSpc>
                <a:spcPts val="1800"/>
              </a:lnSpc>
            </a:pPr>
            <a:r>
              <a:rPr lang="en-US" b="1">
                <a:highlight>
                  <a:srgbClr val="000000">
                    <a:alpha val="0"/>
                  </a:srgbClr>
                </a:highlight>
                <a:latin typeface="Times New Roman" panose="02020603050405020304" charset="0"/>
                <a:ea typeface="宋体" panose="02010600030101010101" pitchFamily="2" charset="-122"/>
              </a:rPr>
              <a:t>Interested companies are invited to bring further feasibility analysis for Option 2 </a:t>
            </a:r>
            <a:endParaRPr lang="en-US" altLang="en-US" b="1">
              <a:highlight>
                <a:srgbClr val="000000">
                  <a:alpha val="0"/>
                </a:srgbClr>
              </a:highlight>
              <a:latin typeface="Times New Roman" panose="02020603050405020304" charset="0"/>
              <a:ea typeface="宋体" panose="02010600030101010101" pitchFamily="2" charset="-122"/>
            </a:endParaRPr>
          </a:p>
        </p:txBody>
      </p:sp>
      <p:sp>
        <p:nvSpPr>
          <p:cNvPr id="4" name="文本框 3"/>
          <p:cNvSpPr txBox="1"/>
          <p:nvPr/>
        </p:nvSpPr>
        <p:spPr>
          <a:xfrm rot="1740000">
            <a:off x="10342245" y="3439160"/>
            <a:ext cx="1670685" cy="368300"/>
          </a:xfrm>
          <a:prstGeom prst="rect">
            <a:avLst/>
          </a:prstGeom>
          <a:noFill/>
          <a:ln w="38100">
            <a:solidFill>
              <a:srgbClr val="C00000"/>
            </a:solidFill>
          </a:ln>
        </p:spPr>
        <p:txBody>
          <a:bodyPr wrap="square" rtlCol="0">
            <a:spAutoFit/>
          </a:bodyPr>
          <a:lstStyle/>
          <a:p>
            <a:pPr algn="ctr"/>
            <a:r>
              <a:rPr lang="en-US" altLang="zh-CN" b="1">
                <a:solidFill>
                  <a:srgbClr val="C00000"/>
                </a:solidFill>
                <a:highlight>
                  <a:srgbClr val="000000">
                    <a:alpha val="0"/>
                  </a:srgbClr>
                </a:highlight>
              </a:rPr>
              <a:t>R4-2410570</a:t>
            </a:r>
            <a:endParaRPr lang="en-US" altLang="zh-CN" b="1">
              <a:solidFill>
                <a:srgbClr val="C00000"/>
              </a:solidFill>
              <a:highlight>
                <a:srgbClr val="000000">
                  <a:alpha val="0"/>
                </a:srgbClr>
              </a:highlight>
            </a:endParaRPr>
          </a:p>
        </p:txBody>
      </p:sp>
      <p:sp>
        <p:nvSpPr>
          <p:cNvPr id="6" name="文本框 5"/>
          <p:cNvSpPr txBox="1"/>
          <p:nvPr/>
        </p:nvSpPr>
        <p:spPr>
          <a:xfrm rot="1740000">
            <a:off x="10380345" y="1767205"/>
            <a:ext cx="1670685" cy="368300"/>
          </a:xfrm>
          <a:prstGeom prst="rect">
            <a:avLst/>
          </a:prstGeom>
          <a:noFill/>
          <a:ln w="38100">
            <a:solidFill>
              <a:srgbClr val="C00000"/>
            </a:solidFill>
          </a:ln>
        </p:spPr>
        <p:txBody>
          <a:bodyPr wrap="square" rtlCol="0">
            <a:spAutoFit/>
          </a:bodyPr>
          <a:lstStyle/>
          <a:p>
            <a:pPr algn="ctr"/>
            <a:r>
              <a:rPr lang="en-US" altLang="zh-CN" b="1">
                <a:solidFill>
                  <a:srgbClr val="C00000"/>
                </a:solidFill>
                <a:highlight>
                  <a:srgbClr val="000000">
                    <a:alpha val="0"/>
                  </a:srgbClr>
                </a:highlight>
              </a:rPr>
              <a:t>R4-2410570</a:t>
            </a:r>
            <a:endParaRPr lang="en-US" altLang="zh-CN" b="1">
              <a:solidFill>
                <a:srgbClr val="C00000"/>
              </a:solidFill>
              <a:highlight>
                <a:srgbClr val="000000">
                  <a:alpha val="0"/>
                </a:srgbClr>
              </a:highlight>
            </a:endParaRP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263525" y="194310"/>
            <a:ext cx="1157795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RAN2 AIML discussions</a:t>
            </a:r>
            <a:r>
              <a:rPr lang="en-US" altLang="zh-CN" sz="2800" b="1" dirty="0">
                <a:ea typeface="宋体" panose="02010600030101010101" pitchFamily="2" charset="-122"/>
              </a:rPr>
              <a:t> on “Functionality based LCM for NW-sided model” that may impact </a:t>
            </a:r>
            <a:r>
              <a:rPr lang="en-US" altLang="zh-CN" sz="2800" b="1" dirty="0">
                <a:highlight>
                  <a:srgbClr val="000000">
                    <a:alpha val="0"/>
                  </a:srgbClr>
                </a:highlight>
                <a:ea typeface="宋体" panose="02010600030101010101" pitchFamily="2" charset="-122"/>
              </a:rPr>
              <a:t>RAN5 (1/3)</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7" name="文本框 6"/>
          <p:cNvSpPr txBox="1"/>
          <p:nvPr/>
        </p:nvSpPr>
        <p:spPr>
          <a:xfrm>
            <a:off x="292735" y="5440045"/>
            <a:ext cx="11608435" cy="1193800"/>
          </a:xfrm>
          <a:prstGeom prst="rect">
            <a:avLst/>
          </a:prstGeom>
          <a:noFill/>
        </p:spPr>
        <p:txBody>
          <a:bodyPr wrap="square">
            <a:noAutofit/>
          </a:bodyPr>
          <a:lstStyle/>
          <a:p>
            <a:pPr marR="0" defTabSz="914400" eaLnBrk="1" hangingPunct="1">
              <a:lnSpc>
                <a:spcPts val="28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7</a:t>
            </a:r>
            <a:r>
              <a:rPr kumimoji="0" lang="en-US" altLang="zh-CN" sz="2400" kern="1200" cap="none" spc="0" normalizeH="0" baseline="0" noProof="0" dirty="0">
                <a:latin typeface="+mn-lt"/>
                <a:ea typeface="宋体" panose="02010600030101010101" pitchFamily="2" charset="-122"/>
                <a:cs typeface="+mn-cs"/>
                <a:sym typeface="+mn-ea"/>
              </a:rPr>
              <a:t>: For</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RAN2 AIML “</a:t>
            </a:r>
            <a:r>
              <a:rPr lang="en-US" altLang="zh-CN" sz="2400" noProof="0" dirty="0">
                <a:highlight>
                  <a:srgbClr val="000000">
                    <a:alpha val="0"/>
                  </a:srgbClr>
                </a:highlight>
                <a:latin typeface="+mn-lt"/>
                <a:sym typeface="+mn-ea"/>
              </a:rPr>
              <a:t>NW-sided model</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discussions for “</a:t>
            </a:r>
            <a:r>
              <a:rPr lang="en-US" altLang="zh-CN" sz="2400" noProof="0" dirty="0">
                <a:highlight>
                  <a:srgbClr val="000000">
                    <a:alpha val="0"/>
                  </a:srgbClr>
                </a:highlight>
                <a:latin typeface="+mn-lt"/>
                <a:sym typeface="+mn-ea"/>
              </a:rPr>
              <a:t>General”, </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RAN5 should pay close attention to the discussion progress and conclusions on data collection procedure from UE to NW for the sake of NW-sided model LCM.</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100" name="文本框 99"/>
          <p:cNvSpPr txBox="1"/>
          <p:nvPr/>
        </p:nvSpPr>
        <p:spPr>
          <a:xfrm>
            <a:off x="292735" y="1261110"/>
            <a:ext cx="11608435" cy="3871595"/>
          </a:xfrm>
          <a:prstGeom prst="rect">
            <a:avLst/>
          </a:prstGeom>
          <a:noFill/>
          <a:ln w="9525">
            <a:solidFill>
              <a:schemeClr val="tx1"/>
            </a:solidFill>
            <a:prstDash val="dashDot"/>
          </a:ln>
        </p:spPr>
        <p:txBody>
          <a:bodyPr wrap="square">
            <a:noAutofit/>
          </a:bodyPr>
          <a:p>
            <a:pPr marL="230505" indent="-230505"/>
            <a:r>
              <a:rPr lang="en-US" sz="2400" b="1">
                <a:latin typeface="Calibri" panose="020F0502020204030204" pitchFamily="34" charset="0"/>
                <a:cs typeface="Calibri" panose="020F0502020204030204" pitchFamily="34" charset="0"/>
              </a:rPr>
              <a:t>Observation 7: Agreements for “General” from RAN2#125bis@2024.04</a:t>
            </a:r>
            <a:endParaRPr lang="en-US" sz="2400" b="1">
              <a:latin typeface="Calibri" panose="020F0502020204030204" pitchFamily="34" charset="0"/>
              <a:cs typeface="Calibri" panose="020F0502020204030204" pitchFamily="34" charset="0"/>
            </a:endParaRPr>
          </a:p>
          <a:p>
            <a:pPr marL="230505" indent="-230505"/>
            <a:r>
              <a:rPr lang="en-US" sz="2400">
                <a:latin typeface="Calibri" panose="020F0502020204030204" pitchFamily="34" charset="0"/>
                <a:cs typeface="Calibri" panose="020F0502020204030204" pitchFamily="34" charset="0"/>
              </a:rPr>
              <a:t>1	RAN2 confirms that UE will not be informed about any gNB/LMF-sided model/functionality management decision (e.g., selection, (de)activation, switching, fallback, etc.)2	RAN2 confirms that UE will not be involved in any gNB/LMF-sided model/functionality management decision making (e.g., selection, (de)activation, switching, fallback, etc.), except being configured to provide the required measurement/data. 3	RAN2 focuses on the </a:t>
            </a:r>
            <a:r>
              <a:rPr lang="en-US" sz="2400">
                <a:solidFill>
                  <a:srgbClr val="0000FF"/>
                </a:solidFill>
                <a:latin typeface="Calibri" panose="020F0502020204030204" pitchFamily="34" charset="0"/>
                <a:cs typeface="Calibri" panose="020F0502020204030204" pitchFamily="34" charset="0"/>
              </a:rPr>
              <a:t>data collection procedure from UE to NW</a:t>
            </a:r>
            <a:r>
              <a:rPr lang="en-US" sz="2400">
                <a:latin typeface="Calibri" panose="020F0502020204030204" pitchFamily="34" charset="0"/>
                <a:cs typeface="Calibri" panose="020F0502020204030204" pitchFamily="34" charset="0"/>
              </a:rPr>
              <a:t> (e.g., gNB, LMF, or OAM) for the sake of NW-sided model LCM (including training, inference, management).</a:t>
            </a:r>
            <a:endParaRPr lang="en-US" altLang="en-US" sz="2400">
              <a:latin typeface="Calibri" panose="020F0502020204030204" pitchFamily="34" charset="0"/>
              <a:cs typeface="Calibri" panose="020F0502020204030204" pitchFamily="34" charset="0"/>
            </a:endParaRPr>
          </a:p>
        </p:txBody>
      </p:sp>
      <p:sp>
        <p:nvSpPr>
          <p:cNvPr id="6" name="文本框 5"/>
          <p:cNvSpPr txBox="1"/>
          <p:nvPr/>
        </p:nvSpPr>
        <p:spPr>
          <a:xfrm rot="1740000">
            <a:off x="10380345" y="1767205"/>
            <a:ext cx="1670685" cy="368300"/>
          </a:xfrm>
          <a:prstGeom prst="rect">
            <a:avLst/>
          </a:prstGeom>
          <a:noFill/>
          <a:ln w="38100">
            <a:solidFill>
              <a:srgbClr val="C00000"/>
            </a:solidFill>
          </a:ln>
        </p:spPr>
        <p:txBody>
          <a:bodyPr wrap="square" rtlCol="0">
            <a:spAutoFit/>
          </a:bodyPr>
          <a:p>
            <a:pPr algn="ctr"/>
            <a:r>
              <a:rPr lang="en-US" altLang="zh-CN" b="1">
                <a:solidFill>
                  <a:srgbClr val="C00000"/>
                </a:solidFill>
                <a:highlight>
                  <a:srgbClr val="000000">
                    <a:alpha val="0"/>
                  </a:srgbClr>
                </a:highlight>
              </a:rPr>
              <a:t>R2-2404102</a:t>
            </a:r>
            <a:endParaRPr lang="en-US" altLang="zh-CN" b="1">
              <a:solidFill>
                <a:srgbClr val="C00000"/>
              </a:solidFill>
              <a:highlight>
                <a:srgbClr val="000000">
                  <a:alpha val="0"/>
                </a:srgbClr>
              </a:highlight>
            </a:endParaRPr>
          </a:p>
        </p:txBody>
      </p:sp>
      <p:sp>
        <p:nvSpPr>
          <p:cNvPr id="8" name="文本框 7"/>
          <p:cNvSpPr txBox="1"/>
          <p:nvPr/>
        </p:nvSpPr>
        <p:spPr>
          <a:xfrm>
            <a:off x="9366885" y="535940"/>
            <a:ext cx="2811145" cy="368300"/>
          </a:xfrm>
          <a:prstGeom prst="rect">
            <a:avLst/>
          </a:prstGeom>
          <a:solidFill>
            <a:srgbClr val="FFFF00"/>
          </a:solidFill>
          <a:ln w="38100">
            <a:solidFill>
              <a:srgbClr val="FFFF00"/>
            </a:solidFill>
          </a:ln>
        </p:spPr>
        <p:txBody>
          <a:bodyPr wrap="square" rtlCol="0">
            <a:spAutoFit/>
          </a:bodyPr>
          <a:p>
            <a:pPr algn="ctr"/>
            <a:r>
              <a:rPr lang="en-US" altLang="zh-CN" b="1">
                <a:solidFill>
                  <a:srgbClr val="C00000"/>
                </a:solidFill>
                <a:highlight>
                  <a:srgbClr val="FFFF00"/>
                </a:highlight>
              </a:rPr>
              <a:t>newly added in r1</a:t>
            </a:r>
            <a:endParaRPr lang="en-US" altLang="zh-CN" b="1">
              <a:solidFill>
                <a:srgbClr val="C00000"/>
              </a:solidFill>
              <a:highlight>
                <a:srgbClr val="FFFF00"/>
              </a:highlight>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386080" y="97790"/>
            <a:ext cx="1120203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RAN2 AIML discussions</a:t>
            </a:r>
            <a:r>
              <a:rPr lang="en-US" altLang="zh-CN" sz="2800" b="1" dirty="0">
                <a:ea typeface="宋体" panose="02010600030101010101" pitchFamily="2" charset="-122"/>
              </a:rPr>
              <a:t> on “Functionality based LCM for NW-sided model”  that may impact </a:t>
            </a:r>
            <a:r>
              <a:rPr lang="en-US" altLang="zh-CN" sz="2800" b="1" dirty="0">
                <a:highlight>
                  <a:srgbClr val="000000">
                    <a:alpha val="0"/>
                  </a:srgbClr>
                </a:highlight>
                <a:ea typeface="宋体" panose="02010600030101010101" pitchFamily="2" charset="-122"/>
              </a:rPr>
              <a:t>RAN5</a:t>
            </a:r>
            <a:r>
              <a:rPr lang="en-US" altLang="zh-CN" sz="2800" b="1" dirty="0">
                <a:highlight>
                  <a:srgbClr val="000000">
                    <a:alpha val="0"/>
                  </a:srgbClr>
                </a:highlight>
                <a:ea typeface="宋体" panose="02010600030101010101" pitchFamily="2" charset="-122"/>
                <a:sym typeface="+mn-ea"/>
              </a:rPr>
              <a:t> (2/3)</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7" name="文本框 6"/>
          <p:cNvSpPr txBox="1"/>
          <p:nvPr/>
        </p:nvSpPr>
        <p:spPr>
          <a:xfrm>
            <a:off x="215265" y="5974715"/>
            <a:ext cx="11828145" cy="775970"/>
          </a:xfrm>
          <a:prstGeom prst="rect">
            <a:avLst/>
          </a:prstGeom>
          <a:noFill/>
        </p:spPr>
        <p:txBody>
          <a:bodyPr wrap="square">
            <a:noAutofit/>
          </a:bodyPr>
          <a:lstStyle/>
          <a:p>
            <a:pPr marR="0" defTabSz="914400" eaLnBrk="1" hangingPunct="1">
              <a:lnSpc>
                <a:spcPts val="28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8</a:t>
            </a:r>
            <a:r>
              <a:rPr kumimoji="0" lang="en-US" altLang="zh-CN" sz="2400" kern="1200" cap="none" spc="0" normalizeH="0" baseline="0" noProof="0" dirty="0">
                <a:latin typeface="+mn-lt"/>
                <a:ea typeface="宋体" panose="02010600030101010101" pitchFamily="2" charset="-122"/>
                <a:cs typeface="+mn-cs"/>
                <a:sym typeface="+mn-ea"/>
              </a:rPr>
              <a:t>: For</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RAN2 AIML “</a:t>
            </a:r>
            <a:r>
              <a:rPr lang="en-US" altLang="zh-CN" sz="2400" noProof="0" dirty="0">
                <a:highlight>
                  <a:srgbClr val="000000">
                    <a:alpha val="0"/>
                  </a:srgbClr>
                </a:highlight>
                <a:latin typeface="+mn-lt"/>
                <a:sym typeface="+mn-ea"/>
              </a:rPr>
              <a:t>NW-sided model</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discussions for “</a:t>
            </a:r>
            <a:r>
              <a:rPr lang="en-US" altLang="zh-CN" sz="2400" noProof="0" dirty="0">
                <a:highlight>
                  <a:srgbClr val="000000">
                    <a:alpha val="0"/>
                  </a:srgbClr>
                </a:highlight>
                <a:latin typeface="+mn-lt"/>
                <a:sym typeface="+mn-ea"/>
              </a:rPr>
              <a:t>Positioning</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RAN5 to monitor progress and conclusions</a:t>
            </a:r>
            <a:r>
              <a:rPr lang="en-US" altLang="zh-CN" sz="2400" noProof="0" dirty="0">
                <a:highlight>
                  <a:srgbClr val="000000">
                    <a:alpha val="0"/>
                  </a:srgbClr>
                </a:highlight>
                <a:latin typeface="+mn-lt"/>
                <a:sym typeface="+mn-ea"/>
              </a:rPr>
              <a:t> which have impacts on call flows if any in the future</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100" name="文本框 99"/>
          <p:cNvSpPr txBox="1"/>
          <p:nvPr/>
        </p:nvSpPr>
        <p:spPr>
          <a:xfrm>
            <a:off x="292735" y="948690"/>
            <a:ext cx="11608435" cy="3801110"/>
          </a:xfrm>
          <a:prstGeom prst="rect">
            <a:avLst/>
          </a:prstGeom>
          <a:noFill/>
          <a:ln w="9525">
            <a:solidFill>
              <a:schemeClr val="tx1"/>
            </a:solidFill>
            <a:prstDash val="dashDot"/>
          </a:ln>
        </p:spPr>
        <p:txBody>
          <a:bodyPr wrap="square">
            <a:noAutofit/>
          </a:bodyPr>
          <a:p>
            <a:pPr marL="230505" indent="-230505">
              <a:lnSpc>
                <a:spcPts val="2600"/>
              </a:lnSpc>
            </a:pPr>
            <a:r>
              <a:rPr lang="en-US" sz="2000" b="1">
                <a:latin typeface="Calibri" panose="020F0502020204030204" pitchFamily="34" charset="0"/>
                <a:cs typeface="Calibri" panose="020F0502020204030204" pitchFamily="34" charset="0"/>
                <a:sym typeface="+mn-ea"/>
              </a:rPr>
              <a:t>Observation 8.1: </a:t>
            </a:r>
            <a:r>
              <a:rPr lang="en-US" sz="2000" b="1">
                <a:latin typeface="Calibri" panose="020F0502020204030204" pitchFamily="34" charset="0"/>
                <a:cs typeface="Calibri" panose="020F0502020204030204" pitchFamily="34" charset="0"/>
              </a:rPr>
              <a:t>Agreements for “Positioning” from RAN2#125bis@2024.04</a:t>
            </a:r>
            <a:endParaRPr lang="en-US" sz="2000" b="1">
              <a:latin typeface="Calibri" panose="020F0502020204030204" pitchFamily="34" charset="0"/>
              <a:cs typeface="Calibri" panose="020F0502020204030204" pitchFamily="34" charset="0"/>
            </a:endParaRPr>
          </a:p>
          <a:p>
            <a:pPr marL="230505" indent="-230505">
              <a:lnSpc>
                <a:spcPts val="2600"/>
              </a:lnSpc>
            </a:pPr>
            <a:r>
              <a:rPr lang="en-US" sz="2000">
                <a:latin typeface="Calibri" panose="020F0502020204030204" pitchFamily="34" charset="0"/>
                <a:cs typeface="Calibri" panose="020F0502020204030204" pitchFamily="34" charset="0"/>
              </a:rPr>
              <a:t>1</a:t>
            </a:r>
            <a:r>
              <a:rPr lang="en-US" sz="2000">
                <a:latin typeface="Calibri" panose="020F0502020204030204" pitchFamily="34" charset="0"/>
                <a:cs typeface="Calibri" panose="020F0502020204030204" pitchFamily="34" charset="0"/>
                <a:sym typeface="+mn-ea"/>
              </a:rPr>
              <a:t>	</a:t>
            </a:r>
            <a:r>
              <a:rPr lang="en-US" sz="2000">
                <a:latin typeface="Calibri" panose="020F0502020204030204" pitchFamily="34" charset="0"/>
                <a:cs typeface="Calibri" panose="020F0502020204030204" pitchFamily="34" charset="0"/>
              </a:rPr>
              <a:t>RAN2 to consider an RRC configuration to configure radio measurements and the related reporting to enable data collection for NW-side training</a:t>
            </a:r>
            <a:endParaRPr lang="en-US" sz="2000">
              <a:latin typeface="Calibri" panose="020F0502020204030204" pitchFamily="34" charset="0"/>
              <a:cs typeface="Calibri" panose="020F0502020204030204" pitchFamily="34" charset="0"/>
            </a:endParaRPr>
          </a:p>
          <a:p>
            <a:pPr marL="230505" indent="-230505">
              <a:lnSpc>
                <a:spcPts val="2600"/>
              </a:lnSpc>
            </a:pPr>
            <a:r>
              <a:rPr lang="en-US" sz="2000">
                <a:latin typeface="Calibri" panose="020F0502020204030204" pitchFamily="34" charset="0"/>
                <a:cs typeface="Calibri" panose="020F0502020204030204" pitchFamily="34" charset="0"/>
              </a:rPr>
              <a:t>2</a:t>
            </a:r>
            <a:r>
              <a:rPr lang="en-US" sz="2000">
                <a:latin typeface="Calibri" panose="020F0502020204030204" pitchFamily="34" charset="0"/>
                <a:cs typeface="Calibri" panose="020F0502020204030204" pitchFamily="34" charset="0"/>
                <a:sym typeface="+mn-ea"/>
              </a:rPr>
              <a:t>	</a:t>
            </a:r>
            <a:r>
              <a:rPr lang="en-US" sz="2000">
                <a:latin typeface="Calibri" panose="020F0502020204030204" pitchFamily="34" charset="0"/>
                <a:cs typeface="Calibri" panose="020F0502020204030204" pitchFamily="34" charset="0"/>
              </a:rPr>
              <a:t>For AI/ML based beam management, RAN2 assumes the L1 measurement framework shall be used for configuring the input data of the NW side AI/ML model inference.  FFS if further enhancements are needed</a:t>
            </a:r>
            <a:endParaRPr lang="en-US" sz="2000">
              <a:latin typeface="Calibri" panose="020F0502020204030204" pitchFamily="34" charset="0"/>
              <a:cs typeface="Calibri" panose="020F0502020204030204" pitchFamily="34" charset="0"/>
            </a:endParaRPr>
          </a:p>
          <a:p>
            <a:pPr marL="230505" indent="-230505">
              <a:lnSpc>
                <a:spcPts val="2600"/>
              </a:lnSpc>
            </a:pPr>
            <a:r>
              <a:rPr lang="en-US" sz="2000">
                <a:latin typeface="Calibri" panose="020F0502020204030204" pitchFamily="34" charset="0"/>
                <a:cs typeface="Calibri" panose="020F0502020204030204" pitchFamily="34" charset="0"/>
              </a:rPr>
              <a:t>3</a:t>
            </a:r>
            <a:r>
              <a:rPr lang="en-US" sz="2000">
                <a:latin typeface="Calibri" panose="020F0502020204030204" pitchFamily="34" charset="0"/>
                <a:cs typeface="Calibri" panose="020F0502020204030204" pitchFamily="34" charset="0"/>
                <a:sym typeface="+mn-ea"/>
              </a:rPr>
              <a:t> </a:t>
            </a:r>
            <a:r>
              <a:rPr lang="en-US" sz="2000">
                <a:latin typeface="Calibri" panose="020F0502020204030204" pitchFamily="34" charset="0"/>
                <a:cs typeface="Calibri" panose="020F0502020204030204" pitchFamily="34" charset="0"/>
              </a:rPr>
              <a:t>There is no specification impact associated to gNB-side model inference, depending on further RAN1 input.    </a:t>
            </a:r>
            <a:endParaRPr lang="en-US" sz="2000">
              <a:latin typeface="Calibri" panose="020F0502020204030204" pitchFamily="34" charset="0"/>
              <a:cs typeface="Calibri" panose="020F0502020204030204" pitchFamily="34" charset="0"/>
            </a:endParaRPr>
          </a:p>
          <a:p>
            <a:pPr marL="230505" indent="-230505">
              <a:lnSpc>
                <a:spcPts val="2600"/>
              </a:lnSpc>
            </a:pPr>
            <a:r>
              <a:rPr lang="en-US" sz="2000">
                <a:latin typeface="Calibri" panose="020F0502020204030204" pitchFamily="34" charset="0"/>
                <a:cs typeface="Calibri" panose="020F0502020204030204" pitchFamily="34" charset="0"/>
              </a:rPr>
              <a:t>4</a:t>
            </a:r>
            <a:r>
              <a:rPr lang="en-US" sz="2000">
                <a:latin typeface="Calibri" panose="020F0502020204030204" pitchFamily="34" charset="0"/>
                <a:cs typeface="Calibri" panose="020F0502020204030204" pitchFamily="34" charset="0"/>
                <a:sym typeface="+mn-ea"/>
              </a:rPr>
              <a:t>	</a:t>
            </a:r>
            <a:r>
              <a:rPr lang="en-US" sz="2000">
                <a:latin typeface="Calibri" panose="020F0502020204030204" pitchFamily="34" charset="0"/>
                <a:cs typeface="Calibri" panose="020F0502020204030204" pitchFamily="34" charset="0"/>
              </a:rPr>
              <a:t>FFS whether there is specification impact associated to gNB-side model monitoring.</a:t>
            </a:r>
            <a:endParaRPr lang="en-US" sz="2000">
              <a:latin typeface="Calibri" panose="020F0502020204030204" pitchFamily="34" charset="0"/>
              <a:cs typeface="Calibri" panose="020F0502020204030204" pitchFamily="34" charset="0"/>
            </a:endParaRPr>
          </a:p>
          <a:p>
            <a:pPr marL="230505" indent="-230505">
              <a:lnSpc>
                <a:spcPts val="2600"/>
              </a:lnSpc>
            </a:pPr>
            <a:r>
              <a:rPr lang="en-US" sz="2000">
                <a:latin typeface="Calibri" panose="020F0502020204030204" pitchFamily="34" charset="0"/>
                <a:cs typeface="Calibri" panose="020F0502020204030204" pitchFamily="34" charset="0"/>
              </a:rPr>
              <a:t>5 For POS, RAN2 assumes gNB or LMF could perform performance monitoring for case 3a and LMF is responsible for the performance monitoring for case 3b and wait for any further inputs from other WGs</a:t>
            </a:r>
            <a:endParaRPr lang="en-US" sz="2000">
              <a:latin typeface="Calibri" panose="020F0502020204030204" pitchFamily="34" charset="0"/>
              <a:cs typeface="Calibri" panose="020F0502020204030204" pitchFamily="34" charset="0"/>
            </a:endParaRPr>
          </a:p>
          <a:p>
            <a:pPr marL="230505" indent="-230505">
              <a:lnSpc>
                <a:spcPts val="2600"/>
              </a:lnSpc>
            </a:pPr>
            <a:r>
              <a:rPr lang="en-US" sz="2000">
                <a:latin typeface="Calibri" panose="020F0502020204030204" pitchFamily="34" charset="0"/>
                <a:cs typeface="Calibri" panose="020F0502020204030204" pitchFamily="34" charset="0"/>
              </a:rPr>
              <a:t>6 For POS, RAN2 assumes that NRPPa is used for the signalling between gNB and LMF for case 3a and 3b and the detailed signalling design is up to RAN3.</a:t>
            </a:r>
            <a:endParaRPr lang="en-US" sz="2000">
              <a:latin typeface="Calibri" panose="020F0502020204030204" pitchFamily="34" charset="0"/>
              <a:cs typeface="Calibri" panose="020F0502020204030204" pitchFamily="34" charset="0"/>
            </a:endParaRPr>
          </a:p>
        </p:txBody>
      </p:sp>
      <p:sp>
        <p:nvSpPr>
          <p:cNvPr id="2" name="文本框 1"/>
          <p:cNvSpPr txBox="1"/>
          <p:nvPr/>
        </p:nvSpPr>
        <p:spPr>
          <a:xfrm>
            <a:off x="290830" y="4876165"/>
            <a:ext cx="11608435" cy="1065530"/>
          </a:xfrm>
          <a:prstGeom prst="rect">
            <a:avLst/>
          </a:prstGeom>
          <a:noFill/>
          <a:ln w="9525">
            <a:solidFill>
              <a:schemeClr val="tx1"/>
            </a:solidFill>
            <a:prstDash val="dashDot"/>
          </a:ln>
        </p:spPr>
        <p:txBody>
          <a:bodyPr wrap="square">
            <a:spAutoFit/>
          </a:bodyPr>
          <a:p>
            <a:pPr marL="230505" indent="-230505"/>
            <a:r>
              <a:rPr lang="en-US" sz="2000" b="1">
                <a:latin typeface="Calibri" panose="020F0502020204030204" pitchFamily="34" charset="0"/>
                <a:cs typeface="Calibri" panose="020F0502020204030204" pitchFamily="34" charset="0"/>
                <a:sym typeface="+mn-ea"/>
              </a:rPr>
              <a:t>Observation 8.2: </a:t>
            </a:r>
            <a:r>
              <a:rPr lang="en-US" sz="2000" b="1">
                <a:latin typeface="Calibri" panose="020F0502020204030204" pitchFamily="34" charset="0"/>
                <a:cs typeface="Calibri" panose="020F0502020204030204" pitchFamily="34" charset="0"/>
              </a:rPr>
              <a:t>Agreements for </a:t>
            </a:r>
            <a:r>
              <a:rPr lang="en-US" sz="2000" b="1">
                <a:latin typeface="Calibri" panose="020F0502020204030204" pitchFamily="34" charset="0"/>
                <a:cs typeface="Calibri" panose="020F0502020204030204" pitchFamily="34" charset="0"/>
                <a:sym typeface="+mn-ea"/>
              </a:rPr>
              <a:t>“Positioning” from RAN2#126@2024.05</a:t>
            </a:r>
            <a:endParaRPr lang="en-US" sz="2000" b="1">
              <a:latin typeface="Calibri" panose="020F0502020204030204" pitchFamily="34" charset="0"/>
              <a:cs typeface="Calibri" panose="020F0502020204030204" pitchFamily="34" charset="0"/>
              <a:sym typeface="+mn-ea"/>
            </a:endParaRPr>
          </a:p>
          <a:p>
            <a:pPr marL="230505" indent="-230505" algn="l">
              <a:lnSpc>
                <a:spcPts val="2600"/>
              </a:lnSpc>
              <a:buClrTx/>
              <a:buSzTx/>
              <a:buFontTx/>
            </a:pPr>
            <a:r>
              <a:rPr lang="en-US" sz="2000">
                <a:latin typeface="Calibri" panose="020F0502020204030204" pitchFamily="34" charset="0"/>
                <a:cs typeface="Calibri" panose="020F0502020204030204" pitchFamily="34" charset="0"/>
              </a:rPr>
              <a:t>1	RAN2 to await RAN1 progress to determine need for any specification work on AI/ML positioning Case 3a and Case 3b.</a:t>
            </a:r>
            <a:endParaRPr lang="en-US" sz="2000">
              <a:latin typeface="Calibri" panose="020F0502020204030204" pitchFamily="34" charset="0"/>
              <a:cs typeface="Calibri" panose="020F0502020204030204" pitchFamily="34" charset="0"/>
            </a:endParaRPr>
          </a:p>
        </p:txBody>
      </p:sp>
      <p:sp>
        <p:nvSpPr>
          <p:cNvPr id="6" name="文本框 5"/>
          <p:cNvSpPr txBox="1"/>
          <p:nvPr/>
        </p:nvSpPr>
        <p:spPr>
          <a:xfrm rot="1020000">
            <a:off x="10380345" y="1767205"/>
            <a:ext cx="1670685" cy="368300"/>
          </a:xfrm>
          <a:prstGeom prst="rect">
            <a:avLst/>
          </a:prstGeom>
          <a:noFill/>
          <a:ln w="38100">
            <a:solidFill>
              <a:srgbClr val="C00000"/>
            </a:solidFill>
          </a:ln>
        </p:spPr>
        <p:txBody>
          <a:bodyPr wrap="square" rtlCol="0">
            <a:spAutoFit/>
          </a:bodyPr>
          <a:p>
            <a:pPr algn="ctr"/>
            <a:r>
              <a:rPr lang="en-US" altLang="zh-CN" b="1">
                <a:solidFill>
                  <a:srgbClr val="C00000"/>
                </a:solidFill>
                <a:highlight>
                  <a:srgbClr val="000000">
                    <a:alpha val="0"/>
                  </a:srgbClr>
                </a:highlight>
              </a:rPr>
              <a:t>R2-2404102</a:t>
            </a:r>
            <a:endParaRPr lang="en-US" altLang="zh-CN" b="1">
              <a:solidFill>
                <a:srgbClr val="C00000"/>
              </a:solidFill>
              <a:highlight>
                <a:srgbClr val="000000">
                  <a:alpha val="0"/>
                </a:srgbClr>
              </a:highlight>
            </a:endParaRPr>
          </a:p>
        </p:txBody>
      </p:sp>
      <p:sp>
        <p:nvSpPr>
          <p:cNvPr id="3" name="文本框 2"/>
          <p:cNvSpPr txBox="1"/>
          <p:nvPr/>
        </p:nvSpPr>
        <p:spPr>
          <a:xfrm rot="1320000">
            <a:off x="10380345" y="4904105"/>
            <a:ext cx="1670685" cy="368300"/>
          </a:xfrm>
          <a:prstGeom prst="rect">
            <a:avLst/>
          </a:prstGeom>
          <a:noFill/>
          <a:ln w="38100">
            <a:solidFill>
              <a:srgbClr val="C00000"/>
            </a:solidFill>
          </a:ln>
        </p:spPr>
        <p:txBody>
          <a:bodyPr wrap="square" rtlCol="0">
            <a:spAutoFit/>
          </a:bodyPr>
          <a:p>
            <a:pPr algn="ctr"/>
            <a:r>
              <a:rPr lang="en-US" altLang="zh-CN" b="1">
                <a:solidFill>
                  <a:srgbClr val="C00000"/>
                </a:solidFill>
                <a:highlight>
                  <a:srgbClr val="000000">
                    <a:alpha val="0"/>
                  </a:srgbClr>
                </a:highlight>
              </a:rPr>
              <a:t>R2-2406202</a:t>
            </a:r>
            <a:endParaRPr lang="en-US" altLang="zh-CN" b="1">
              <a:solidFill>
                <a:srgbClr val="C00000"/>
              </a:solidFill>
              <a:highlight>
                <a:srgbClr val="000000">
                  <a:alpha val="0"/>
                </a:srgbClr>
              </a:highlight>
            </a:endParaRPr>
          </a:p>
        </p:txBody>
      </p:sp>
      <p:sp>
        <p:nvSpPr>
          <p:cNvPr id="4" name="文本框 3"/>
          <p:cNvSpPr txBox="1"/>
          <p:nvPr/>
        </p:nvSpPr>
        <p:spPr>
          <a:xfrm>
            <a:off x="9366885" y="535940"/>
            <a:ext cx="2811145" cy="368300"/>
          </a:xfrm>
          <a:prstGeom prst="rect">
            <a:avLst/>
          </a:prstGeom>
          <a:solidFill>
            <a:srgbClr val="FFFF00"/>
          </a:solidFill>
          <a:ln w="38100">
            <a:solidFill>
              <a:srgbClr val="FFFF00"/>
            </a:solidFill>
          </a:ln>
        </p:spPr>
        <p:txBody>
          <a:bodyPr wrap="square" rtlCol="0">
            <a:spAutoFit/>
          </a:bodyPr>
          <a:p>
            <a:pPr algn="ctr"/>
            <a:r>
              <a:rPr lang="en-US" altLang="zh-CN" b="1">
                <a:solidFill>
                  <a:srgbClr val="C00000"/>
                </a:solidFill>
                <a:highlight>
                  <a:srgbClr val="FFFF00"/>
                </a:highlight>
              </a:rPr>
              <a:t>newly added in r1</a:t>
            </a:r>
            <a:endParaRPr lang="en-US" altLang="zh-CN" b="1">
              <a:solidFill>
                <a:srgbClr val="C00000"/>
              </a:solidFill>
              <a:highlight>
                <a:srgbClr val="FFFF00"/>
              </a:highlight>
            </a:endParaRP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468630" y="254635"/>
            <a:ext cx="1110551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RAN2 AIML discussions</a:t>
            </a:r>
            <a:r>
              <a:rPr lang="en-US" altLang="zh-CN" sz="2800" b="1" dirty="0">
                <a:ea typeface="宋体" panose="02010600030101010101" pitchFamily="2" charset="-122"/>
              </a:rPr>
              <a:t> on “Functionality based LCM for NW-sided model”  that may impact </a:t>
            </a:r>
            <a:r>
              <a:rPr lang="en-US" altLang="zh-CN" sz="2800" b="1" dirty="0">
                <a:highlight>
                  <a:srgbClr val="000000">
                    <a:alpha val="0"/>
                  </a:srgbClr>
                </a:highlight>
                <a:ea typeface="宋体" panose="02010600030101010101" pitchFamily="2" charset="-122"/>
              </a:rPr>
              <a:t>RAN5</a:t>
            </a:r>
            <a:r>
              <a:rPr lang="en-US" altLang="zh-CN" sz="2800" b="1" dirty="0">
                <a:highlight>
                  <a:srgbClr val="000000">
                    <a:alpha val="0"/>
                  </a:srgbClr>
                </a:highlight>
                <a:ea typeface="宋体" panose="02010600030101010101" pitchFamily="2" charset="-122"/>
                <a:sym typeface="+mn-ea"/>
              </a:rPr>
              <a:t> (3/3)</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7" name="文本框 6"/>
          <p:cNvSpPr txBox="1"/>
          <p:nvPr/>
        </p:nvSpPr>
        <p:spPr>
          <a:xfrm>
            <a:off x="292735" y="5495290"/>
            <a:ext cx="11609070" cy="877570"/>
          </a:xfrm>
          <a:prstGeom prst="rect">
            <a:avLst/>
          </a:prstGeom>
          <a:noFill/>
        </p:spPr>
        <p:txBody>
          <a:bodyPr wrap="square">
            <a:noAutofit/>
          </a:bodyPr>
          <a:lstStyle/>
          <a:p>
            <a:pPr marR="0" defTabSz="914400" eaLnBrk="1" hangingPunct="1">
              <a:lnSpc>
                <a:spcPts val="28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9</a:t>
            </a:r>
            <a:r>
              <a:rPr kumimoji="0" lang="en-US" altLang="zh-CN" sz="2400" kern="1200" cap="none" spc="0" normalizeH="0" baseline="0" noProof="0" dirty="0">
                <a:latin typeface="+mn-lt"/>
                <a:ea typeface="宋体" panose="02010600030101010101" pitchFamily="2" charset="-122"/>
                <a:cs typeface="+mn-cs"/>
                <a:sym typeface="+mn-ea"/>
              </a:rPr>
              <a:t>: For</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RAN2 AIML “</a:t>
            </a:r>
            <a:r>
              <a:rPr lang="en-US" altLang="zh-CN" sz="2400" noProof="0" dirty="0">
                <a:highlight>
                  <a:srgbClr val="000000">
                    <a:alpha val="0"/>
                  </a:srgbClr>
                </a:highlight>
                <a:latin typeface="+mn-lt"/>
                <a:sym typeface="+mn-ea"/>
              </a:rPr>
              <a:t>NW-sided model</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discussions for “BM”, RAN5 to monitor progress and conclusions which have impacts on call flows if any in the future.</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100" name="文本框 99"/>
          <p:cNvSpPr txBox="1"/>
          <p:nvPr/>
        </p:nvSpPr>
        <p:spPr>
          <a:xfrm>
            <a:off x="292735" y="1287145"/>
            <a:ext cx="11608435" cy="3957320"/>
          </a:xfrm>
          <a:prstGeom prst="rect">
            <a:avLst/>
          </a:prstGeom>
          <a:noFill/>
          <a:ln w="9525">
            <a:solidFill>
              <a:schemeClr val="tx1"/>
            </a:solidFill>
            <a:prstDash val="dashDot"/>
          </a:ln>
        </p:spPr>
        <p:txBody>
          <a:bodyPr wrap="square">
            <a:noAutofit/>
          </a:bodyPr>
          <a:p>
            <a:pPr marL="230505" indent="-230505"/>
            <a:r>
              <a:rPr lang="en-US" sz="2400" b="1">
                <a:latin typeface="Calibri" panose="020F0502020204030204" pitchFamily="34" charset="0"/>
                <a:cs typeface="Calibri" panose="020F0502020204030204" pitchFamily="34" charset="0"/>
                <a:sym typeface="+mn-ea"/>
              </a:rPr>
              <a:t>Observation 9: </a:t>
            </a:r>
            <a:r>
              <a:rPr lang="en-US" sz="2400" b="1">
                <a:latin typeface="Calibri" panose="020F0502020204030204" pitchFamily="34" charset="0"/>
                <a:cs typeface="Calibri" panose="020F0502020204030204" pitchFamily="34" charset="0"/>
              </a:rPr>
              <a:t>Agreements for “Beam Management” from RAN2#126@2024.05</a:t>
            </a:r>
            <a:endParaRPr lang="en-US" sz="2400" b="1">
              <a:latin typeface="Calibri" panose="020F0502020204030204" pitchFamily="34" charset="0"/>
              <a:cs typeface="Calibri" panose="020F0502020204030204" pitchFamily="34" charset="0"/>
            </a:endParaRPr>
          </a:p>
          <a:p>
            <a:pPr marL="230505" indent="-230505"/>
            <a:r>
              <a:rPr lang="en-US" sz="2400">
                <a:latin typeface="Calibri" panose="020F0502020204030204" pitchFamily="34" charset="0"/>
                <a:cs typeface="Calibri" panose="020F0502020204030204" pitchFamily="34" charset="0"/>
              </a:rPr>
              <a:t>1	For the network-side model, required network side additional condition is left up to the network implementation</a:t>
            </a:r>
            <a:endParaRPr lang="en-US" sz="2400">
              <a:latin typeface="Calibri" panose="020F0502020204030204" pitchFamily="34" charset="0"/>
              <a:cs typeface="Calibri" panose="020F0502020204030204" pitchFamily="34" charset="0"/>
            </a:endParaRPr>
          </a:p>
          <a:p>
            <a:pPr marL="230505" indent="-230505"/>
            <a:r>
              <a:rPr lang="en-US" sz="2400">
                <a:latin typeface="Calibri" panose="020F0502020204030204" pitchFamily="34" charset="0"/>
                <a:cs typeface="Calibri" panose="020F0502020204030204" pitchFamily="34" charset="0"/>
              </a:rPr>
              <a:t>2	RAN2 will wait for RAN1 for any required UE side additional conditions.  </a:t>
            </a:r>
            <a:endParaRPr lang="en-US" sz="2400">
              <a:latin typeface="Calibri" panose="020F0502020204030204" pitchFamily="34" charset="0"/>
              <a:cs typeface="Calibri" panose="020F0502020204030204" pitchFamily="34" charset="0"/>
            </a:endParaRPr>
          </a:p>
          <a:p>
            <a:pPr marL="230505" indent="-230505"/>
            <a:r>
              <a:rPr lang="en-US" sz="2400">
                <a:latin typeface="Calibri" panose="020F0502020204030204" pitchFamily="34" charset="0"/>
                <a:cs typeface="Calibri" panose="020F0502020204030204" pitchFamily="34" charset="0"/>
              </a:rPr>
              <a:t>3	For network-sided model for BM use case, RAN2 confirms that UE inputs for inference at network-sided model will rely on L1 signaling, RAN2 will not further spend time on this aspect.</a:t>
            </a:r>
            <a:endParaRPr lang="en-US" sz="2400">
              <a:latin typeface="Calibri" panose="020F0502020204030204" pitchFamily="34" charset="0"/>
              <a:cs typeface="Calibri" panose="020F0502020204030204" pitchFamily="34" charset="0"/>
            </a:endParaRPr>
          </a:p>
          <a:p>
            <a:pPr marL="230505" indent="-230505"/>
            <a:r>
              <a:rPr lang="en-US" sz="2400">
                <a:latin typeface="Calibri" panose="020F0502020204030204" pitchFamily="34" charset="0"/>
                <a:cs typeface="Calibri" panose="020F0502020204030204" pitchFamily="34" charset="0"/>
              </a:rPr>
              <a:t>4	The gNB is responsible for monitoring its own performance.  RAN2 will work on RAN2 specifications enhancements associated to gNB-side model monitoring, only based on RAN1 inputs, if any</a:t>
            </a:r>
            <a:endParaRPr lang="en-US" sz="2400">
              <a:latin typeface="Calibri" panose="020F0502020204030204" pitchFamily="34" charset="0"/>
              <a:cs typeface="Calibri" panose="020F0502020204030204" pitchFamily="34" charset="0"/>
            </a:endParaRPr>
          </a:p>
        </p:txBody>
      </p:sp>
      <p:sp>
        <p:nvSpPr>
          <p:cNvPr id="6" name="文本框 5"/>
          <p:cNvSpPr txBox="1"/>
          <p:nvPr/>
        </p:nvSpPr>
        <p:spPr>
          <a:xfrm rot="1320000">
            <a:off x="10380345" y="2345690"/>
            <a:ext cx="1670685" cy="368300"/>
          </a:xfrm>
          <a:prstGeom prst="rect">
            <a:avLst/>
          </a:prstGeom>
          <a:noFill/>
          <a:ln w="38100">
            <a:solidFill>
              <a:srgbClr val="C00000"/>
            </a:solidFill>
          </a:ln>
        </p:spPr>
        <p:txBody>
          <a:bodyPr wrap="square" rtlCol="0">
            <a:spAutoFit/>
          </a:bodyPr>
          <a:p>
            <a:pPr algn="ctr"/>
            <a:r>
              <a:rPr lang="en-US" altLang="zh-CN" b="1">
                <a:solidFill>
                  <a:srgbClr val="C00000"/>
                </a:solidFill>
                <a:highlight>
                  <a:srgbClr val="000000">
                    <a:alpha val="0"/>
                  </a:srgbClr>
                </a:highlight>
              </a:rPr>
              <a:t>R2-2406202</a:t>
            </a:r>
            <a:endParaRPr lang="en-US" altLang="zh-CN" b="1">
              <a:solidFill>
                <a:srgbClr val="C00000"/>
              </a:solidFill>
              <a:highlight>
                <a:srgbClr val="000000">
                  <a:alpha val="0"/>
                </a:srgbClr>
              </a:highlight>
            </a:endParaRPr>
          </a:p>
        </p:txBody>
      </p:sp>
      <p:sp>
        <p:nvSpPr>
          <p:cNvPr id="2" name="文本框 1"/>
          <p:cNvSpPr txBox="1"/>
          <p:nvPr/>
        </p:nvSpPr>
        <p:spPr>
          <a:xfrm>
            <a:off x="9366885" y="657860"/>
            <a:ext cx="2811145" cy="368300"/>
          </a:xfrm>
          <a:prstGeom prst="rect">
            <a:avLst/>
          </a:prstGeom>
          <a:solidFill>
            <a:srgbClr val="FFFF00"/>
          </a:solidFill>
          <a:ln w="38100">
            <a:solidFill>
              <a:srgbClr val="FFFF00"/>
            </a:solidFill>
          </a:ln>
        </p:spPr>
        <p:txBody>
          <a:bodyPr wrap="square" rtlCol="0">
            <a:spAutoFit/>
          </a:bodyPr>
          <a:p>
            <a:pPr algn="ctr"/>
            <a:r>
              <a:rPr lang="en-US" altLang="zh-CN" b="1">
                <a:solidFill>
                  <a:srgbClr val="C00000"/>
                </a:solidFill>
                <a:highlight>
                  <a:srgbClr val="FFFF00"/>
                </a:highlight>
              </a:rPr>
              <a:t>newly added in r1</a:t>
            </a:r>
            <a:endParaRPr lang="en-US" altLang="zh-CN" b="1">
              <a:solidFill>
                <a:srgbClr val="C00000"/>
              </a:solidFill>
              <a:highlight>
                <a:srgbClr val="FFFF00"/>
              </a:highlight>
            </a:endParaRP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789305"/>
          </a:xfrm>
        </p:spPr>
        <p:txBody>
          <a:bodyPr vert="horz" wrap="square" lIns="121917" tIns="60958" rIns="121917" bIns="60958" anchor="ctr" anchorCtr="0"/>
          <a:lstStyle/>
          <a:p>
            <a:pPr marL="0" indent="0" eaLnBrk="1" latinLnBrk="0" hangingPunct="1">
              <a:lnSpc>
                <a:spcPts val="3000"/>
              </a:lnSpc>
            </a:pPr>
            <a:r>
              <a:rPr lang="en-US" altLang="zh-CN" sz="2800" b="1" dirty="0">
                <a:highlight>
                  <a:srgbClr val="000000">
                    <a:alpha val="0"/>
                  </a:srgbClr>
                </a:highlight>
                <a:ea typeface="宋体" panose="02010600030101010101" pitchFamily="2" charset="-122"/>
              </a:rPr>
              <a:t>RAN2 AIML discussions</a:t>
            </a:r>
            <a:r>
              <a:rPr lang="en-US" altLang="zh-CN" sz="2800" b="1" dirty="0">
                <a:ea typeface="宋体" panose="02010600030101010101" pitchFamily="2" charset="-122"/>
              </a:rPr>
              <a:t> on “Functionality based LCM for UE-sided model”  that may impact </a:t>
            </a:r>
            <a:r>
              <a:rPr lang="en-US" altLang="zh-CN" sz="2800" b="1" dirty="0">
                <a:highlight>
                  <a:srgbClr val="000000">
                    <a:alpha val="0"/>
                  </a:srgbClr>
                </a:highlight>
                <a:ea typeface="宋体" panose="02010600030101010101" pitchFamily="2" charset="-122"/>
              </a:rPr>
              <a:t>RAN5 </a:t>
            </a:r>
            <a:r>
              <a:rPr lang="en-US" altLang="zh-CN" sz="2800" b="1" dirty="0">
                <a:highlight>
                  <a:srgbClr val="000000">
                    <a:alpha val="0"/>
                  </a:srgbClr>
                </a:highlight>
                <a:ea typeface="宋体" panose="02010600030101010101" pitchFamily="2" charset="-122"/>
                <a:sym typeface="+mn-ea"/>
              </a:rPr>
              <a:t> (1/5)</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7" name="文本框 6"/>
          <p:cNvSpPr txBox="1"/>
          <p:nvPr/>
        </p:nvSpPr>
        <p:spPr>
          <a:xfrm>
            <a:off x="515620" y="4970780"/>
            <a:ext cx="10970260" cy="1282700"/>
          </a:xfrm>
          <a:prstGeom prst="rect">
            <a:avLst/>
          </a:prstGeom>
          <a:noFill/>
        </p:spPr>
        <p:txBody>
          <a:bodyPr wrap="square">
            <a:noAutofit/>
          </a:bodyPr>
          <a:lstStyle/>
          <a:p>
            <a:pPr marR="0" defTabSz="914400" eaLnBrk="1" hangingPunct="1">
              <a:lnSpc>
                <a:spcPts val="30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10</a:t>
            </a:r>
            <a:r>
              <a:rPr kumimoji="0" lang="en-US" altLang="zh-CN" sz="2400" kern="1200" cap="none" spc="0" normalizeH="0" baseline="0" noProof="0" dirty="0">
                <a:latin typeface="+mn-lt"/>
                <a:ea typeface="宋体" panose="02010600030101010101" pitchFamily="2" charset="-122"/>
                <a:cs typeface="+mn-cs"/>
                <a:sym typeface="+mn-ea"/>
              </a:rPr>
              <a:t>: For</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RAN2 AIML </a:t>
            </a:r>
            <a:r>
              <a:rPr lang="en-US" altLang="zh-CN" sz="2400" noProof="0" dirty="0">
                <a:highlight>
                  <a:srgbClr val="000000">
                    <a:alpha val="0"/>
                  </a:srgbClr>
                </a:highlight>
                <a:latin typeface="+mn-lt"/>
                <a:sym typeface="+mn-ea"/>
              </a:rPr>
              <a:t>UE-sided model “</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Fu</a:t>
            </a:r>
            <a:r>
              <a:rPr lang="en-US" altLang="zh-CN" sz="2400" noProof="0" dirty="0">
                <a:highlight>
                  <a:srgbClr val="000000">
                    <a:alpha val="0"/>
                  </a:srgbClr>
                </a:highlight>
                <a:latin typeface="+mn-lt"/>
                <a:sym typeface="+mn-ea"/>
              </a:rPr>
              <a:t>nctionality granularity and capability</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discussions, </a:t>
            </a:r>
            <a:r>
              <a:rPr lang="en-US" altLang="zh-CN" sz="2400" noProof="0" dirty="0">
                <a:highlight>
                  <a:srgbClr val="000000">
                    <a:alpha val="0"/>
                  </a:srgbClr>
                </a:highlight>
                <a:latin typeface="+mn-lt"/>
                <a:sym typeface="+mn-ea"/>
              </a:rPr>
              <a:t>RAN5 should pay close attention to the AI/ML related UE capability definition for the </a:t>
            </a:r>
            <a:r>
              <a:rPr lang="en-US" altLang="zh-CN" sz="2400" noProof="0" dirty="0">
                <a:highlight>
                  <a:srgbClr val="000000">
                    <a:alpha val="0"/>
                  </a:srgbClr>
                </a:highlight>
                <a:latin typeface="+mn-lt"/>
                <a:sym typeface="+mn-ea"/>
              </a:rPr>
              <a:t>supported AI/ML-enabled Features/FGs and supported functionalities</a:t>
            </a:r>
            <a:r>
              <a:rPr lang="en-US" altLang="zh-CN" sz="2400" noProof="0" dirty="0">
                <a:highlight>
                  <a:srgbClr val="000000">
                    <a:alpha val="0"/>
                  </a:srgbClr>
                </a:highlight>
                <a:latin typeface="+mn-lt"/>
                <a:sym typeface="+mn-ea"/>
              </a:rPr>
              <a:t>.</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100" name="文本框 99"/>
          <p:cNvSpPr txBox="1"/>
          <p:nvPr/>
        </p:nvSpPr>
        <p:spPr>
          <a:xfrm>
            <a:off x="586740" y="1226185"/>
            <a:ext cx="10899775" cy="3194685"/>
          </a:xfrm>
          <a:prstGeom prst="rect">
            <a:avLst/>
          </a:prstGeom>
          <a:noFill/>
          <a:ln w="9525">
            <a:solidFill>
              <a:schemeClr val="tx1"/>
            </a:solidFill>
            <a:prstDash val="dashDot"/>
          </a:ln>
        </p:spPr>
        <p:txBody>
          <a:bodyPr wrap="square">
            <a:noAutofit/>
          </a:bodyPr>
          <a:p>
            <a:pPr marL="230505" indent="-230505">
              <a:lnSpc>
                <a:spcPts val="3000"/>
              </a:lnSpc>
            </a:pPr>
            <a:r>
              <a:rPr lang="en-US" sz="2400" b="1">
                <a:latin typeface="Calibri" panose="020F0502020204030204" pitchFamily="34" charset="0"/>
                <a:cs typeface="Calibri" panose="020F0502020204030204" pitchFamily="34" charset="0"/>
                <a:sym typeface="+mn-ea"/>
              </a:rPr>
              <a:t>Observation 10: </a:t>
            </a:r>
            <a:r>
              <a:rPr lang="en-US" sz="2400" b="1">
                <a:latin typeface="Calibri" panose="020F0502020204030204" pitchFamily="34" charset="0"/>
                <a:cs typeface="Calibri" panose="020F0502020204030204" pitchFamily="34" charset="0"/>
              </a:rPr>
              <a:t>Agreements for “Functionality granularity and capability” from RAN2#125bis@2024.04</a:t>
            </a:r>
            <a:endParaRPr lang="en-US" sz="2400" b="1">
              <a:latin typeface="Calibri" panose="020F0502020204030204" pitchFamily="34" charset="0"/>
              <a:cs typeface="Calibri" panose="020F0502020204030204" pitchFamily="34" charset="0"/>
            </a:endParaRPr>
          </a:p>
          <a:p>
            <a:pPr marL="230505" indent="-230505">
              <a:lnSpc>
                <a:spcPts val="3000"/>
              </a:lnSpc>
            </a:pPr>
            <a:r>
              <a:rPr lang="en-US" sz="2400">
                <a:latin typeface="Calibri" panose="020F0502020204030204" pitchFamily="34" charset="0"/>
                <a:cs typeface="Calibri" panose="020F0502020204030204" pitchFamily="34" charset="0"/>
              </a:rPr>
              <a:t>1.	Which AI/ML-enabled Features/FGs and functionalities are supported should be standardized. The details wait for RAN1’s progress.   “supported” means that the UE is capable of supporting the functionality and doesn’t mean neccesarily that the UE has the model available.  FFS what functionality refers to.  </a:t>
            </a:r>
            <a:endParaRPr lang="en-US" sz="2400">
              <a:latin typeface="Calibri" panose="020F0502020204030204" pitchFamily="34" charset="0"/>
              <a:cs typeface="Calibri" panose="020F0502020204030204" pitchFamily="34" charset="0"/>
            </a:endParaRPr>
          </a:p>
          <a:p>
            <a:pPr marL="230505" indent="-230505">
              <a:lnSpc>
                <a:spcPts val="3000"/>
              </a:lnSpc>
            </a:pPr>
            <a:r>
              <a:rPr lang="en-US" sz="2400">
                <a:latin typeface="Calibri" panose="020F0502020204030204" pitchFamily="34" charset="0"/>
                <a:cs typeface="Calibri" panose="020F0502020204030204" pitchFamily="34" charset="0"/>
              </a:rPr>
              <a:t>2.	</a:t>
            </a:r>
            <a:r>
              <a:rPr lang="en-US" sz="2400">
                <a:solidFill>
                  <a:srgbClr val="0000FF"/>
                </a:solidFill>
                <a:latin typeface="Calibri" panose="020F0502020204030204" pitchFamily="34" charset="0"/>
                <a:cs typeface="Calibri" panose="020F0502020204030204" pitchFamily="34" charset="0"/>
              </a:rPr>
              <a:t>Supported AI/ML-enabled Features/FGs and supported functionalities are included in UE capability</a:t>
            </a:r>
            <a:endParaRPr lang="en-US" sz="2400">
              <a:solidFill>
                <a:srgbClr val="0000FF"/>
              </a:solidFill>
              <a:latin typeface="Calibri" panose="020F0502020204030204" pitchFamily="34" charset="0"/>
              <a:cs typeface="Calibri" panose="020F0502020204030204" pitchFamily="34" charset="0"/>
            </a:endParaRPr>
          </a:p>
        </p:txBody>
      </p:sp>
      <p:sp>
        <p:nvSpPr>
          <p:cNvPr id="6" name="文本框 5"/>
          <p:cNvSpPr txBox="1"/>
          <p:nvPr/>
        </p:nvSpPr>
        <p:spPr>
          <a:xfrm rot="1740000">
            <a:off x="10561320" y="1767205"/>
            <a:ext cx="1670685" cy="368300"/>
          </a:xfrm>
          <a:prstGeom prst="rect">
            <a:avLst/>
          </a:prstGeom>
          <a:noFill/>
          <a:ln w="38100">
            <a:solidFill>
              <a:srgbClr val="C00000"/>
            </a:solidFill>
          </a:ln>
        </p:spPr>
        <p:txBody>
          <a:bodyPr wrap="square" rtlCol="0">
            <a:spAutoFit/>
          </a:bodyPr>
          <a:p>
            <a:pPr algn="ctr"/>
            <a:r>
              <a:rPr lang="en-US" altLang="zh-CN" b="1">
                <a:solidFill>
                  <a:srgbClr val="C00000"/>
                </a:solidFill>
                <a:highlight>
                  <a:srgbClr val="000000">
                    <a:alpha val="0"/>
                  </a:srgbClr>
                </a:highlight>
              </a:rPr>
              <a:t>R2-2404102</a:t>
            </a:r>
            <a:endParaRPr lang="en-US" altLang="zh-CN" b="1">
              <a:solidFill>
                <a:srgbClr val="C00000"/>
              </a:solidFill>
              <a:highlight>
                <a:srgbClr val="000000">
                  <a:alpha val="0"/>
                </a:srgbClr>
              </a:highlight>
            </a:endParaRPr>
          </a:p>
        </p:txBody>
      </p:sp>
      <p:sp>
        <p:nvSpPr>
          <p:cNvPr id="2" name="文本框 1"/>
          <p:cNvSpPr txBox="1"/>
          <p:nvPr/>
        </p:nvSpPr>
        <p:spPr>
          <a:xfrm>
            <a:off x="9366885" y="535940"/>
            <a:ext cx="2811145" cy="368300"/>
          </a:xfrm>
          <a:prstGeom prst="rect">
            <a:avLst/>
          </a:prstGeom>
          <a:solidFill>
            <a:srgbClr val="FFFF00"/>
          </a:solidFill>
          <a:ln w="38100">
            <a:solidFill>
              <a:srgbClr val="FFFF00"/>
            </a:solidFill>
          </a:ln>
        </p:spPr>
        <p:txBody>
          <a:bodyPr wrap="square" rtlCol="0">
            <a:spAutoFit/>
          </a:bodyPr>
          <a:p>
            <a:pPr algn="ctr"/>
            <a:r>
              <a:rPr lang="en-US" altLang="zh-CN" b="1">
                <a:solidFill>
                  <a:srgbClr val="C00000"/>
                </a:solidFill>
                <a:highlight>
                  <a:srgbClr val="FFFF00"/>
                </a:highlight>
              </a:rPr>
              <a:t>newly added in r1</a:t>
            </a:r>
            <a:endParaRPr lang="en-US" altLang="zh-CN" b="1">
              <a:solidFill>
                <a:srgbClr val="C00000"/>
              </a:solidFill>
              <a:highlight>
                <a:srgbClr val="FFFF00"/>
              </a:highlight>
            </a:endParaRP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361315" y="97790"/>
            <a:ext cx="11477625" cy="822960"/>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RAN2 AIML discussions</a:t>
            </a:r>
            <a:r>
              <a:rPr lang="en-US" altLang="zh-CN" sz="2800" b="1" dirty="0">
                <a:ea typeface="宋体" panose="02010600030101010101" pitchFamily="2" charset="-122"/>
              </a:rPr>
              <a:t> on “Functionality based LCM for UE-sided model”  that may impact </a:t>
            </a:r>
            <a:r>
              <a:rPr lang="en-US" altLang="zh-CN" sz="2800" b="1" dirty="0">
                <a:highlight>
                  <a:srgbClr val="000000">
                    <a:alpha val="0"/>
                  </a:srgbClr>
                </a:highlight>
                <a:ea typeface="宋体" panose="02010600030101010101" pitchFamily="2" charset="-122"/>
              </a:rPr>
              <a:t>RAN5 (2/5)</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100" name="文本框 99"/>
          <p:cNvSpPr txBox="1"/>
          <p:nvPr/>
        </p:nvSpPr>
        <p:spPr>
          <a:xfrm>
            <a:off x="292735" y="1001395"/>
            <a:ext cx="11335385" cy="3728720"/>
          </a:xfrm>
          <a:prstGeom prst="rect">
            <a:avLst/>
          </a:prstGeom>
          <a:noFill/>
          <a:ln w="9525">
            <a:solidFill>
              <a:schemeClr val="tx1"/>
            </a:solidFill>
            <a:prstDash val="dashDot"/>
          </a:ln>
        </p:spPr>
        <p:txBody>
          <a:bodyPr wrap="square">
            <a:noAutofit/>
          </a:bodyPr>
          <a:p>
            <a:pPr marL="230505" indent="-230505">
              <a:lnSpc>
                <a:spcPts val="2800"/>
              </a:lnSpc>
            </a:pPr>
            <a:r>
              <a:rPr lang="en-US" sz="2400" b="1">
                <a:latin typeface="Calibri" panose="020F0502020204030204" pitchFamily="34" charset="0"/>
                <a:cs typeface="Calibri" panose="020F0502020204030204" pitchFamily="34" charset="0"/>
                <a:sym typeface="+mn-ea"/>
              </a:rPr>
              <a:t>Observation 11.1: </a:t>
            </a:r>
            <a:r>
              <a:rPr lang="en-US" sz="2400" b="1">
                <a:latin typeface="Calibri" panose="020F0502020204030204" pitchFamily="34" charset="0"/>
                <a:cs typeface="Calibri" panose="020F0502020204030204" pitchFamily="34" charset="0"/>
              </a:rPr>
              <a:t>Agreements on “Applicability/additional conditions” </a:t>
            </a:r>
            <a:r>
              <a:rPr lang="en-US" sz="2400" b="1">
                <a:latin typeface="Calibri" panose="020F0502020204030204" pitchFamily="34" charset="0"/>
                <a:cs typeface="Calibri" panose="020F0502020204030204" pitchFamily="34" charset="0"/>
                <a:sym typeface="+mn-ea"/>
              </a:rPr>
              <a:t>for positioning and beam management </a:t>
            </a:r>
            <a:r>
              <a:rPr lang="en-US" sz="2400" b="1">
                <a:latin typeface="Calibri" panose="020F0502020204030204" pitchFamily="34" charset="0"/>
                <a:cs typeface="Calibri" panose="020F0502020204030204" pitchFamily="34" charset="0"/>
              </a:rPr>
              <a:t>from RAN2#125bis@2024.04</a:t>
            </a:r>
            <a:endParaRPr lang="en-US" sz="2400" b="1">
              <a:latin typeface="Calibri" panose="020F0502020204030204" pitchFamily="34" charset="0"/>
              <a:cs typeface="Calibri" panose="020F0502020204030204" pitchFamily="34" charset="0"/>
            </a:endParaRPr>
          </a:p>
          <a:p>
            <a:pPr marL="230505" indent="-230505">
              <a:lnSpc>
                <a:spcPts val="2800"/>
              </a:lnSpc>
            </a:pPr>
            <a:r>
              <a:rPr lang="en-US" sz="2400">
                <a:latin typeface="Calibri" panose="020F0502020204030204" pitchFamily="34" charset="0"/>
                <a:cs typeface="Calibri" panose="020F0502020204030204" pitchFamily="34" charset="0"/>
              </a:rPr>
              <a:t>1 </a:t>
            </a:r>
            <a:r>
              <a:rPr lang="en-US" sz="2400">
                <a:solidFill>
                  <a:srgbClr val="0000FF"/>
                </a:solidFill>
                <a:latin typeface="Calibri" panose="020F0502020204030204" pitchFamily="34" charset="0"/>
                <a:cs typeface="Calibri" panose="020F0502020204030204" pitchFamily="34" charset="0"/>
              </a:rPr>
              <a:t>Support proactive reporting of UE-sided applicable functionality</a:t>
            </a:r>
            <a:r>
              <a:rPr lang="en-US" sz="2400">
                <a:latin typeface="Calibri" panose="020F0502020204030204" pitchFamily="34" charset="0"/>
                <a:cs typeface="Calibri" panose="020F0502020204030204" pitchFamily="34" charset="0"/>
              </a:rPr>
              <a:t>, e.g., the UE reports its applicable AI/ML functionalities via UAI message/LPP message.  </a:t>
            </a:r>
            <a:endParaRPr lang="en-US" sz="2400">
              <a:latin typeface="Calibri" panose="020F0502020204030204" pitchFamily="34" charset="0"/>
              <a:cs typeface="Calibri" panose="020F0502020204030204" pitchFamily="34" charset="0"/>
            </a:endParaRPr>
          </a:p>
          <a:p>
            <a:pPr marL="230505" indent="-230505">
              <a:lnSpc>
                <a:spcPts val="2800"/>
              </a:lnSpc>
            </a:pPr>
            <a:r>
              <a:rPr lang="en-US" sz="2400">
                <a:latin typeface="Calibri" panose="020F0502020204030204" pitchFamily="34" charset="0"/>
                <a:cs typeface="Calibri" panose="020F0502020204030204" pitchFamily="34" charset="0"/>
              </a:rPr>
              <a:t>2 </a:t>
            </a:r>
            <a:r>
              <a:rPr lang="en-US" sz="2400">
                <a:solidFill>
                  <a:srgbClr val="0000FF"/>
                </a:solidFill>
                <a:latin typeface="Calibri" panose="020F0502020204030204" pitchFamily="34" charset="0"/>
                <a:cs typeface="Calibri" panose="020F0502020204030204" pitchFamily="34" charset="0"/>
              </a:rPr>
              <a:t>Support reactive reporting of UE-sided applicable functionality.  The NW configures AI/ML functionalities via RRC/LPP message</a:t>
            </a:r>
            <a:r>
              <a:rPr lang="en-US" sz="2400">
                <a:latin typeface="Calibri" panose="020F0502020204030204" pitchFamily="34" charset="0"/>
                <a:cs typeface="Calibri" panose="020F0502020204030204" pitchFamily="34" charset="0"/>
              </a:rPr>
              <a:t>.  FFS what the configuration contains. FFS how to report applicable functionality and what is applicable functionality </a:t>
            </a:r>
            <a:endParaRPr lang="en-US" sz="2400">
              <a:latin typeface="Calibri" panose="020F0502020204030204" pitchFamily="34" charset="0"/>
              <a:cs typeface="Calibri" panose="020F0502020204030204" pitchFamily="34" charset="0"/>
            </a:endParaRPr>
          </a:p>
          <a:p>
            <a:pPr marL="230505" indent="-230505">
              <a:lnSpc>
                <a:spcPts val="2800"/>
              </a:lnSpc>
            </a:pPr>
            <a:r>
              <a:rPr lang="en-US" sz="2400">
                <a:latin typeface="Calibri" panose="020F0502020204030204" pitchFamily="34" charset="0"/>
                <a:cs typeface="Calibri" panose="020F0502020204030204" pitchFamily="34" charset="0"/>
              </a:rPr>
              <a:t>3	FFS how the two approaches will be specified and whether we can combine them into one procedure.    FFS how to report applicable functionality, what is applicable functionality, how the UE determines which function is applicable or not (if it is needed)</a:t>
            </a:r>
            <a:endParaRPr lang="en-US" sz="2400">
              <a:latin typeface="Calibri" panose="020F0502020204030204" pitchFamily="34" charset="0"/>
              <a:cs typeface="Calibri" panose="020F0502020204030204" pitchFamily="34" charset="0"/>
            </a:endParaRPr>
          </a:p>
        </p:txBody>
      </p:sp>
      <p:sp>
        <p:nvSpPr>
          <p:cNvPr id="6" name="文本框 5"/>
          <p:cNvSpPr txBox="1"/>
          <p:nvPr/>
        </p:nvSpPr>
        <p:spPr>
          <a:xfrm rot="1320000">
            <a:off x="10434955" y="2399030"/>
            <a:ext cx="1670685" cy="368300"/>
          </a:xfrm>
          <a:prstGeom prst="rect">
            <a:avLst/>
          </a:prstGeom>
          <a:noFill/>
          <a:ln w="38100">
            <a:solidFill>
              <a:srgbClr val="C00000"/>
            </a:solidFill>
          </a:ln>
        </p:spPr>
        <p:txBody>
          <a:bodyPr wrap="square" rtlCol="0">
            <a:spAutoFit/>
          </a:bodyPr>
          <a:p>
            <a:pPr algn="ctr"/>
            <a:r>
              <a:rPr lang="en-US" altLang="zh-CN" b="1">
                <a:solidFill>
                  <a:srgbClr val="C00000"/>
                </a:solidFill>
                <a:highlight>
                  <a:srgbClr val="000000">
                    <a:alpha val="0"/>
                  </a:srgbClr>
                </a:highlight>
              </a:rPr>
              <a:t>R2-2404102</a:t>
            </a:r>
            <a:endParaRPr lang="en-US" altLang="zh-CN" b="1">
              <a:solidFill>
                <a:srgbClr val="C00000"/>
              </a:solidFill>
              <a:highlight>
                <a:srgbClr val="000000">
                  <a:alpha val="0"/>
                </a:srgbClr>
              </a:highlight>
            </a:endParaRPr>
          </a:p>
        </p:txBody>
      </p:sp>
      <p:sp>
        <p:nvSpPr>
          <p:cNvPr id="3" name="文本框 2"/>
          <p:cNvSpPr txBox="1"/>
          <p:nvPr/>
        </p:nvSpPr>
        <p:spPr>
          <a:xfrm>
            <a:off x="292100" y="4902835"/>
            <a:ext cx="11336020" cy="1865630"/>
          </a:xfrm>
          <a:prstGeom prst="rect">
            <a:avLst/>
          </a:prstGeom>
          <a:noFill/>
        </p:spPr>
        <p:txBody>
          <a:bodyPr wrap="square">
            <a:noAutofit/>
          </a:bodyPr>
          <a:p>
            <a:pPr marR="0" defTabSz="914400" eaLnBrk="1" hangingPunct="1">
              <a:lnSpc>
                <a:spcPts val="28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11.1</a:t>
            </a:r>
            <a:r>
              <a:rPr kumimoji="0" lang="en-US" altLang="zh-CN" sz="2400" kern="1200" cap="none" spc="0" normalizeH="0" baseline="0" noProof="0" dirty="0">
                <a:latin typeface="+mn-lt"/>
                <a:ea typeface="宋体" panose="02010600030101010101" pitchFamily="2" charset="-122"/>
                <a:cs typeface="+mn-cs"/>
                <a:sym typeface="+mn-ea"/>
              </a:rPr>
              <a:t>: For</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RAN2 AIML </a:t>
            </a:r>
            <a:r>
              <a:rPr lang="en-US" altLang="zh-CN" sz="2400" noProof="0" dirty="0">
                <a:highlight>
                  <a:srgbClr val="000000">
                    <a:alpha val="0"/>
                  </a:srgbClr>
                </a:highlight>
                <a:latin typeface="+mn-lt"/>
                <a:sym typeface="+mn-ea"/>
              </a:rPr>
              <a:t>UE-sided model </a:t>
            </a:r>
            <a:r>
              <a:rPr lang="en-US" altLang="zh-CN" sz="2400" noProof="0" dirty="0">
                <a:highlight>
                  <a:srgbClr val="000000">
                    <a:alpha val="0"/>
                  </a:srgbClr>
                </a:highlight>
                <a:latin typeface="+mn-lt"/>
                <a:sym typeface="+mn-ea"/>
              </a:rPr>
              <a:t>“</a:t>
            </a:r>
            <a:r>
              <a:rPr kumimoji="0" lang="en-US" altLang="zh-CN" sz="2400" cap="none" spc="0" normalizeH="0" baseline="0" noProof="0" dirty="0">
                <a:highlight>
                  <a:srgbClr val="000000">
                    <a:alpha val="0"/>
                  </a:srgbClr>
                </a:highlight>
                <a:latin typeface="+mn-lt"/>
                <a:sym typeface="+mn-ea"/>
              </a:rPr>
              <a:t>Applicability/additional conditions</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discussions </a:t>
            </a:r>
            <a:r>
              <a:rPr lang="en-US" sz="2400">
                <a:highlight>
                  <a:srgbClr val="000000">
                    <a:alpha val="0"/>
                  </a:srgbClr>
                </a:highlight>
                <a:latin typeface="Calibri" panose="020F0502020204030204" pitchFamily="34" charset="0"/>
                <a:cs typeface="Calibri" panose="020F0502020204030204" pitchFamily="34" charset="0"/>
                <a:sym typeface="+mn-ea"/>
              </a:rPr>
              <a:t>for positioning and beam management, </a:t>
            </a:r>
            <a:r>
              <a:rPr lang="en-US" altLang="zh-CN" sz="2400" noProof="0" dirty="0">
                <a:highlight>
                  <a:srgbClr val="000000">
                    <a:alpha val="0"/>
                  </a:srgbClr>
                </a:highlight>
                <a:latin typeface="+mn-lt"/>
                <a:sym typeface="+mn-ea"/>
              </a:rPr>
              <a:t>RAN5 should pay close attention to the impacts on call flows from “</a:t>
            </a:r>
            <a:r>
              <a:rPr lang="en-US" sz="2400">
                <a:solidFill>
                  <a:schemeClr val="tx1"/>
                </a:solidFill>
                <a:highlight>
                  <a:srgbClr val="000000">
                    <a:alpha val="0"/>
                  </a:srgbClr>
                </a:highlight>
                <a:latin typeface="Calibri" panose="020F0502020204030204" pitchFamily="34" charset="0"/>
                <a:cs typeface="Calibri" panose="020F0502020204030204" pitchFamily="34" charset="0"/>
                <a:sym typeface="+mn-ea"/>
              </a:rPr>
              <a:t>proactive reporting of UE-sided applicable functionality”, “reactive reporting of UE-sided applicable functionality” and “NW configures AI/ML functionalities via RRC/LPP message”</a:t>
            </a:r>
            <a:r>
              <a:rPr lang="en-US" altLang="zh-CN" sz="2400" noProof="0" dirty="0">
                <a:highlight>
                  <a:srgbClr val="000000">
                    <a:alpha val="0"/>
                  </a:srgbClr>
                </a:highlight>
                <a:latin typeface="+mn-lt"/>
                <a:sym typeface="+mn-ea"/>
              </a:rPr>
              <a:t>.</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4" name="文本框 3"/>
          <p:cNvSpPr txBox="1"/>
          <p:nvPr/>
        </p:nvSpPr>
        <p:spPr>
          <a:xfrm>
            <a:off x="9366885" y="535940"/>
            <a:ext cx="2811145" cy="368300"/>
          </a:xfrm>
          <a:prstGeom prst="rect">
            <a:avLst/>
          </a:prstGeom>
          <a:solidFill>
            <a:srgbClr val="FFFF00"/>
          </a:solidFill>
          <a:ln w="38100">
            <a:solidFill>
              <a:srgbClr val="FFFF00"/>
            </a:solidFill>
          </a:ln>
        </p:spPr>
        <p:txBody>
          <a:bodyPr wrap="square" rtlCol="0">
            <a:spAutoFit/>
          </a:bodyPr>
          <a:p>
            <a:pPr algn="ctr"/>
            <a:r>
              <a:rPr lang="en-US" altLang="zh-CN" b="1">
                <a:solidFill>
                  <a:srgbClr val="C00000"/>
                </a:solidFill>
                <a:highlight>
                  <a:srgbClr val="FFFF00"/>
                </a:highlight>
              </a:rPr>
              <a:t>newly added in r1</a:t>
            </a:r>
            <a:endParaRPr lang="en-US" altLang="zh-CN" b="1">
              <a:solidFill>
                <a:srgbClr val="C00000"/>
              </a:solidFill>
              <a:highlight>
                <a:srgbClr val="FFFF00"/>
              </a:highlight>
            </a:endParaRP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2167235" cy="861060"/>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RAN2 AIML discussions</a:t>
            </a:r>
            <a:r>
              <a:rPr lang="en-US" altLang="zh-CN" sz="2800" b="1" dirty="0">
                <a:ea typeface="宋体" panose="02010600030101010101" pitchFamily="2" charset="-122"/>
              </a:rPr>
              <a:t> on “Functionality based LCM for UE-sided model”  that may impact </a:t>
            </a:r>
            <a:r>
              <a:rPr lang="en-US" altLang="zh-CN" sz="2800" b="1" dirty="0">
                <a:highlight>
                  <a:srgbClr val="000000">
                    <a:alpha val="0"/>
                  </a:srgbClr>
                </a:highlight>
                <a:ea typeface="宋体" panose="02010600030101010101" pitchFamily="2" charset="-122"/>
              </a:rPr>
              <a:t>RAN5</a:t>
            </a:r>
            <a:r>
              <a:rPr lang="en-US" altLang="zh-CN" sz="2800" b="1" dirty="0">
                <a:highlight>
                  <a:srgbClr val="000000">
                    <a:alpha val="0"/>
                  </a:srgbClr>
                </a:highlight>
                <a:ea typeface="宋体" panose="02010600030101010101" pitchFamily="2" charset="-122"/>
                <a:sym typeface="+mn-ea"/>
              </a:rPr>
              <a:t> (3/5)</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2" name="文本框 1"/>
          <p:cNvSpPr txBox="1"/>
          <p:nvPr/>
        </p:nvSpPr>
        <p:spPr>
          <a:xfrm>
            <a:off x="196850" y="959485"/>
            <a:ext cx="11857355" cy="4367530"/>
          </a:xfrm>
          <a:prstGeom prst="rect">
            <a:avLst/>
          </a:prstGeom>
          <a:noFill/>
          <a:ln w="9525">
            <a:solidFill>
              <a:schemeClr val="tx1"/>
            </a:solidFill>
            <a:prstDash val="dashDot"/>
          </a:ln>
        </p:spPr>
        <p:txBody>
          <a:bodyPr wrap="square">
            <a:noAutofit/>
          </a:bodyPr>
          <a:p>
            <a:pPr marL="230505" indent="-230505" algn="l">
              <a:lnSpc>
                <a:spcPts val="2400"/>
              </a:lnSpc>
              <a:buClrTx/>
              <a:buSzTx/>
              <a:buFontTx/>
            </a:pPr>
            <a:r>
              <a:rPr lang="en-US" sz="2200" b="1">
                <a:latin typeface="Calibri" panose="020F0502020204030204" pitchFamily="34" charset="0"/>
                <a:cs typeface="Calibri" panose="020F0502020204030204" pitchFamily="34" charset="0"/>
                <a:sym typeface="+mn-ea"/>
              </a:rPr>
              <a:t>Observation 11.2: </a:t>
            </a:r>
            <a:r>
              <a:rPr lang="en-US" sz="2200" b="1">
                <a:latin typeface="Calibri" panose="020F0502020204030204" pitchFamily="34" charset="0"/>
                <a:cs typeface="Calibri" panose="020F0502020204030204" pitchFamily="34" charset="0"/>
              </a:rPr>
              <a:t>Agreements </a:t>
            </a:r>
            <a:r>
              <a:rPr lang="en-US" sz="2200" b="1">
                <a:latin typeface="Calibri" panose="020F0502020204030204" pitchFamily="34" charset="0"/>
                <a:cs typeface="Calibri" panose="020F0502020204030204" pitchFamily="34" charset="0"/>
                <a:sym typeface="+mn-ea"/>
              </a:rPr>
              <a:t>on “Applicability/additional conditions” </a:t>
            </a:r>
            <a:r>
              <a:rPr lang="en-US" sz="2200" b="1">
                <a:latin typeface="Calibri" panose="020F0502020204030204" pitchFamily="34" charset="0"/>
                <a:cs typeface="Calibri" panose="020F0502020204030204" pitchFamily="34" charset="0"/>
                <a:sym typeface="+mn-ea"/>
              </a:rPr>
              <a:t>for beam management</a:t>
            </a:r>
            <a:r>
              <a:rPr lang="en-US" sz="2200" b="1">
                <a:latin typeface="Calibri" panose="020F0502020204030204" pitchFamily="34" charset="0"/>
                <a:cs typeface="Calibri" panose="020F0502020204030204" pitchFamily="34" charset="0"/>
                <a:sym typeface="+mn-ea"/>
              </a:rPr>
              <a:t> from RAN2#126@2024.05</a:t>
            </a:r>
            <a:r>
              <a:rPr lang="en-US" sz="2200" b="1">
                <a:latin typeface="Times" charset="0"/>
                <a:cs typeface="Batang" charset="0"/>
              </a:rPr>
              <a:t> </a:t>
            </a:r>
            <a:endParaRPr lang="en-US" sz="2200">
              <a:latin typeface="Times" charset="0"/>
              <a:cs typeface="Batang" charset="0"/>
            </a:endParaRPr>
          </a:p>
          <a:p>
            <a:pPr marL="230505" indent="-230505" algn="l">
              <a:lnSpc>
                <a:spcPts val="2400"/>
              </a:lnSpc>
              <a:buClrTx/>
              <a:buSzTx/>
              <a:buFontTx/>
            </a:pPr>
            <a:r>
              <a:rPr lang="en-US" sz="2200">
                <a:latin typeface="Calibri" panose="020F0502020204030204" pitchFamily="34" charset="0"/>
                <a:cs typeface="Calibri" panose="020F0502020204030204" pitchFamily="34" charset="0"/>
              </a:rPr>
              <a:t>1	</a:t>
            </a:r>
            <a:r>
              <a:rPr lang="en-US" sz="2200">
                <a:solidFill>
                  <a:srgbClr val="0000FF"/>
                </a:solidFill>
                <a:latin typeface="Calibri" panose="020F0502020204030204" pitchFamily="34" charset="0"/>
                <a:cs typeface="Calibri" panose="020F0502020204030204" pitchFamily="34" charset="0"/>
              </a:rPr>
              <a:t>RAN2 will support functionality activation/deactivation after inference configuration</a:t>
            </a:r>
            <a:r>
              <a:rPr lang="en-US" sz="2200">
                <a:latin typeface="Calibri" panose="020F0502020204030204" pitchFamily="34" charset="0"/>
                <a:cs typeface="Calibri" panose="020F0502020204030204" pitchFamily="34" charset="0"/>
              </a:rPr>
              <a:t>.   FFS initial state of configuration and how activation/deactivation is achieved.   FFS what Deactivation refers to:  examples discussed: 1) fallback to legacy 2) switching, etc.   </a:t>
            </a:r>
            <a:endParaRPr lang="en-US" sz="2200">
              <a:latin typeface="Calibri" panose="020F0502020204030204" pitchFamily="34" charset="0"/>
              <a:cs typeface="Calibri" panose="020F0502020204030204" pitchFamily="34" charset="0"/>
            </a:endParaRPr>
          </a:p>
          <a:p>
            <a:pPr marL="230505" indent="-230505" algn="l">
              <a:lnSpc>
                <a:spcPts val="2400"/>
              </a:lnSpc>
              <a:buClrTx/>
              <a:buSzTx/>
              <a:buFontTx/>
            </a:pPr>
            <a:r>
              <a:rPr lang="en-US" sz="2200">
                <a:latin typeface="Calibri" panose="020F0502020204030204" pitchFamily="34" charset="0"/>
                <a:cs typeface="Calibri" panose="020F0502020204030204" pitchFamily="34" charset="0"/>
                <a:sym typeface="+mn-ea"/>
              </a:rPr>
              <a:t>2	We will work offline on the definitions for functionality types and define what is availability.  </a:t>
            </a:r>
            <a:endParaRPr lang="en-US" sz="2200">
              <a:latin typeface="Calibri" panose="020F0502020204030204" pitchFamily="34" charset="0"/>
              <a:cs typeface="Calibri" panose="020F0502020204030204" pitchFamily="34" charset="0"/>
              <a:sym typeface="+mn-ea"/>
            </a:endParaRPr>
          </a:p>
          <a:p>
            <a:pPr marL="230505" indent="-230505" algn="l">
              <a:lnSpc>
                <a:spcPts val="2400"/>
              </a:lnSpc>
              <a:buClrTx/>
              <a:buSzTx/>
              <a:buFontTx/>
            </a:pPr>
            <a:r>
              <a:rPr lang="en-US" sz="2200">
                <a:latin typeface="Calibri" panose="020F0502020204030204" pitchFamily="34" charset="0"/>
                <a:cs typeface="Calibri" panose="020F0502020204030204" pitchFamily="34" charset="0"/>
                <a:sym typeface="+mn-ea"/>
              </a:rPr>
              <a:t>3  </a:t>
            </a:r>
            <a:r>
              <a:rPr lang="en-US" sz="2200">
                <a:solidFill>
                  <a:srgbClr val="0000FF"/>
                </a:solidFill>
                <a:latin typeface="Calibri" panose="020F0502020204030204" pitchFamily="34" charset="0"/>
                <a:cs typeface="Calibri" panose="020F0502020204030204" pitchFamily="34" charset="0"/>
                <a:sym typeface="+mn-ea"/>
              </a:rPr>
              <a:t>The UE will indicate the gNB/LMF whether the AI/ML functionality is available/applicable</a:t>
            </a:r>
            <a:r>
              <a:rPr lang="en-US" sz="2200">
                <a:latin typeface="Calibri" panose="020F0502020204030204" pitchFamily="34" charset="0"/>
                <a:cs typeface="Calibri" panose="020F0502020204030204" pitchFamily="34" charset="0"/>
                <a:sym typeface="+mn-ea"/>
              </a:rPr>
              <a:t>.   For a functionality to be applicable at least there should at least one model available within it.   FFS other details on what is applicability/non-applicability.</a:t>
            </a:r>
            <a:endParaRPr lang="en-US" sz="2200">
              <a:latin typeface="Calibri" panose="020F0502020204030204" pitchFamily="34" charset="0"/>
              <a:cs typeface="Calibri" panose="020F0502020204030204" pitchFamily="34" charset="0"/>
              <a:sym typeface="+mn-ea"/>
            </a:endParaRPr>
          </a:p>
          <a:p>
            <a:pPr marL="230505" indent="-230505" algn="l">
              <a:lnSpc>
                <a:spcPts val="2400"/>
              </a:lnSpc>
              <a:buClrTx/>
              <a:buSzTx/>
              <a:buFontTx/>
            </a:pPr>
            <a:r>
              <a:rPr lang="en-US" sz="2200">
                <a:latin typeface="Calibri" panose="020F0502020204030204" pitchFamily="34" charset="0"/>
                <a:cs typeface="Calibri" panose="020F0502020204030204" pitchFamily="34" charset="0"/>
                <a:sym typeface="+mn-ea"/>
              </a:rPr>
              <a:t>4	For NW-side additional conditions, RAN2 assumes that RRC signaling from gNB to UE can be designed for consistency between inference and training.  RAN2 will wait for RAN1 input for further details.   FFS if the same applies to positioning.</a:t>
            </a:r>
            <a:endParaRPr lang="en-US" sz="2200">
              <a:latin typeface="Calibri" panose="020F0502020204030204" pitchFamily="34" charset="0"/>
              <a:cs typeface="Calibri" panose="020F0502020204030204" pitchFamily="34" charset="0"/>
              <a:sym typeface="+mn-ea"/>
            </a:endParaRPr>
          </a:p>
          <a:p>
            <a:pPr marL="230505" indent="-230505" algn="l">
              <a:lnSpc>
                <a:spcPts val="2400"/>
              </a:lnSpc>
              <a:buClrTx/>
              <a:buSzTx/>
              <a:buFontTx/>
            </a:pPr>
            <a:r>
              <a:rPr lang="en-US" sz="2200">
                <a:latin typeface="Calibri" panose="020F0502020204030204" pitchFamily="34" charset="0"/>
                <a:cs typeface="Calibri" panose="020F0502020204030204" pitchFamily="34" charset="0"/>
                <a:sym typeface="+mn-ea"/>
              </a:rPr>
              <a:t>5	For BM use case, as a baseline the UE determines whether a functionality is applicable.  </a:t>
            </a:r>
            <a:r>
              <a:rPr lang="en-US" sz="2200">
                <a:solidFill>
                  <a:srgbClr val="0000FF"/>
                </a:solidFill>
                <a:latin typeface="Calibri" panose="020F0502020204030204" pitchFamily="34" charset="0"/>
                <a:cs typeface="Calibri" panose="020F0502020204030204" pitchFamily="34" charset="0"/>
                <a:sym typeface="+mn-ea"/>
              </a:rPr>
              <a:t>Existing UAI framework is used at least for proactive reporting of applicable functionality</a:t>
            </a:r>
            <a:r>
              <a:rPr lang="en-US" sz="2200">
                <a:latin typeface="Calibri" panose="020F0502020204030204" pitchFamily="34" charset="0"/>
                <a:cs typeface="Calibri" panose="020F0502020204030204" pitchFamily="34" charset="0"/>
                <a:sym typeface="+mn-ea"/>
              </a:rPr>
              <a:t>.  FFS reactive</a:t>
            </a:r>
            <a:r>
              <a:rPr lang="en-US" sz="2200">
                <a:latin typeface="Calibri" panose="020F0502020204030204" pitchFamily="34" charset="0"/>
                <a:cs typeface="Calibri" panose="020F0502020204030204" pitchFamily="34" charset="0"/>
                <a:sym typeface="+mn-ea"/>
              </a:rPr>
              <a:t>   </a:t>
            </a:r>
            <a:endParaRPr lang="en-US" sz="2200">
              <a:latin typeface="Calibri" panose="020F0502020204030204" pitchFamily="34" charset="0"/>
              <a:cs typeface="Calibri" panose="020F0502020204030204" pitchFamily="34" charset="0"/>
              <a:sym typeface="+mn-ea"/>
            </a:endParaRPr>
          </a:p>
        </p:txBody>
      </p:sp>
      <p:sp>
        <p:nvSpPr>
          <p:cNvPr id="6" name="文本框 5"/>
          <p:cNvSpPr txBox="1"/>
          <p:nvPr/>
        </p:nvSpPr>
        <p:spPr>
          <a:xfrm rot="1320000">
            <a:off x="10826750" y="2442845"/>
            <a:ext cx="1670685" cy="368300"/>
          </a:xfrm>
          <a:prstGeom prst="rect">
            <a:avLst/>
          </a:prstGeom>
          <a:noFill/>
          <a:ln w="38100">
            <a:solidFill>
              <a:srgbClr val="C00000"/>
            </a:solidFill>
          </a:ln>
        </p:spPr>
        <p:txBody>
          <a:bodyPr wrap="square" rtlCol="0">
            <a:spAutoFit/>
          </a:bodyPr>
          <a:p>
            <a:pPr algn="ctr"/>
            <a:r>
              <a:rPr lang="en-US" altLang="zh-CN" b="1">
                <a:solidFill>
                  <a:srgbClr val="C00000"/>
                </a:solidFill>
                <a:highlight>
                  <a:srgbClr val="000000">
                    <a:alpha val="0"/>
                  </a:srgbClr>
                </a:highlight>
              </a:rPr>
              <a:t>R2-2406202</a:t>
            </a:r>
            <a:endParaRPr lang="en-US" altLang="zh-CN" b="1">
              <a:solidFill>
                <a:srgbClr val="C00000"/>
              </a:solidFill>
              <a:highlight>
                <a:srgbClr val="000000">
                  <a:alpha val="0"/>
                </a:srgbClr>
              </a:highlight>
            </a:endParaRPr>
          </a:p>
        </p:txBody>
      </p:sp>
      <p:sp>
        <p:nvSpPr>
          <p:cNvPr id="3" name="文本框 2"/>
          <p:cNvSpPr txBox="1"/>
          <p:nvPr/>
        </p:nvSpPr>
        <p:spPr>
          <a:xfrm>
            <a:off x="95885" y="5438140"/>
            <a:ext cx="12019280" cy="1333500"/>
          </a:xfrm>
          <a:prstGeom prst="rect">
            <a:avLst/>
          </a:prstGeom>
          <a:noFill/>
        </p:spPr>
        <p:txBody>
          <a:bodyPr wrap="square">
            <a:noAutofit/>
          </a:bodyPr>
          <a:p>
            <a:pPr marR="0" defTabSz="914400" eaLnBrk="1" hangingPunct="1">
              <a:lnSpc>
                <a:spcPts val="2400"/>
              </a:lnSpc>
              <a:spcBef>
                <a:spcPts val="300"/>
              </a:spcBef>
              <a:buClrTx/>
              <a:buSzTx/>
              <a:buFont typeface="Arial" panose="020B0604020202020204" pitchFamily="34" charset="0"/>
              <a:buChar char="•"/>
              <a:defRPr/>
            </a:pPr>
            <a:r>
              <a:rPr kumimoji="0" lang="en-US" altLang="zh-CN" sz="2200" kern="1200" cap="none" spc="0" normalizeH="0" baseline="0" noProof="0" dirty="0">
                <a:latin typeface="+mn-lt"/>
                <a:ea typeface="宋体" panose="02010600030101010101" pitchFamily="2" charset="-122"/>
                <a:cs typeface="+mn-cs"/>
                <a:sym typeface="+mn-ea"/>
              </a:rPr>
              <a:t> </a:t>
            </a:r>
            <a:r>
              <a:rPr kumimoji="0" lang="en-US" altLang="zh-CN" sz="2200" b="1" kern="1200" cap="none" spc="0" normalizeH="0" baseline="0" noProof="0" dirty="0">
                <a:latin typeface="+mn-lt"/>
                <a:ea typeface="宋体" panose="02010600030101010101" pitchFamily="2" charset="-122"/>
                <a:cs typeface="+mn-cs"/>
                <a:sym typeface="+mn-ea"/>
              </a:rPr>
              <a:t>Proposal 11.2</a:t>
            </a:r>
            <a:r>
              <a:rPr kumimoji="0" lang="en-US" altLang="zh-CN" sz="2200" kern="1200" cap="none" spc="0" normalizeH="0" baseline="0" noProof="0" dirty="0">
                <a:latin typeface="+mn-lt"/>
                <a:ea typeface="宋体" panose="02010600030101010101" pitchFamily="2" charset="-122"/>
                <a:cs typeface="+mn-cs"/>
                <a:sym typeface="+mn-ea"/>
              </a:rPr>
              <a:t>: For</a:t>
            </a:r>
            <a:r>
              <a:rPr kumimoji="0" lang="en-US" altLang="zh-CN" sz="2200" kern="1200" cap="none" spc="0" normalizeH="0" baseline="0" noProof="0" dirty="0">
                <a:highlight>
                  <a:srgbClr val="000000">
                    <a:alpha val="0"/>
                  </a:srgbClr>
                </a:highlight>
                <a:latin typeface="+mn-lt"/>
                <a:ea typeface="宋体" panose="02010600030101010101" pitchFamily="2" charset="-122"/>
                <a:cs typeface="+mn-cs"/>
                <a:sym typeface="+mn-ea"/>
              </a:rPr>
              <a:t> RAN2 AIML </a:t>
            </a:r>
            <a:r>
              <a:rPr lang="en-US" altLang="zh-CN" sz="2200" noProof="0" dirty="0">
                <a:highlight>
                  <a:srgbClr val="000000">
                    <a:alpha val="0"/>
                  </a:srgbClr>
                </a:highlight>
                <a:latin typeface="+mn-lt"/>
                <a:sym typeface="+mn-ea"/>
              </a:rPr>
              <a:t>UE-sided model “</a:t>
            </a:r>
            <a:r>
              <a:rPr kumimoji="0" lang="en-US" altLang="zh-CN" sz="2200" cap="none" spc="0" normalizeH="0" baseline="0" noProof="0" dirty="0">
                <a:highlight>
                  <a:srgbClr val="000000">
                    <a:alpha val="0"/>
                  </a:srgbClr>
                </a:highlight>
                <a:latin typeface="+mn-lt"/>
                <a:sym typeface="+mn-ea"/>
              </a:rPr>
              <a:t>Applicability/additional conditions</a:t>
            </a:r>
            <a:r>
              <a:rPr kumimoji="0" lang="en-US" altLang="zh-CN" sz="2200" kern="1200" cap="none" spc="0" normalizeH="0" baseline="0" noProof="0" dirty="0">
                <a:highlight>
                  <a:srgbClr val="000000">
                    <a:alpha val="0"/>
                  </a:srgbClr>
                </a:highlight>
                <a:latin typeface="+mn-lt"/>
                <a:ea typeface="宋体" panose="02010600030101010101" pitchFamily="2" charset="-122"/>
                <a:cs typeface="+mn-cs"/>
                <a:sym typeface="+mn-ea"/>
              </a:rPr>
              <a:t>” discussions </a:t>
            </a:r>
            <a:r>
              <a:rPr lang="en-US" sz="2200">
                <a:highlight>
                  <a:srgbClr val="000000">
                    <a:alpha val="0"/>
                  </a:srgbClr>
                </a:highlight>
                <a:latin typeface="Calibri" panose="020F0502020204030204" pitchFamily="34" charset="0"/>
                <a:cs typeface="Calibri" panose="020F0502020204030204" pitchFamily="34" charset="0"/>
                <a:sym typeface="+mn-ea"/>
              </a:rPr>
              <a:t>for BM</a:t>
            </a:r>
            <a:r>
              <a:rPr kumimoji="0" lang="en-US" altLang="zh-CN" sz="2200" kern="1200" cap="none" spc="0" normalizeH="0" baseline="0" noProof="0" dirty="0">
                <a:highlight>
                  <a:srgbClr val="000000">
                    <a:alpha val="0"/>
                  </a:srgbClr>
                </a:highlight>
                <a:latin typeface="+mn-lt"/>
                <a:ea typeface="宋体" panose="02010600030101010101" pitchFamily="2" charset="-122"/>
                <a:cs typeface="+mn-cs"/>
                <a:sym typeface="+mn-ea"/>
              </a:rPr>
              <a:t>, </a:t>
            </a:r>
            <a:r>
              <a:rPr lang="en-US" altLang="zh-CN" sz="2200" noProof="0" dirty="0">
                <a:highlight>
                  <a:srgbClr val="000000">
                    <a:alpha val="0"/>
                  </a:srgbClr>
                </a:highlight>
                <a:latin typeface="+mn-lt"/>
                <a:sym typeface="+mn-ea"/>
              </a:rPr>
              <a:t>RAN5 should pay close attention to the impacts on call flows from “</a:t>
            </a:r>
            <a:r>
              <a:rPr lang="en-US" sz="2200">
                <a:solidFill>
                  <a:srgbClr val="0000FF"/>
                </a:solidFill>
                <a:highlight>
                  <a:srgbClr val="000000">
                    <a:alpha val="0"/>
                  </a:srgbClr>
                </a:highlight>
                <a:latin typeface="Calibri" panose="020F0502020204030204" pitchFamily="34" charset="0"/>
                <a:cs typeface="Calibri" panose="020F0502020204030204" pitchFamily="34" charset="0"/>
                <a:sym typeface="+mn-ea"/>
              </a:rPr>
              <a:t>functionality activation/deactivation</a:t>
            </a:r>
            <a:r>
              <a:rPr lang="en-US" sz="2200">
                <a:solidFill>
                  <a:schemeClr val="tx1"/>
                </a:solidFill>
                <a:highlight>
                  <a:srgbClr val="000000">
                    <a:alpha val="0"/>
                  </a:srgbClr>
                </a:highlight>
                <a:latin typeface="Calibri" panose="020F0502020204030204" pitchFamily="34" charset="0"/>
                <a:cs typeface="Calibri" panose="020F0502020204030204" pitchFamily="34" charset="0"/>
                <a:sym typeface="+mn-ea"/>
              </a:rPr>
              <a:t>”, “the indication on </a:t>
            </a:r>
            <a:r>
              <a:rPr lang="en-US" sz="2200">
                <a:solidFill>
                  <a:srgbClr val="0000FF"/>
                </a:solidFill>
                <a:highlight>
                  <a:srgbClr val="000000">
                    <a:alpha val="0"/>
                  </a:srgbClr>
                </a:highlight>
                <a:latin typeface="Calibri" panose="020F0502020204030204" pitchFamily="34" charset="0"/>
                <a:cs typeface="Calibri" panose="020F0502020204030204" pitchFamily="34" charset="0"/>
                <a:sym typeface="+mn-ea"/>
              </a:rPr>
              <a:t>whether the AI/ML functionality is available/applicable</a:t>
            </a:r>
            <a:r>
              <a:rPr lang="en-US" sz="2200">
                <a:solidFill>
                  <a:schemeClr val="tx1"/>
                </a:solidFill>
                <a:highlight>
                  <a:srgbClr val="000000">
                    <a:alpha val="0"/>
                  </a:srgbClr>
                </a:highlight>
                <a:latin typeface="Calibri" panose="020F0502020204030204" pitchFamily="34" charset="0"/>
                <a:cs typeface="Calibri" panose="020F0502020204030204" pitchFamily="34" charset="0"/>
                <a:sym typeface="+mn-ea"/>
              </a:rPr>
              <a:t>” and “</a:t>
            </a:r>
            <a:r>
              <a:rPr lang="en-US" sz="2200">
                <a:solidFill>
                  <a:srgbClr val="0000FF"/>
                </a:solidFill>
                <a:highlight>
                  <a:srgbClr val="000000">
                    <a:alpha val="0"/>
                  </a:srgbClr>
                </a:highlight>
                <a:latin typeface="Calibri" panose="020F0502020204030204" pitchFamily="34" charset="0"/>
                <a:cs typeface="Calibri" panose="020F0502020204030204" pitchFamily="34" charset="0"/>
                <a:sym typeface="+mn-ea"/>
              </a:rPr>
              <a:t>Existing UAI framework to be used for proactive reporting of applicable functionality</a:t>
            </a:r>
            <a:r>
              <a:rPr lang="en-US" sz="2200">
                <a:solidFill>
                  <a:schemeClr val="tx1"/>
                </a:solidFill>
                <a:highlight>
                  <a:srgbClr val="000000">
                    <a:alpha val="0"/>
                  </a:srgbClr>
                </a:highlight>
                <a:latin typeface="Calibri" panose="020F0502020204030204" pitchFamily="34" charset="0"/>
                <a:cs typeface="Calibri" panose="020F0502020204030204" pitchFamily="34" charset="0"/>
                <a:sym typeface="+mn-ea"/>
              </a:rPr>
              <a:t>”</a:t>
            </a:r>
            <a:r>
              <a:rPr lang="en-US" altLang="zh-CN" sz="2200" noProof="0" dirty="0">
                <a:highlight>
                  <a:srgbClr val="000000">
                    <a:alpha val="0"/>
                  </a:srgbClr>
                </a:highlight>
                <a:latin typeface="+mn-lt"/>
                <a:sym typeface="+mn-ea"/>
              </a:rPr>
              <a:t>.</a:t>
            </a:r>
            <a:endParaRPr kumimoji="0" lang="en-US" altLang="zh-CN" sz="22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5" name="文本框 4"/>
          <p:cNvSpPr txBox="1"/>
          <p:nvPr/>
        </p:nvSpPr>
        <p:spPr>
          <a:xfrm>
            <a:off x="9366885" y="535940"/>
            <a:ext cx="2811145" cy="368300"/>
          </a:xfrm>
          <a:prstGeom prst="rect">
            <a:avLst/>
          </a:prstGeom>
          <a:solidFill>
            <a:srgbClr val="FFFF00"/>
          </a:solidFill>
          <a:ln w="38100">
            <a:solidFill>
              <a:srgbClr val="FFFF00"/>
            </a:solidFill>
          </a:ln>
        </p:spPr>
        <p:txBody>
          <a:bodyPr wrap="square" rtlCol="0">
            <a:spAutoFit/>
          </a:bodyPr>
          <a:p>
            <a:pPr algn="ctr"/>
            <a:r>
              <a:rPr lang="en-US" altLang="zh-CN" b="1">
                <a:solidFill>
                  <a:srgbClr val="C00000"/>
                </a:solidFill>
                <a:highlight>
                  <a:srgbClr val="FFFF00"/>
                </a:highlight>
              </a:rPr>
              <a:t>newly added in r1</a:t>
            </a:r>
            <a:endParaRPr lang="en-US" altLang="zh-CN" b="1">
              <a:solidFill>
                <a:srgbClr val="C00000"/>
              </a:solidFill>
              <a:highlight>
                <a:srgbClr val="FFFF00"/>
              </a:highlight>
            </a:endParaRP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2167235" cy="861060"/>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RAN2 AIML discussions</a:t>
            </a:r>
            <a:r>
              <a:rPr lang="en-US" altLang="zh-CN" sz="2800" b="1" dirty="0">
                <a:ea typeface="宋体" panose="02010600030101010101" pitchFamily="2" charset="-122"/>
              </a:rPr>
              <a:t> on “Functionality based LCM for UE-sided model”  that may impact </a:t>
            </a:r>
            <a:r>
              <a:rPr lang="en-US" altLang="zh-CN" sz="2800" b="1" dirty="0">
                <a:highlight>
                  <a:srgbClr val="000000">
                    <a:alpha val="0"/>
                  </a:srgbClr>
                </a:highlight>
                <a:ea typeface="宋体" panose="02010600030101010101" pitchFamily="2" charset="-122"/>
              </a:rPr>
              <a:t>RAN5</a:t>
            </a:r>
            <a:r>
              <a:rPr lang="en-US" altLang="zh-CN" sz="2800" b="1" dirty="0">
                <a:highlight>
                  <a:srgbClr val="000000">
                    <a:alpha val="0"/>
                  </a:srgbClr>
                </a:highlight>
                <a:ea typeface="宋体" panose="02010600030101010101" pitchFamily="2" charset="-122"/>
                <a:sym typeface="+mn-ea"/>
              </a:rPr>
              <a:t> (4/5)</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7" name="文本框 6"/>
          <p:cNvSpPr txBox="1"/>
          <p:nvPr/>
        </p:nvSpPr>
        <p:spPr>
          <a:xfrm>
            <a:off x="196850" y="5069205"/>
            <a:ext cx="11857355" cy="1557655"/>
          </a:xfrm>
          <a:prstGeom prst="rect">
            <a:avLst/>
          </a:prstGeom>
          <a:noFill/>
        </p:spPr>
        <p:txBody>
          <a:bodyPr wrap="square">
            <a:noAutofit/>
          </a:bodyPr>
          <a:lstStyle/>
          <a:p>
            <a:pPr marR="0" defTabSz="914400" eaLnBrk="1" hangingPunct="1">
              <a:lnSpc>
                <a:spcPts val="28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11.3</a:t>
            </a:r>
            <a:r>
              <a:rPr kumimoji="0" lang="en-US" altLang="zh-CN" sz="2400" kern="1200" cap="none" spc="0" normalizeH="0" baseline="0" noProof="0" dirty="0">
                <a:latin typeface="+mn-lt"/>
                <a:ea typeface="宋体" panose="02010600030101010101" pitchFamily="2" charset="-122"/>
                <a:cs typeface="+mn-cs"/>
                <a:sym typeface="+mn-ea"/>
              </a:rPr>
              <a:t>: For</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RAN2 AIML </a:t>
            </a:r>
            <a:r>
              <a:rPr lang="en-US" altLang="zh-CN" sz="2400" noProof="0" dirty="0">
                <a:highlight>
                  <a:srgbClr val="000000">
                    <a:alpha val="0"/>
                  </a:srgbClr>
                </a:highlight>
                <a:latin typeface="+mn-lt"/>
                <a:sym typeface="+mn-ea"/>
              </a:rPr>
              <a:t>UE-sided model </a:t>
            </a:r>
            <a:r>
              <a:rPr lang="en-US" altLang="zh-CN" sz="2400" noProof="0" dirty="0">
                <a:highlight>
                  <a:srgbClr val="000000">
                    <a:alpha val="0"/>
                  </a:srgbClr>
                </a:highlight>
                <a:latin typeface="+mn-lt"/>
                <a:sym typeface="+mn-ea"/>
              </a:rPr>
              <a:t>“</a:t>
            </a:r>
            <a:r>
              <a:rPr kumimoji="0" lang="en-US" altLang="zh-CN" sz="2400" cap="none" spc="0" normalizeH="0" baseline="0" noProof="0" dirty="0">
                <a:highlight>
                  <a:srgbClr val="000000">
                    <a:alpha val="0"/>
                  </a:srgbClr>
                </a:highlight>
                <a:latin typeface="+mn-lt"/>
                <a:sym typeface="+mn-ea"/>
              </a:rPr>
              <a:t>Applicability/additional conditions</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discussions </a:t>
            </a:r>
            <a:r>
              <a:rPr lang="en-US" sz="2400">
                <a:highlight>
                  <a:srgbClr val="000000">
                    <a:alpha val="0"/>
                  </a:srgbClr>
                </a:highlight>
                <a:latin typeface="Calibri" panose="020F0502020204030204" pitchFamily="34" charset="0"/>
                <a:cs typeface="Calibri" panose="020F0502020204030204" pitchFamily="34" charset="0"/>
                <a:sym typeface="+mn-ea"/>
              </a:rPr>
              <a:t>for positioning</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lang="en-US" altLang="zh-CN" sz="2400" noProof="0" dirty="0">
                <a:highlight>
                  <a:srgbClr val="000000">
                    <a:alpha val="0"/>
                  </a:srgbClr>
                </a:highlight>
                <a:latin typeface="+mn-lt"/>
                <a:sym typeface="+mn-ea"/>
              </a:rPr>
              <a:t>RAN5 should pay close attention to the impacts on call flows from “the </a:t>
            </a:r>
            <a:r>
              <a:rPr lang="en-US" sz="2400">
                <a:solidFill>
                  <a:srgbClr val="0000FF"/>
                </a:solidFill>
                <a:highlight>
                  <a:srgbClr val="000000">
                    <a:alpha val="0"/>
                  </a:srgbClr>
                </a:highlight>
                <a:latin typeface="Calibri" panose="020F0502020204030204" pitchFamily="34" charset="0"/>
                <a:cs typeface="Calibri" panose="020F0502020204030204" pitchFamily="34" charset="0"/>
                <a:sym typeface="+mn-ea"/>
              </a:rPr>
              <a:t>indication on supported AI/ML positioning capabilities</a:t>
            </a:r>
            <a:r>
              <a:rPr lang="en-US" sz="2400">
                <a:highlight>
                  <a:srgbClr val="000000">
                    <a:alpha val="0"/>
                  </a:srgbClr>
                </a:highlight>
                <a:latin typeface="Calibri" panose="020F0502020204030204" pitchFamily="34" charset="0"/>
                <a:cs typeface="Calibri" panose="020F0502020204030204" pitchFamily="34" charset="0"/>
                <a:sym typeface="+mn-ea"/>
              </a:rPr>
              <a:t>” and “</a:t>
            </a:r>
            <a:r>
              <a:rPr lang="en-US" sz="2400">
                <a:solidFill>
                  <a:srgbClr val="0000FF"/>
                </a:solidFill>
                <a:highlight>
                  <a:srgbClr val="000000">
                    <a:alpha val="0"/>
                  </a:srgbClr>
                </a:highlight>
                <a:latin typeface="Calibri" panose="020F0502020204030204" pitchFamily="34" charset="0"/>
                <a:cs typeface="Calibri" panose="020F0502020204030204" pitchFamily="34" charset="0"/>
                <a:sym typeface="+mn-ea"/>
              </a:rPr>
              <a:t>Existing </a:t>
            </a:r>
            <a:r>
              <a:rPr lang="en-US" sz="2400">
                <a:solidFill>
                  <a:srgbClr val="0000FF"/>
                </a:solidFill>
                <a:highlight>
                  <a:srgbClr val="000000">
                    <a:alpha val="0"/>
                  </a:srgbClr>
                </a:highlight>
                <a:latin typeface="Calibri" panose="020F0502020204030204" pitchFamily="34" charset="0"/>
                <a:cs typeface="Calibri" panose="020F0502020204030204" pitchFamily="34" charset="0"/>
                <a:sym typeface="+mn-ea"/>
              </a:rPr>
              <a:t>LPP procedures</a:t>
            </a:r>
            <a:r>
              <a:rPr lang="en-US" sz="2400">
                <a:solidFill>
                  <a:srgbClr val="0000FF"/>
                </a:solidFill>
                <a:highlight>
                  <a:srgbClr val="000000">
                    <a:alpha val="0"/>
                  </a:srgbClr>
                </a:highlight>
                <a:latin typeface="Calibri" panose="020F0502020204030204" pitchFamily="34" charset="0"/>
                <a:cs typeface="Calibri" panose="020F0502020204030204" pitchFamily="34" charset="0"/>
                <a:sym typeface="+mn-ea"/>
              </a:rPr>
              <a:t> to be used for </a:t>
            </a:r>
            <a:r>
              <a:rPr lang="en-US" sz="2400">
                <a:solidFill>
                  <a:srgbClr val="0000FF"/>
                </a:solidFill>
                <a:highlight>
                  <a:srgbClr val="000000">
                    <a:alpha val="0"/>
                  </a:srgbClr>
                </a:highlight>
                <a:latin typeface="Calibri" panose="020F0502020204030204" pitchFamily="34" charset="0"/>
                <a:cs typeface="Calibri" panose="020F0502020204030204" pitchFamily="34" charset="0"/>
                <a:sym typeface="+mn-ea"/>
              </a:rPr>
              <a:t>providing the results of the UE sided model inference operation</a:t>
            </a:r>
            <a:r>
              <a:rPr lang="en-US" sz="2400">
                <a:highlight>
                  <a:srgbClr val="000000">
                    <a:alpha val="0"/>
                  </a:srgbClr>
                </a:highlight>
                <a:latin typeface="Calibri" panose="020F0502020204030204" pitchFamily="34" charset="0"/>
                <a:cs typeface="Calibri" panose="020F0502020204030204" pitchFamily="34" charset="0"/>
                <a:sym typeface="+mn-ea"/>
              </a:rPr>
              <a:t>”</a:t>
            </a:r>
            <a:r>
              <a:rPr lang="en-US" altLang="zh-CN" sz="2400" noProof="0" dirty="0">
                <a:highlight>
                  <a:srgbClr val="000000">
                    <a:alpha val="0"/>
                  </a:srgbClr>
                </a:highlight>
                <a:latin typeface="+mn-lt"/>
                <a:sym typeface="+mn-ea"/>
              </a:rPr>
              <a:t>.</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2" name="文本框 1"/>
          <p:cNvSpPr txBox="1"/>
          <p:nvPr/>
        </p:nvSpPr>
        <p:spPr>
          <a:xfrm>
            <a:off x="196850" y="1116965"/>
            <a:ext cx="11857355" cy="3778885"/>
          </a:xfrm>
          <a:prstGeom prst="rect">
            <a:avLst/>
          </a:prstGeom>
          <a:noFill/>
          <a:ln w="9525">
            <a:solidFill>
              <a:schemeClr val="tx1"/>
            </a:solidFill>
            <a:prstDash val="dashDot"/>
          </a:ln>
        </p:spPr>
        <p:txBody>
          <a:bodyPr wrap="square">
            <a:noAutofit/>
          </a:bodyPr>
          <a:p>
            <a:pPr marL="230505" indent="-230505" algn="l">
              <a:lnSpc>
                <a:spcPts val="2800"/>
              </a:lnSpc>
              <a:buClrTx/>
              <a:buSzTx/>
              <a:buFontTx/>
            </a:pPr>
            <a:r>
              <a:rPr lang="en-US" sz="2400" b="1">
                <a:latin typeface="Calibri" panose="020F0502020204030204" pitchFamily="34" charset="0"/>
                <a:cs typeface="Calibri" panose="020F0502020204030204" pitchFamily="34" charset="0"/>
                <a:sym typeface="+mn-ea"/>
              </a:rPr>
              <a:t>Observation 11.3: </a:t>
            </a:r>
            <a:r>
              <a:rPr lang="en-US" sz="2400" b="1">
                <a:latin typeface="Calibri" panose="020F0502020204030204" pitchFamily="34" charset="0"/>
                <a:cs typeface="Calibri" panose="020F0502020204030204" pitchFamily="34" charset="0"/>
              </a:rPr>
              <a:t>Agreements </a:t>
            </a:r>
            <a:r>
              <a:rPr lang="en-US" sz="2400" b="1">
                <a:latin typeface="Calibri" panose="020F0502020204030204" pitchFamily="34" charset="0"/>
                <a:cs typeface="Calibri" panose="020F0502020204030204" pitchFamily="34" charset="0"/>
                <a:sym typeface="+mn-ea"/>
              </a:rPr>
              <a:t>on “Applicability/additional conditions” for positioning from RAN2#126@2024.05</a:t>
            </a:r>
            <a:r>
              <a:rPr lang="en-US" sz="2400" b="1">
                <a:latin typeface="Times" charset="0"/>
                <a:cs typeface="Batang" charset="0"/>
              </a:rPr>
              <a:t> </a:t>
            </a:r>
            <a:endParaRPr lang="en-US" sz="2400">
              <a:latin typeface="Times" charset="0"/>
              <a:cs typeface="Batang" charset="0"/>
            </a:endParaRPr>
          </a:p>
          <a:p>
            <a:pPr marL="230505" indent="-230505" algn="l">
              <a:lnSpc>
                <a:spcPts val="2800"/>
              </a:lnSpc>
              <a:buClrTx/>
              <a:buSzTx/>
              <a:buFontTx/>
            </a:pPr>
            <a:r>
              <a:rPr lang="en-US" sz="2400">
                <a:latin typeface="Calibri" panose="020F0502020204030204" pitchFamily="34" charset="0"/>
                <a:cs typeface="Calibri" panose="020F0502020204030204" pitchFamily="34" charset="0"/>
              </a:rPr>
              <a:t>1	</a:t>
            </a:r>
            <a:r>
              <a:rPr lang="en-US" sz="2400">
                <a:solidFill>
                  <a:srgbClr val="0000FF"/>
                </a:solidFill>
                <a:latin typeface="Calibri" panose="020F0502020204030204" pitchFamily="34" charset="0"/>
                <a:cs typeface="Calibri" panose="020F0502020204030204" pitchFamily="34" charset="0"/>
              </a:rPr>
              <a:t>The LPP Capability Transfer procedures</a:t>
            </a:r>
            <a:r>
              <a:rPr lang="en-US" sz="2400">
                <a:latin typeface="Calibri" panose="020F0502020204030204" pitchFamily="34" charset="0"/>
                <a:cs typeface="Calibri" panose="020F0502020204030204" pitchFamily="34" charset="0"/>
              </a:rPr>
              <a:t> (RequestCapabilities/ProvideCapabilities messages) </a:t>
            </a:r>
            <a:r>
              <a:rPr lang="en-US" sz="2400">
                <a:solidFill>
                  <a:srgbClr val="0000FF"/>
                </a:solidFill>
                <a:latin typeface="Calibri" panose="020F0502020204030204" pitchFamily="34" charset="0"/>
                <a:cs typeface="Calibri" panose="020F0502020204030204" pitchFamily="34" charset="0"/>
              </a:rPr>
              <a:t>are used to indicate supported AI/ML positioning capabilities</a:t>
            </a:r>
            <a:r>
              <a:rPr lang="en-US" sz="2400">
                <a:latin typeface="Calibri" panose="020F0502020204030204" pitchFamily="34" charset="0"/>
                <a:cs typeface="Calibri" panose="020F0502020204030204" pitchFamily="34" charset="0"/>
              </a:rPr>
              <a:t>.  FFS how to handle dynamic capabilities, depending on further RAN1 progress and understanding of the functionality.  </a:t>
            </a:r>
            <a:endParaRPr lang="en-US" sz="2400">
              <a:latin typeface="Calibri" panose="020F0502020204030204" pitchFamily="34" charset="0"/>
              <a:cs typeface="Calibri" panose="020F0502020204030204" pitchFamily="34" charset="0"/>
            </a:endParaRPr>
          </a:p>
          <a:p>
            <a:pPr marL="230505" indent="-230505" algn="l">
              <a:lnSpc>
                <a:spcPts val="2800"/>
              </a:lnSpc>
              <a:buClrTx/>
              <a:buSzTx/>
              <a:buFontTx/>
            </a:pPr>
            <a:r>
              <a:rPr lang="en-US" sz="2400">
                <a:latin typeface="Calibri" panose="020F0502020204030204" pitchFamily="34" charset="0"/>
                <a:cs typeface="Calibri" panose="020F0502020204030204" pitchFamily="34" charset="0"/>
              </a:rPr>
              <a:t>2  wait for RAN1 for associate ID discussion</a:t>
            </a:r>
            <a:endParaRPr lang="en-US" sz="2400">
              <a:latin typeface="Calibri" panose="020F0502020204030204" pitchFamily="34" charset="0"/>
              <a:cs typeface="Calibri" panose="020F0502020204030204" pitchFamily="34" charset="0"/>
            </a:endParaRPr>
          </a:p>
          <a:p>
            <a:pPr marL="230505" indent="-230505" algn="l">
              <a:lnSpc>
                <a:spcPts val="2800"/>
              </a:lnSpc>
              <a:buClrTx/>
              <a:buSzTx/>
              <a:buFontTx/>
            </a:pPr>
            <a:r>
              <a:rPr lang="en-US" sz="2400">
                <a:latin typeface="Calibri" panose="020F0502020204030204" pitchFamily="34" charset="0"/>
                <a:cs typeface="Calibri" panose="020F0502020204030204" pitchFamily="34" charset="0"/>
              </a:rPr>
              <a:t>   </a:t>
            </a:r>
            <a:r>
              <a:rPr lang="en-US" sz="2400">
                <a:solidFill>
                  <a:srgbClr val="0000FF"/>
                </a:solidFill>
                <a:latin typeface="Calibri" panose="020F0502020204030204" pitchFamily="34" charset="0"/>
                <a:cs typeface="Calibri" panose="020F0502020204030204" pitchFamily="34" charset="0"/>
              </a:rPr>
              <a:t>At least for Case 1, existing LPP procedures related to Location Information Transfer</a:t>
            </a:r>
            <a:r>
              <a:rPr lang="en-US" sz="2400">
                <a:latin typeface="Calibri" panose="020F0502020204030204" pitchFamily="34" charset="0"/>
                <a:cs typeface="Calibri" panose="020F0502020204030204" pitchFamily="34" charset="0"/>
              </a:rPr>
              <a:t> (RequestLocationInformation/ ProvideLocationInformation messages) </a:t>
            </a:r>
            <a:r>
              <a:rPr lang="en-US" sz="2400">
                <a:solidFill>
                  <a:srgbClr val="0000FF"/>
                </a:solidFill>
                <a:latin typeface="Calibri" panose="020F0502020204030204" pitchFamily="34" charset="0"/>
                <a:cs typeface="Calibri" panose="020F0502020204030204" pitchFamily="34" charset="0"/>
              </a:rPr>
              <a:t>are used for providing the results of the UE sided model inference operation</a:t>
            </a:r>
            <a:r>
              <a:rPr lang="en-US" sz="2400">
                <a:latin typeface="Calibri" panose="020F0502020204030204" pitchFamily="34" charset="0"/>
                <a:cs typeface="Calibri" panose="020F0502020204030204" pitchFamily="34" charset="0"/>
              </a:rPr>
              <a:t>.  FFS further details on signaling enhancements</a:t>
            </a:r>
            <a:r>
              <a:rPr lang="en-US" sz="2400">
                <a:latin typeface="Calibri" panose="020F0502020204030204" pitchFamily="34" charset="0"/>
                <a:cs typeface="Calibri" panose="020F0502020204030204" pitchFamily="34" charset="0"/>
                <a:sym typeface="+mn-ea"/>
              </a:rPr>
              <a:t>   </a:t>
            </a:r>
            <a:endParaRPr lang="en-US" sz="2400">
              <a:latin typeface="Calibri" panose="020F0502020204030204" pitchFamily="34" charset="0"/>
              <a:cs typeface="Calibri" panose="020F0502020204030204" pitchFamily="34" charset="0"/>
              <a:sym typeface="+mn-ea"/>
            </a:endParaRPr>
          </a:p>
        </p:txBody>
      </p:sp>
      <p:sp>
        <p:nvSpPr>
          <p:cNvPr id="6" name="文本框 5"/>
          <p:cNvSpPr txBox="1"/>
          <p:nvPr/>
        </p:nvSpPr>
        <p:spPr>
          <a:xfrm rot="1380000">
            <a:off x="10471785" y="3124835"/>
            <a:ext cx="1670685" cy="368300"/>
          </a:xfrm>
          <a:prstGeom prst="rect">
            <a:avLst/>
          </a:prstGeom>
          <a:noFill/>
          <a:ln w="38100">
            <a:solidFill>
              <a:srgbClr val="C00000"/>
            </a:solidFill>
          </a:ln>
        </p:spPr>
        <p:txBody>
          <a:bodyPr wrap="square" rtlCol="0">
            <a:spAutoFit/>
          </a:bodyPr>
          <a:p>
            <a:pPr algn="ctr"/>
            <a:r>
              <a:rPr lang="en-US" altLang="zh-CN" b="1">
                <a:solidFill>
                  <a:srgbClr val="C00000"/>
                </a:solidFill>
                <a:highlight>
                  <a:srgbClr val="000000">
                    <a:alpha val="0"/>
                  </a:srgbClr>
                </a:highlight>
              </a:rPr>
              <a:t>R2-2406202</a:t>
            </a:r>
            <a:endParaRPr lang="en-US" altLang="zh-CN" b="1">
              <a:solidFill>
                <a:srgbClr val="C00000"/>
              </a:solidFill>
              <a:highlight>
                <a:srgbClr val="000000">
                  <a:alpha val="0"/>
                </a:srgbClr>
              </a:highlight>
            </a:endParaRPr>
          </a:p>
        </p:txBody>
      </p:sp>
      <p:sp>
        <p:nvSpPr>
          <p:cNvPr id="5" name="文本框 4"/>
          <p:cNvSpPr txBox="1"/>
          <p:nvPr/>
        </p:nvSpPr>
        <p:spPr>
          <a:xfrm>
            <a:off x="9366885" y="535940"/>
            <a:ext cx="2811145" cy="368300"/>
          </a:xfrm>
          <a:prstGeom prst="rect">
            <a:avLst/>
          </a:prstGeom>
          <a:solidFill>
            <a:srgbClr val="FFFF00"/>
          </a:solidFill>
          <a:ln w="38100">
            <a:solidFill>
              <a:srgbClr val="FFFF00"/>
            </a:solidFill>
          </a:ln>
        </p:spPr>
        <p:txBody>
          <a:bodyPr wrap="square" rtlCol="0">
            <a:spAutoFit/>
          </a:bodyPr>
          <a:p>
            <a:pPr algn="ctr"/>
            <a:r>
              <a:rPr lang="en-US" altLang="zh-CN" b="1">
                <a:solidFill>
                  <a:srgbClr val="C00000"/>
                </a:solidFill>
                <a:highlight>
                  <a:srgbClr val="FFFF00"/>
                </a:highlight>
              </a:rPr>
              <a:t>newly added in r1</a:t>
            </a:r>
            <a:endParaRPr lang="en-US" altLang="zh-CN" b="1">
              <a:solidFill>
                <a:srgbClr val="C00000"/>
              </a:solidFill>
              <a:highlight>
                <a:srgbClr val="FFFF00"/>
              </a:highlight>
            </a:endParaRP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2167235" cy="861060"/>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RAN2 AIML discussions</a:t>
            </a:r>
            <a:r>
              <a:rPr lang="en-US" altLang="zh-CN" sz="2800" b="1" dirty="0">
                <a:ea typeface="宋体" panose="02010600030101010101" pitchFamily="2" charset="-122"/>
              </a:rPr>
              <a:t> on “Functionality based LCM for UE-sided model”  that may impact </a:t>
            </a:r>
            <a:r>
              <a:rPr lang="en-US" altLang="zh-CN" sz="2800" b="1" dirty="0">
                <a:highlight>
                  <a:srgbClr val="000000">
                    <a:alpha val="0"/>
                  </a:srgbClr>
                </a:highlight>
                <a:ea typeface="宋体" panose="02010600030101010101" pitchFamily="2" charset="-122"/>
              </a:rPr>
              <a:t>RAN5</a:t>
            </a:r>
            <a:r>
              <a:rPr lang="en-US" altLang="zh-CN" sz="2800" b="1" dirty="0">
                <a:highlight>
                  <a:srgbClr val="000000">
                    <a:alpha val="0"/>
                  </a:srgbClr>
                </a:highlight>
                <a:ea typeface="宋体" panose="02010600030101010101" pitchFamily="2" charset="-122"/>
                <a:sym typeface="+mn-ea"/>
              </a:rPr>
              <a:t> (5/5)</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7" name="文本框 6"/>
          <p:cNvSpPr txBox="1"/>
          <p:nvPr/>
        </p:nvSpPr>
        <p:spPr>
          <a:xfrm>
            <a:off x="474980" y="4815205"/>
            <a:ext cx="10979785" cy="1396365"/>
          </a:xfrm>
          <a:prstGeom prst="rect">
            <a:avLst/>
          </a:prstGeom>
          <a:noFill/>
        </p:spPr>
        <p:txBody>
          <a:bodyPr wrap="square">
            <a:noAutofit/>
          </a:bodyPr>
          <a:lstStyle/>
          <a:p>
            <a:pPr marR="0" defTabSz="914400" eaLnBrk="1" hangingPunct="1">
              <a:lnSpc>
                <a:spcPts val="26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12</a:t>
            </a: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For</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RAN2 AIML </a:t>
            </a:r>
            <a:r>
              <a:rPr lang="en-US" altLang="zh-CN" sz="2400" noProof="0" dirty="0">
                <a:highlight>
                  <a:srgbClr val="000000">
                    <a:alpha val="0"/>
                  </a:srgbClr>
                </a:highlight>
                <a:latin typeface="+mn-lt"/>
                <a:sym typeface="+mn-ea"/>
              </a:rPr>
              <a:t>UE-sided model </a:t>
            </a:r>
            <a:r>
              <a:rPr lang="en-US" altLang="zh-CN" sz="2400" noProof="0" dirty="0">
                <a:highlight>
                  <a:srgbClr val="000000">
                    <a:alpha val="0"/>
                  </a:srgbClr>
                </a:highlight>
                <a:latin typeface="+mn-lt"/>
                <a:sym typeface="+mn-ea"/>
              </a:rPr>
              <a:t>“Common LCM framework/signalling</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discussions, </a:t>
            </a:r>
            <a:r>
              <a:rPr lang="en-US" altLang="zh-CN" sz="2400" noProof="0" dirty="0">
                <a:latin typeface="+mn-lt"/>
                <a:sym typeface="+mn-ea"/>
              </a:rPr>
              <a:t>RAN5 </a:t>
            </a:r>
            <a:r>
              <a:rPr lang="en-US" altLang="zh-CN" sz="2400" noProof="0" dirty="0">
                <a:highlight>
                  <a:srgbClr val="000000">
                    <a:alpha val="0"/>
                  </a:srgbClr>
                </a:highlight>
                <a:latin typeface="+mn-lt"/>
                <a:sym typeface="+mn-ea"/>
              </a:rPr>
              <a:t>should pay close attention to the impacts on the call flows from “Common LCM framework/signalling” discussions</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2" name="文本框 1"/>
          <p:cNvSpPr txBox="1"/>
          <p:nvPr/>
        </p:nvSpPr>
        <p:spPr>
          <a:xfrm>
            <a:off x="474980" y="1482090"/>
            <a:ext cx="10901680" cy="3099435"/>
          </a:xfrm>
          <a:prstGeom prst="rect">
            <a:avLst/>
          </a:prstGeom>
          <a:noFill/>
          <a:ln w="9525">
            <a:solidFill>
              <a:schemeClr val="tx1"/>
            </a:solidFill>
            <a:prstDash val="dashDot"/>
          </a:ln>
        </p:spPr>
        <p:txBody>
          <a:bodyPr wrap="square">
            <a:noAutofit/>
          </a:bodyPr>
          <a:p>
            <a:pPr marL="230505" indent="-230505" algn="l">
              <a:buClrTx/>
              <a:buSzTx/>
              <a:buFontTx/>
            </a:pPr>
            <a:r>
              <a:rPr lang="en-US" sz="2400" b="1">
                <a:latin typeface="Calibri" panose="020F0502020204030204" pitchFamily="34" charset="0"/>
                <a:cs typeface="Calibri" panose="020F0502020204030204" pitchFamily="34" charset="0"/>
                <a:sym typeface="+mn-ea"/>
              </a:rPr>
              <a:t>Observation 12: </a:t>
            </a:r>
            <a:r>
              <a:rPr lang="en-US" sz="2400" b="1">
                <a:latin typeface="Calibri" panose="020F0502020204030204" pitchFamily="34" charset="0"/>
                <a:cs typeface="Calibri" panose="020F0502020204030204" pitchFamily="34" charset="0"/>
              </a:rPr>
              <a:t>Agreements </a:t>
            </a:r>
            <a:r>
              <a:rPr lang="en-US" sz="2400" b="1">
                <a:latin typeface="Calibri" panose="020F0502020204030204" pitchFamily="34" charset="0"/>
                <a:cs typeface="Calibri" panose="020F0502020204030204" pitchFamily="34" charset="0"/>
                <a:sym typeface="+mn-ea"/>
              </a:rPr>
              <a:t>on “Common LCM framework/signalling” from RAN2#125bis@2024.04</a:t>
            </a:r>
            <a:r>
              <a:rPr lang="en-US" sz="2400" b="1">
                <a:latin typeface="Times" charset="0"/>
                <a:cs typeface="Batang" charset="0"/>
              </a:rPr>
              <a:t> </a:t>
            </a:r>
            <a:endParaRPr lang="en-US" sz="2400">
              <a:latin typeface="Times" charset="0"/>
              <a:cs typeface="Batang" charset="0"/>
            </a:endParaRPr>
          </a:p>
          <a:p>
            <a:pPr marL="230505" indent="-230505" algn="l">
              <a:buClrTx/>
              <a:buSzTx/>
              <a:buFontTx/>
            </a:pPr>
            <a:r>
              <a:rPr lang="en-US" sz="2400">
                <a:latin typeface="Calibri" panose="020F0502020204030204" pitchFamily="34" charset="0"/>
                <a:cs typeface="Calibri" panose="020F0502020204030204" pitchFamily="34" charset="0"/>
              </a:rPr>
              <a:t>1	</a:t>
            </a:r>
            <a:r>
              <a:rPr lang="en-US" sz="2400">
                <a:solidFill>
                  <a:srgbClr val="0000FF"/>
                </a:solidFill>
                <a:latin typeface="Calibri" panose="020F0502020204030204" pitchFamily="34" charset="0"/>
                <a:cs typeface="Calibri" panose="020F0502020204030204" pitchFamily="34" charset="0"/>
              </a:rPr>
              <a:t>For UE-sided model, for the functionality management, the “network decision, network-initiated” AI/ML management is supported as a baseline</a:t>
            </a:r>
            <a:r>
              <a:rPr lang="en-US" sz="2400">
                <a:latin typeface="Calibri" panose="020F0502020204030204" pitchFamily="34" charset="0"/>
                <a:cs typeface="Calibri" panose="020F0502020204030204" pitchFamily="34" charset="0"/>
              </a:rPr>
              <a:t>.  The following can be considered further “UE autonomous, decision reported to the network”, “Network decision, UE-initiated” (i.e. proactive approach). </a:t>
            </a:r>
            <a:endParaRPr lang="en-US" sz="2400">
              <a:latin typeface="Calibri" panose="020F0502020204030204" pitchFamily="34" charset="0"/>
              <a:cs typeface="Calibri" panose="020F0502020204030204" pitchFamily="34" charset="0"/>
            </a:endParaRPr>
          </a:p>
          <a:p>
            <a:pPr marL="230505" indent="-230505" algn="l">
              <a:buClrTx/>
              <a:buSzTx/>
              <a:buFontTx/>
            </a:pPr>
            <a:r>
              <a:rPr lang="en-US" sz="2400">
                <a:latin typeface="Calibri" panose="020F0502020204030204" pitchFamily="34" charset="0"/>
                <a:cs typeface="Calibri" panose="020F0502020204030204" pitchFamily="34" charset="0"/>
              </a:rPr>
              <a:t>2	“UE-autonomous, UE’s decision is not reported to the network” is not considered for Rel-19</a:t>
            </a:r>
            <a:endParaRPr lang="en-US" sz="2400">
              <a:latin typeface="Calibri" panose="020F0502020204030204" pitchFamily="34" charset="0"/>
              <a:cs typeface="Calibri" panose="020F0502020204030204" pitchFamily="34" charset="0"/>
            </a:endParaRPr>
          </a:p>
        </p:txBody>
      </p:sp>
      <p:sp>
        <p:nvSpPr>
          <p:cNvPr id="6" name="文本框 5"/>
          <p:cNvSpPr txBox="1"/>
          <p:nvPr/>
        </p:nvSpPr>
        <p:spPr>
          <a:xfrm rot="1740000">
            <a:off x="10380345" y="2117090"/>
            <a:ext cx="1670685" cy="368300"/>
          </a:xfrm>
          <a:prstGeom prst="rect">
            <a:avLst/>
          </a:prstGeom>
          <a:noFill/>
          <a:ln w="38100">
            <a:solidFill>
              <a:srgbClr val="C00000"/>
            </a:solidFill>
          </a:ln>
        </p:spPr>
        <p:txBody>
          <a:bodyPr wrap="square" rtlCol="0">
            <a:spAutoFit/>
          </a:bodyPr>
          <a:p>
            <a:pPr algn="ctr"/>
            <a:r>
              <a:rPr lang="en-US" altLang="zh-CN" b="1">
                <a:solidFill>
                  <a:srgbClr val="C00000"/>
                </a:solidFill>
                <a:highlight>
                  <a:srgbClr val="000000">
                    <a:alpha val="0"/>
                  </a:srgbClr>
                </a:highlight>
              </a:rPr>
              <a:t>R2-2404102</a:t>
            </a:r>
            <a:endParaRPr lang="en-US" altLang="zh-CN" b="1">
              <a:solidFill>
                <a:srgbClr val="C00000"/>
              </a:solidFill>
              <a:highlight>
                <a:srgbClr val="000000">
                  <a:alpha val="0"/>
                </a:srgbClr>
              </a:highlight>
            </a:endParaRPr>
          </a:p>
        </p:txBody>
      </p:sp>
      <p:sp>
        <p:nvSpPr>
          <p:cNvPr id="5" name="文本框 4"/>
          <p:cNvSpPr txBox="1"/>
          <p:nvPr/>
        </p:nvSpPr>
        <p:spPr>
          <a:xfrm>
            <a:off x="9366885" y="535940"/>
            <a:ext cx="2811145" cy="368300"/>
          </a:xfrm>
          <a:prstGeom prst="rect">
            <a:avLst/>
          </a:prstGeom>
          <a:solidFill>
            <a:srgbClr val="FFFF00"/>
          </a:solidFill>
          <a:ln w="38100">
            <a:solidFill>
              <a:srgbClr val="FFFF00"/>
            </a:solidFill>
          </a:ln>
        </p:spPr>
        <p:txBody>
          <a:bodyPr wrap="square" rtlCol="0">
            <a:spAutoFit/>
          </a:bodyPr>
          <a:p>
            <a:pPr algn="ctr"/>
            <a:r>
              <a:rPr lang="en-US" altLang="zh-CN" b="1">
                <a:solidFill>
                  <a:srgbClr val="C00000"/>
                </a:solidFill>
                <a:highlight>
                  <a:srgbClr val="FFFF00"/>
                </a:highlight>
              </a:rPr>
              <a:t>newly added in r1</a:t>
            </a:r>
            <a:endParaRPr lang="en-US" altLang="zh-CN" b="1">
              <a:solidFill>
                <a:srgbClr val="C00000"/>
              </a:solidFill>
              <a:highlight>
                <a:srgbClr val="FFFF00"/>
              </a:highlight>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576580"/>
          </a:xfrm>
        </p:spPr>
        <p:txBody>
          <a:bodyPr vert="horz" wrap="square" lIns="121917" tIns="60958" rIns="121917" bIns="60958" anchor="ctr" anchorCtr="0"/>
          <a:lstStyle/>
          <a:p>
            <a:pPr eaLnBrk="1" hangingPunct="1"/>
            <a:r>
              <a:rPr lang="en-US" altLang="zh-CN" sz="2800" b="1" dirty="0">
                <a:ea typeface="宋体" panose="02010600030101010101" pitchFamily="2" charset="-122"/>
              </a:rPr>
              <a:t>Background Information</a:t>
            </a:r>
            <a:endParaRPr lang="en-US" altLang="zh-CN" sz="2800" b="1" dirty="0">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latin typeface="Arial" panose="020B0604020202020204" pitchFamily="34" charset="0"/>
            </a:endParaRPr>
          </a:p>
        </p:txBody>
      </p:sp>
      <p:sp>
        <p:nvSpPr>
          <p:cNvPr id="4" name="文本框 3"/>
          <p:cNvSpPr txBox="1"/>
          <p:nvPr/>
        </p:nvSpPr>
        <p:spPr>
          <a:xfrm>
            <a:off x="73025" y="4662805"/>
            <a:ext cx="12139295" cy="687705"/>
          </a:xfrm>
          <a:prstGeom prst="rect">
            <a:avLst/>
          </a:prstGeom>
          <a:noFill/>
        </p:spPr>
        <p:txBody>
          <a:bodyPr wrap="square">
            <a:noAutofit/>
          </a:bodyPr>
          <a:lstStyle/>
          <a:p>
            <a:pPr marR="0" defTabSz="914400" eaLnBrk="1" hangingPunct="1">
              <a:lnSpc>
                <a:spcPts val="26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1.1</a:t>
            </a:r>
            <a:r>
              <a:rPr kumimoji="0" lang="en-US" altLang="zh-CN" sz="2400" kern="1200" cap="none" spc="0" normalizeH="0" baseline="0" noProof="0" dirty="0">
                <a:latin typeface="+mn-lt"/>
                <a:ea typeface="宋体" panose="02010600030101010101" pitchFamily="2" charset="-122"/>
                <a:cs typeface="+mn-cs"/>
                <a:sym typeface="+mn-ea"/>
              </a:rPr>
              <a:t>: RAN5 leadership to coordinate</a:t>
            </a:r>
            <a:r>
              <a:rPr lang="en-US" altLang="zh-CN" sz="2400" dirty="0">
                <a:latin typeface="+mn-lt"/>
                <a:sym typeface="+mn-ea"/>
              </a:rPr>
              <a:t> </a:t>
            </a:r>
            <a:r>
              <a:rPr kumimoji="0" lang="en-US" altLang="zh-CN" sz="2400" kern="1200" cap="none" spc="0" normalizeH="0" baseline="0" noProof="0" dirty="0">
                <a:latin typeface="+mn-lt"/>
                <a:ea typeface="宋体" panose="02010600030101010101" pitchFamily="2" charset="-122"/>
                <a:cs typeface="+mn-cs"/>
                <a:sym typeface="+mn-ea"/>
              </a:rPr>
              <a:t>meeting TimeTables to enable RAN5 delegates with an interest in AI/ML to participate in RAN4 </a:t>
            </a:r>
            <a:r>
              <a:rPr lang="en-US" altLang="zh-CN" sz="2400" noProof="0" dirty="0">
                <a:latin typeface="+mn-lt"/>
                <a:sym typeface="+mn-ea"/>
              </a:rPr>
              <a:t>AI/ML </a:t>
            </a:r>
            <a:r>
              <a:rPr kumimoji="0" lang="en-US" altLang="zh-CN" sz="2400" kern="1200" cap="none" spc="0" normalizeH="0" baseline="0" noProof="0" dirty="0">
                <a:latin typeface="+mn-lt"/>
                <a:ea typeface="宋体" panose="02010600030101010101" pitchFamily="2" charset="-122"/>
                <a:cs typeface="+mn-cs"/>
                <a:sym typeface="+mn-ea"/>
              </a:rPr>
              <a:t>discussions.</a:t>
            </a:r>
            <a:endParaRPr kumimoji="0" lang="en-US" altLang="zh-CN" sz="2400" kern="1200" cap="none" spc="0" normalizeH="0" baseline="0" noProof="0" dirty="0">
              <a:latin typeface="+mn-lt"/>
              <a:ea typeface="宋体" panose="02010600030101010101" pitchFamily="2" charset="-122"/>
              <a:cs typeface="+mn-cs"/>
              <a:sym typeface="+mn-ea"/>
            </a:endParaRPr>
          </a:p>
        </p:txBody>
      </p:sp>
      <p:sp>
        <p:nvSpPr>
          <p:cNvPr id="2" name="文本框 1"/>
          <p:cNvSpPr txBox="1"/>
          <p:nvPr/>
        </p:nvSpPr>
        <p:spPr>
          <a:xfrm>
            <a:off x="326390" y="570865"/>
            <a:ext cx="11481435" cy="1657350"/>
          </a:xfrm>
          <a:prstGeom prst="rect">
            <a:avLst/>
          </a:prstGeom>
          <a:noFill/>
        </p:spPr>
        <p:txBody>
          <a:bodyPr wrap="square">
            <a:noAutofit/>
          </a:bodyPr>
          <a:lstStyle/>
          <a:p>
            <a:pPr marR="0" algn="l" defTabSz="914400" eaLnBrk="1" hangingPunct="1">
              <a:lnSpc>
                <a:spcPts val="24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Observation 1.1:</a:t>
            </a:r>
            <a:r>
              <a:rPr kumimoji="0" lang="en-US" altLang="zh-CN" sz="2400" kern="1200" cap="none" spc="0" normalizeH="0" baseline="0" noProof="0" dirty="0">
                <a:latin typeface="+mn-lt"/>
                <a:ea typeface="宋体" panose="02010600030101010101" pitchFamily="2" charset="-122"/>
                <a:cs typeface="+mn-cs"/>
                <a:sym typeface="+mn-ea"/>
              </a:rPr>
              <a:t> As per the approved R19 WID “</a:t>
            </a:r>
            <a:r>
              <a:rPr kumimoji="0" lang="en-US" altLang="zh-CN" sz="2400" kern="1200" cap="none" spc="0" normalizeH="0" baseline="0" noProof="0" dirty="0" err="1">
                <a:latin typeface="+mn-lt"/>
                <a:ea typeface="宋体" panose="02010600030101010101" pitchFamily="2" charset="-122"/>
                <a:cs typeface="+mn-cs"/>
                <a:sym typeface="+mn-ea"/>
              </a:rPr>
              <a:t>NR_AIML_Air</a:t>
            </a:r>
            <a:r>
              <a:rPr kumimoji="0" lang="en-US" altLang="zh-CN" sz="2400" kern="1200" cap="none" spc="0" normalizeH="0" baseline="0" noProof="0" dirty="0">
                <a:latin typeface="+mn-lt"/>
                <a:ea typeface="宋体" panose="02010600030101010101" pitchFamily="2" charset="-122"/>
                <a:cs typeface="+mn-cs"/>
                <a:sym typeface="+mn-ea"/>
              </a:rPr>
              <a:t>” RP-240774 [1] for the “Testability and interoperability” topic, RAN5 </a:t>
            </a:r>
            <a:r>
              <a:rPr lang="en-US" altLang="zh-CN" sz="2400" noProof="0" dirty="0">
                <a:latin typeface="+mn-lt"/>
                <a:sym typeface="+mn-ea"/>
              </a:rPr>
              <a:t>aspects related to testability and interoperability to be addressed on a request basis</a:t>
            </a:r>
            <a:r>
              <a:rPr kumimoji="0" lang="en-US" altLang="zh-CN" sz="2400" kern="1200" cap="none" spc="0" normalizeH="0" baseline="0" noProof="0" dirty="0">
                <a:latin typeface="+mn-lt"/>
                <a:ea typeface="宋体" panose="02010600030101010101" pitchFamily="2" charset="-122"/>
                <a:cs typeface="+mn-cs"/>
                <a:sym typeface="+mn-ea"/>
              </a:rPr>
              <a:t>. </a:t>
            </a:r>
            <a:endParaRPr kumimoji="0" lang="en-US" altLang="zh-CN" sz="2400" kern="1200" cap="none" spc="0" normalizeH="0" baseline="0" noProof="0" dirty="0">
              <a:latin typeface="+mn-lt"/>
              <a:ea typeface="宋体" panose="02010600030101010101" pitchFamily="2" charset="-122"/>
              <a:cs typeface="+mn-cs"/>
              <a:sym typeface="+mn-ea"/>
            </a:endParaRPr>
          </a:p>
          <a:p>
            <a:pPr marR="0" algn="l" defTabSz="914400" eaLnBrk="1" hangingPunct="1">
              <a:lnSpc>
                <a:spcPts val="2400"/>
              </a:lnSpc>
              <a:spcBef>
                <a:spcPts val="300"/>
              </a:spcBef>
              <a:buClrTx/>
              <a:buSzTx/>
              <a:buFont typeface="Arial" panose="020B0604020202020204" pitchFamily="34" charset="0"/>
              <a:buChar char="•"/>
              <a:defRPr/>
            </a:pPr>
            <a:r>
              <a:rPr kumimoji="0" lang="en-US" altLang="zh-CN" sz="2400" b="1" kern="1200" cap="none" spc="0" normalizeH="0" baseline="0" noProof="0" dirty="0">
                <a:latin typeface="+mn-lt"/>
                <a:ea typeface="宋体" panose="02010600030101010101" pitchFamily="2" charset="-122"/>
                <a:cs typeface="+mn-cs"/>
                <a:sym typeface="+mn-ea"/>
              </a:rPr>
              <a:t> Observation 1.2:</a:t>
            </a:r>
            <a:r>
              <a:rPr kumimoji="0" lang="en-US" altLang="zh-CN" sz="2400" kern="1200" cap="none" spc="0" normalizeH="0" baseline="0" noProof="0" dirty="0">
                <a:latin typeface="+mn-lt"/>
                <a:ea typeface="宋体" panose="02010600030101010101" pitchFamily="2" charset="-122"/>
                <a:cs typeface="+mn-cs"/>
                <a:sym typeface="+mn-ea"/>
              </a:rPr>
              <a:t> AIML has totally new requirements for RAN5. RAN5 needs </a:t>
            </a:r>
            <a:r>
              <a:rPr lang="en-US" altLang="zh-CN" sz="2400" noProof="0" dirty="0">
                <a:latin typeface="+mn-lt"/>
                <a:sym typeface="+mn-ea"/>
              </a:rPr>
              <a:t>to keep abreast of the AIML WI progress in RAN4 and do early contributions when necessary. </a:t>
            </a:r>
            <a:endParaRPr kumimoji="0" lang="en-US" altLang="zh-CN" sz="2400" kern="1200" cap="none" spc="0" normalizeH="0" baseline="0" noProof="0" dirty="0">
              <a:latin typeface="+mn-lt"/>
              <a:ea typeface="宋体" panose="02010600030101010101" pitchFamily="2" charset="-122"/>
              <a:cs typeface="+mn-cs"/>
              <a:sym typeface="+mn-ea"/>
            </a:endParaRPr>
          </a:p>
        </p:txBody>
      </p:sp>
      <p:grpSp>
        <p:nvGrpSpPr>
          <p:cNvPr id="8" name="组合 7"/>
          <p:cNvGrpSpPr/>
          <p:nvPr/>
        </p:nvGrpSpPr>
        <p:grpSpPr>
          <a:xfrm>
            <a:off x="1555115" y="2263140"/>
            <a:ext cx="8315325" cy="2390775"/>
            <a:chOff x="510" y="3200"/>
            <a:chExt cx="17170" cy="5200"/>
          </a:xfrm>
        </p:grpSpPr>
        <p:pic>
          <p:nvPicPr>
            <p:cNvPr id="5" name="图片 4"/>
            <p:cNvPicPr>
              <a:picLocks noChangeAspect="1"/>
            </p:cNvPicPr>
            <p:nvPr/>
          </p:nvPicPr>
          <p:blipFill>
            <a:blip r:embed="rId1"/>
            <a:stretch>
              <a:fillRect/>
            </a:stretch>
          </p:blipFill>
          <p:spPr>
            <a:xfrm>
              <a:off x="510" y="3200"/>
              <a:ext cx="17170" cy="5200"/>
            </a:xfrm>
            <a:prstGeom prst="rect">
              <a:avLst/>
            </a:prstGeom>
            <a:effectLst>
              <a:outerShdw blurRad="63500" sx="102000" sy="102000" algn="ctr" rotWithShape="0">
                <a:prstClr val="black">
                  <a:alpha val="40000"/>
                </a:prstClr>
              </a:outerShdw>
            </a:effectLst>
          </p:spPr>
        </p:pic>
        <p:sp>
          <p:nvSpPr>
            <p:cNvPr id="7" name="文本框 6"/>
            <p:cNvSpPr txBox="1"/>
            <p:nvPr/>
          </p:nvSpPr>
          <p:spPr>
            <a:xfrm>
              <a:off x="1818" y="7802"/>
              <a:ext cx="14089" cy="547"/>
            </a:xfrm>
            <a:prstGeom prst="rect">
              <a:avLst/>
            </a:prstGeom>
            <a:noFill/>
            <a:ln w="38100">
              <a:solidFill>
                <a:srgbClr val="C00000"/>
              </a:solidFill>
            </a:ln>
          </p:spPr>
          <p:txBody>
            <a:bodyPr wrap="square" rtlCol="0">
              <a:noAutofit/>
            </a:bodyPr>
            <a:lstStyle/>
            <a:p>
              <a:pPr algn="ctr"/>
              <a:endParaRPr lang="en-US" altLang="zh-CN" sz="2000" b="1" noProof="0" dirty="0">
                <a:solidFill>
                  <a:srgbClr val="C00000"/>
                </a:solidFill>
                <a:latin typeface="+mn-lt"/>
                <a:sym typeface="+mn-ea"/>
              </a:endParaRPr>
            </a:p>
          </p:txBody>
        </p:sp>
      </p:grpSp>
      <p:sp>
        <p:nvSpPr>
          <p:cNvPr id="3" name="文本框 2"/>
          <p:cNvSpPr txBox="1"/>
          <p:nvPr/>
        </p:nvSpPr>
        <p:spPr>
          <a:xfrm rot="2040000">
            <a:off x="10240010" y="3314065"/>
            <a:ext cx="1670685" cy="398780"/>
          </a:xfrm>
          <a:prstGeom prst="rect">
            <a:avLst/>
          </a:prstGeom>
          <a:noFill/>
          <a:ln w="38100">
            <a:solidFill>
              <a:srgbClr val="C00000"/>
            </a:solidFill>
          </a:ln>
        </p:spPr>
        <p:txBody>
          <a:bodyPr wrap="square" rtlCol="0">
            <a:spAutoFit/>
          </a:bodyPr>
          <a:p>
            <a:pPr algn="ctr"/>
            <a:r>
              <a:rPr lang="en-US" altLang="zh-CN" sz="2000" b="1" noProof="0" dirty="0">
                <a:solidFill>
                  <a:srgbClr val="C00000"/>
                </a:solidFill>
                <a:latin typeface="+mn-lt"/>
                <a:sym typeface="+mn-ea"/>
              </a:rPr>
              <a:t>RP-240774</a:t>
            </a:r>
            <a:endParaRPr lang="en-US" altLang="zh-CN" sz="2000" b="1" noProof="0" dirty="0">
              <a:solidFill>
                <a:srgbClr val="C00000"/>
              </a:solidFill>
              <a:latin typeface="+mn-lt"/>
              <a:sym typeface="+mn-ea"/>
            </a:endParaRPr>
          </a:p>
        </p:txBody>
      </p:sp>
      <p:sp>
        <p:nvSpPr>
          <p:cNvPr id="6" name="文本框 5"/>
          <p:cNvSpPr txBox="1"/>
          <p:nvPr/>
        </p:nvSpPr>
        <p:spPr>
          <a:xfrm>
            <a:off x="50800" y="5383530"/>
            <a:ext cx="12139295" cy="687705"/>
          </a:xfrm>
          <a:prstGeom prst="rect">
            <a:avLst/>
          </a:prstGeom>
          <a:noFill/>
        </p:spPr>
        <p:txBody>
          <a:bodyPr wrap="square">
            <a:noAutofit/>
          </a:bodyPr>
          <a:p>
            <a:pPr marR="0" defTabSz="914400" eaLnBrk="1" hangingPunct="1">
              <a:lnSpc>
                <a:spcPts val="26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FFFF"/>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FFFF"/>
                </a:highlight>
                <a:latin typeface="+mn-lt"/>
                <a:ea typeface="宋体" panose="02010600030101010101" pitchFamily="2" charset="-122"/>
                <a:cs typeface="+mn-cs"/>
                <a:sym typeface="+mn-ea"/>
              </a:rPr>
              <a:t>Proposal 1.2</a:t>
            </a:r>
            <a:r>
              <a:rPr kumimoji="0" lang="en-US" altLang="zh-CN" sz="2400" kern="1200" cap="none" spc="0" normalizeH="0" baseline="0" noProof="0" dirty="0">
                <a:highlight>
                  <a:srgbClr val="00FFFF"/>
                </a:highlight>
                <a:latin typeface="+mn-lt"/>
                <a:ea typeface="宋体" panose="02010600030101010101" pitchFamily="2" charset="-122"/>
                <a:cs typeface="+mn-cs"/>
                <a:sym typeface="+mn-ea"/>
              </a:rPr>
              <a:t>: RAN5 to set up a dedicated AIML reflector for AIML related information sharing, disucssion and AIML testability/interoperability facilitation.</a:t>
            </a:r>
            <a:endParaRPr kumimoji="0" lang="en-US" altLang="zh-CN" sz="2400" kern="1200" cap="none" spc="0" normalizeH="0" baseline="0" noProof="0" dirty="0">
              <a:highlight>
                <a:srgbClr val="00FFFF"/>
              </a:highlight>
              <a:latin typeface="+mn-lt"/>
              <a:ea typeface="宋体" panose="02010600030101010101" pitchFamily="2" charset="-122"/>
              <a:cs typeface="+mn-cs"/>
              <a:sym typeface="+mn-ea"/>
            </a:endParaRPr>
          </a:p>
        </p:txBody>
      </p:sp>
      <p:sp>
        <p:nvSpPr>
          <p:cNvPr id="11" name="文本框 10"/>
          <p:cNvSpPr txBox="1"/>
          <p:nvPr/>
        </p:nvSpPr>
        <p:spPr>
          <a:xfrm>
            <a:off x="73025" y="6125210"/>
            <a:ext cx="12139295" cy="687705"/>
          </a:xfrm>
          <a:prstGeom prst="rect">
            <a:avLst/>
          </a:prstGeom>
          <a:noFill/>
        </p:spPr>
        <p:txBody>
          <a:bodyPr wrap="square">
            <a:noAutofit/>
          </a:bodyPr>
          <a:p>
            <a:pPr marR="0" defTabSz="914400" eaLnBrk="1" hangingPunct="1">
              <a:lnSpc>
                <a:spcPts val="26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FFFF"/>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FFFF"/>
                </a:highlight>
                <a:latin typeface="+mn-lt"/>
                <a:ea typeface="宋体" panose="02010600030101010101" pitchFamily="2" charset="-122"/>
                <a:cs typeface="+mn-cs"/>
                <a:sym typeface="+mn-ea"/>
              </a:rPr>
              <a:t>Proposal 1.3</a:t>
            </a:r>
            <a:r>
              <a:rPr kumimoji="0" lang="en-US" altLang="zh-CN" sz="2400" kern="1200" cap="none" spc="0" normalizeH="0" baseline="0" noProof="0" dirty="0">
                <a:highlight>
                  <a:srgbClr val="00FFFF"/>
                </a:highlight>
                <a:latin typeface="+mn-lt"/>
                <a:ea typeface="宋体" panose="02010600030101010101" pitchFamily="2" charset="-122"/>
                <a:cs typeface="+mn-cs"/>
                <a:sym typeface="+mn-ea"/>
              </a:rPr>
              <a:t>: RAN5 considers to create an dedicated Agenda Item to address AIML topic if there are any observations/discussions submitted for AIML related topic in the future.</a:t>
            </a:r>
            <a:endParaRPr kumimoji="0" lang="en-US" altLang="zh-CN" sz="2400" kern="1200" cap="none" spc="0" normalizeH="0" baseline="0" noProof="0" dirty="0">
              <a:highlight>
                <a:srgbClr val="00FFFF"/>
              </a:highlight>
              <a:latin typeface="+mn-lt"/>
              <a:ea typeface="宋体" panose="02010600030101010101" pitchFamily="2" charset="-122"/>
              <a:cs typeface="+mn-cs"/>
              <a:sym typeface="+mn-ea"/>
            </a:endParaRPr>
          </a:p>
        </p:txBody>
      </p:sp>
    </p:spTree>
    <p:custDataLst>
      <p:tags r:id="rId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RAN2 AIML discussions</a:t>
            </a:r>
            <a:r>
              <a:rPr lang="en-US" altLang="zh-CN" sz="2800" b="1" dirty="0">
                <a:ea typeface="宋体" panose="02010600030101010101" pitchFamily="2" charset="-122"/>
              </a:rPr>
              <a:t> on “NW side data collection” that may impact </a:t>
            </a:r>
            <a:r>
              <a:rPr lang="en-US" altLang="zh-CN" sz="2800" b="1" dirty="0">
                <a:highlight>
                  <a:srgbClr val="000000">
                    <a:alpha val="0"/>
                  </a:srgbClr>
                </a:highlight>
                <a:ea typeface="宋体" panose="02010600030101010101" pitchFamily="2" charset="-122"/>
              </a:rPr>
              <a:t>RAN5</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7" name="文本框 6"/>
          <p:cNvSpPr txBox="1"/>
          <p:nvPr/>
        </p:nvSpPr>
        <p:spPr>
          <a:xfrm>
            <a:off x="480695" y="4564380"/>
            <a:ext cx="11282680" cy="2070735"/>
          </a:xfrm>
          <a:prstGeom prst="rect">
            <a:avLst/>
          </a:prstGeom>
          <a:noFill/>
        </p:spPr>
        <p:txBody>
          <a:bodyPr wrap="square">
            <a:noAutofit/>
          </a:bodyPr>
          <a:lstStyle/>
          <a:p>
            <a:pPr marR="0" algn="l" defTabSz="914400" eaLnBrk="1" hangingPunct="1">
              <a:lnSpc>
                <a:spcPts val="30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13</a:t>
            </a:r>
            <a:r>
              <a:rPr kumimoji="0" lang="en-US" altLang="zh-CN" sz="2400" kern="1200" cap="none" spc="0" normalizeH="0" baseline="0" noProof="0" dirty="0">
                <a:latin typeface="+mn-lt"/>
                <a:ea typeface="宋体" panose="02010600030101010101" pitchFamily="2" charset="-122"/>
                <a:cs typeface="+mn-cs"/>
                <a:sym typeface="+mn-ea"/>
              </a:rPr>
              <a:t>: For </a:t>
            </a:r>
            <a:r>
              <a:rPr lang="en-US" altLang="zh-CN" sz="2400" noProof="0" dirty="0">
                <a:highlight>
                  <a:srgbClr val="000000">
                    <a:alpha val="0"/>
                  </a:srgbClr>
                </a:highlight>
                <a:latin typeface="+mn-lt"/>
                <a:sym typeface="+mn-ea"/>
              </a:rPr>
              <a:t>RAN2 AIML </a:t>
            </a:r>
            <a:r>
              <a:rPr lang="en-US" altLang="zh-CN" sz="2400" noProof="0" dirty="0">
                <a:highlight>
                  <a:srgbClr val="000000">
                    <a:alpha val="0"/>
                  </a:srgbClr>
                </a:highlight>
                <a:latin typeface="+mn-lt"/>
                <a:sym typeface="+mn-ea"/>
              </a:rPr>
              <a:t>“NW side data collection” for Beam Management discussions, </a:t>
            </a:r>
            <a:r>
              <a:rPr lang="en-US" altLang="zh-CN" sz="2400" noProof="0" dirty="0">
                <a:latin typeface="+mn-lt"/>
                <a:sym typeface="+mn-ea"/>
              </a:rPr>
              <a:t>RAN5 </a:t>
            </a:r>
            <a:r>
              <a:rPr lang="en-US" sz="2400">
                <a:highlight>
                  <a:srgbClr val="000000">
                    <a:alpha val="0"/>
                  </a:srgbClr>
                </a:highlight>
                <a:latin typeface="Calibri" panose="020F0502020204030204" pitchFamily="34" charset="0"/>
                <a:cs typeface="Calibri" panose="020F0502020204030204" pitchFamily="34" charset="0"/>
                <a:sym typeface="+mn-ea"/>
              </a:rPr>
              <a:t>should pay close attention to the impacts to call flows from “the measurement framework applied to both </a:t>
            </a:r>
            <a:r>
              <a:rPr lang="en-US" sz="2400">
                <a:highlight>
                  <a:srgbClr val="000000">
                    <a:alpha val="0"/>
                  </a:srgbClr>
                </a:highlight>
                <a:latin typeface="Calibri" panose="020F0502020204030204" pitchFamily="34" charset="0"/>
                <a:cs typeface="Calibri" panose="020F0502020204030204" pitchFamily="34" charset="0"/>
                <a:sym typeface="+mn-ea"/>
              </a:rPr>
              <a:t>gNB-centric data collection and OAM-centric data collection for NW-side data collection</a:t>
            </a:r>
            <a:r>
              <a:rPr lang="en-US" sz="2400">
                <a:highlight>
                  <a:srgbClr val="000000">
                    <a:alpha val="0"/>
                  </a:srgbClr>
                </a:highlight>
                <a:latin typeface="Calibri" panose="020F0502020204030204" pitchFamily="34" charset="0"/>
                <a:cs typeface="Calibri" panose="020F0502020204030204" pitchFamily="34" charset="0"/>
                <a:sym typeface="+mn-ea"/>
              </a:rPr>
              <a:t>” and “the enhanced MDT for </a:t>
            </a:r>
            <a:r>
              <a:rPr lang="en-US" sz="2400">
                <a:highlight>
                  <a:srgbClr val="000000">
                    <a:alpha val="0"/>
                  </a:srgbClr>
                </a:highlight>
                <a:latin typeface="Calibri" panose="020F0502020204030204" pitchFamily="34" charset="0"/>
                <a:cs typeface="Calibri" panose="020F0502020204030204" pitchFamily="34" charset="0"/>
                <a:sym typeface="+mn-ea"/>
              </a:rPr>
              <a:t>data collection framework for training</a:t>
            </a:r>
            <a:r>
              <a:rPr lang="en-US" sz="2400">
                <a:highlight>
                  <a:srgbClr val="000000">
                    <a:alpha val="0"/>
                  </a:srgbClr>
                </a:highlight>
                <a:latin typeface="Calibri" panose="020F0502020204030204" pitchFamily="34" charset="0"/>
                <a:cs typeface="Calibri" panose="020F0502020204030204" pitchFamily="34" charset="0"/>
                <a:sym typeface="+mn-ea"/>
              </a:rPr>
              <a:t>”.</a:t>
            </a:r>
            <a:endParaRPr kumimoji="0" lang="en-US" sz="2400" kern="1200" cap="none" spc="0" normalizeH="0" baseline="0">
              <a:highlight>
                <a:srgbClr val="000000">
                  <a:alpha val="0"/>
                </a:srgbClr>
              </a:highlight>
              <a:latin typeface="Calibri" panose="020F0502020204030204" pitchFamily="34" charset="0"/>
              <a:ea typeface="宋体" panose="02010600030101010101" pitchFamily="2" charset="-122"/>
              <a:cs typeface="Calibri" panose="020F0502020204030204" pitchFamily="34" charset="0"/>
              <a:sym typeface="+mn-ea"/>
            </a:endParaRPr>
          </a:p>
        </p:txBody>
      </p:sp>
      <p:sp>
        <p:nvSpPr>
          <p:cNvPr id="2" name="文本框 1"/>
          <p:cNvSpPr txBox="1"/>
          <p:nvPr/>
        </p:nvSpPr>
        <p:spPr>
          <a:xfrm>
            <a:off x="551180" y="1140460"/>
            <a:ext cx="11036300" cy="3155315"/>
          </a:xfrm>
          <a:prstGeom prst="rect">
            <a:avLst/>
          </a:prstGeom>
          <a:noFill/>
          <a:ln w="9525">
            <a:solidFill>
              <a:schemeClr val="tx1"/>
            </a:solidFill>
            <a:prstDash val="dashDot"/>
          </a:ln>
        </p:spPr>
        <p:txBody>
          <a:bodyPr wrap="square">
            <a:noAutofit/>
          </a:bodyPr>
          <a:p>
            <a:pPr marL="230505" indent="-230505" algn="l">
              <a:buClrTx/>
              <a:buSzTx/>
              <a:buFontTx/>
            </a:pPr>
            <a:r>
              <a:rPr lang="en-US" sz="2400" b="1">
                <a:latin typeface="Calibri" panose="020F0502020204030204" pitchFamily="34" charset="0"/>
                <a:cs typeface="Calibri" panose="020F0502020204030204" pitchFamily="34" charset="0"/>
                <a:sym typeface="+mn-ea"/>
              </a:rPr>
              <a:t>Observation 13: </a:t>
            </a:r>
            <a:r>
              <a:rPr lang="en-US" sz="2400" b="1">
                <a:latin typeface="Calibri" panose="020F0502020204030204" pitchFamily="34" charset="0"/>
                <a:cs typeface="Calibri" panose="020F0502020204030204" pitchFamily="34" charset="0"/>
              </a:rPr>
              <a:t>Agreements </a:t>
            </a:r>
            <a:r>
              <a:rPr lang="en-US" sz="2400" b="1">
                <a:latin typeface="Calibri" panose="020F0502020204030204" pitchFamily="34" charset="0"/>
                <a:cs typeface="Calibri" panose="020F0502020204030204" pitchFamily="34" charset="0"/>
                <a:sym typeface="+mn-ea"/>
              </a:rPr>
              <a:t>on “</a:t>
            </a:r>
            <a:r>
              <a:rPr lang="en-US" sz="2400" b="1">
                <a:latin typeface="Calibri" panose="020F0502020204030204" pitchFamily="34" charset="0"/>
                <a:cs typeface="Calibri" panose="020F0502020204030204" pitchFamily="34" charset="0"/>
                <a:sym typeface="+mn-ea"/>
              </a:rPr>
              <a:t>NW side data collection</a:t>
            </a:r>
            <a:r>
              <a:rPr lang="en-US" sz="2400" b="1">
                <a:latin typeface="Calibri" panose="020F0502020204030204" pitchFamily="34" charset="0"/>
                <a:cs typeface="Calibri" panose="020F0502020204030204" pitchFamily="34" charset="0"/>
                <a:sym typeface="+mn-ea"/>
              </a:rPr>
              <a:t>” for Beam Management from RAN2#125bis@2024.04</a:t>
            </a:r>
            <a:r>
              <a:rPr lang="en-US" sz="2400" b="1">
                <a:latin typeface="Times" charset="0"/>
                <a:cs typeface="Batang" charset="0"/>
              </a:rPr>
              <a:t> </a:t>
            </a:r>
            <a:endParaRPr lang="en-US" sz="2400">
              <a:latin typeface="Times" charset="0"/>
              <a:cs typeface="Batang" charset="0"/>
            </a:endParaRPr>
          </a:p>
          <a:p>
            <a:pPr marL="230505" indent="-230505" algn="l">
              <a:buClrTx/>
              <a:buSzTx/>
              <a:buFontTx/>
            </a:pPr>
            <a:r>
              <a:rPr lang="en-US" sz="2400">
                <a:latin typeface="Calibri" panose="020F0502020204030204" pitchFamily="34" charset="0"/>
                <a:cs typeface="Calibri" panose="020F0502020204030204" pitchFamily="34" charset="0"/>
              </a:rPr>
              <a:t>1	For the NW-side data collection related to beam management use cases, RAN2 to consider gNB-centric and OAM-centric approaches	</a:t>
            </a:r>
            <a:endParaRPr lang="en-US" sz="2400">
              <a:latin typeface="Calibri" panose="020F0502020204030204" pitchFamily="34" charset="0"/>
              <a:cs typeface="Calibri" panose="020F0502020204030204" pitchFamily="34" charset="0"/>
            </a:endParaRPr>
          </a:p>
          <a:p>
            <a:pPr marL="230505" indent="-230505" algn="l">
              <a:buClrTx/>
              <a:buSzTx/>
              <a:buFontTx/>
            </a:pPr>
            <a:r>
              <a:rPr lang="en-US" sz="2400">
                <a:latin typeface="Calibri" panose="020F0502020204030204" pitchFamily="34" charset="0"/>
                <a:cs typeface="Calibri" panose="020F0502020204030204" pitchFamily="34" charset="0"/>
              </a:rPr>
              <a:t>2	</a:t>
            </a:r>
            <a:r>
              <a:rPr lang="en-US" sz="2400">
                <a:solidFill>
                  <a:srgbClr val="0000FF"/>
                </a:solidFill>
                <a:latin typeface="Calibri" panose="020F0502020204030204" pitchFamily="34" charset="0"/>
                <a:cs typeface="Calibri" panose="020F0502020204030204" pitchFamily="34" charset="0"/>
              </a:rPr>
              <a:t>We aim that the same measurement framework is applied to both gNB-centric data collection and OAM-centric data collection for NW-side data collection</a:t>
            </a:r>
            <a:r>
              <a:rPr lang="en-US" sz="2400">
                <a:latin typeface="Calibri" panose="020F0502020204030204" pitchFamily="34" charset="0"/>
                <a:cs typeface="Calibri" panose="020F0502020204030204" pitchFamily="34" charset="0"/>
              </a:rPr>
              <a:t>.</a:t>
            </a:r>
            <a:endParaRPr lang="en-US" sz="2400">
              <a:latin typeface="Calibri" panose="020F0502020204030204" pitchFamily="34" charset="0"/>
              <a:cs typeface="Calibri" panose="020F0502020204030204" pitchFamily="34" charset="0"/>
            </a:endParaRPr>
          </a:p>
          <a:p>
            <a:pPr marL="230505" indent="-230505" algn="l">
              <a:buClrTx/>
              <a:buSzTx/>
              <a:buFontTx/>
            </a:pPr>
            <a:r>
              <a:rPr lang="en-US" sz="2400">
                <a:latin typeface="Calibri" panose="020F0502020204030204" pitchFamily="34" charset="0"/>
                <a:cs typeface="Calibri" panose="020F0502020204030204" pitchFamily="34" charset="0"/>
              </a:rPr>
              <a:t>3	</a:t>
            </a:r>
            <a:r>
              <a:rPr lang="en-US" sz="2400">
                <a:solidFill>
                  <a:srgbClr val="0000FF"/>
                </a:solidFill>
                <a:latin typeface="Calibri" panose="020F0502020204030204" pitchFamily="34" charset="0"/>
                <a:cs typeface="Calibri" panose="020F0502020204030204" pitchFamily="34" charset="0"/>
              </a:rPr>
              <a:t>RAN2 supports enhancements to MDT for data collection framework for training</a:t>
            </a:r>
            <a:r>
              <a:rPr lang="en-US" sz="2400">
                <a:latin typeface="Calibri" panose="020F0502020204030204" pitchFamily="34" charset="0"/>
                <a:cs typeface="Calibri" panose="020F0502020204030204" pitchFamily="34" charset="0"/>
              </a:rPr>
              <a:t>.  FSS Whether to enhance logged or immediate MDT</a:t>
            </a:r>
            <a:endParaRPr lang="en-US" sz="2400">
              <a:latin typeface="Calibri" panose="020F0502020204030204" pitchFamily="34" charset="0"/>
              <a:cs typeface="Calibri" panose="020F0502020204030204" pitchFamily="34" charset="0"/>
            </a:endParaRPr>
          </a:p>
        </p:txBody>
      </p:sp>
      <p:sp>
        <p:nvSpPr>
          <p:cNvPr id="6" name="文本框 5"/>
          <p:cNvSpPr txBox="1"/>
          <p:nvPr/>
        </p:nvSpPr>
        <p:spPr>
          <a:xfrm rot="840000">
            <a:off x="10487660" y="1722120"/>
            <a:ext cx="1670685" cy="368300"/>
          </a:xfrm>
          <a:prstGeom prst="rect">
            <a:avLst/>
          </a:prstGeom>
          <a:noFill/>
          <a:ln w="38100">
            <a:solidFill>
              <a:srgbClr val="C00000"/>
            </a:solidFill>
          </a:ln>
        </p:spPr>
        <p:txBody>
          <a:bodyPr wrap="square" rtlCol="0">
            <a:spAutoFit/>
          </a:bodyPr>
          <a:p>
            <a:pPr algn="ctr"/>
            <a:r>
              <a:rPr lang="en-US" altLang="zh-CN" b="1">
                <a:solidFill>
                  <a:srgbClr val="C00000"/>
                </a:solidFill>
                <a:highlight>
                  <a:srgbClr val="000000">
                    <a:alpha val="0"/>
                  </a:srgbClr>
                </a:highlight>
              </a:rPr>
              <a:t>R2-2404102</a:t>
            </a:r>
            <a:endParaRPr lang="en-US" altLang="zh-CN" b="1">
              <a:solidFill>
                <a:srgbClr val="C00000"/>
              </a:solidFill>
              <a:highlight>
                <a:srgbClr val="000000">
                  <a:alpha val="0"/>
                </a:srgbClr>
              </a:highlight>
            </a:endParaRPr>
          </a:p>
        </p:txBody>
      </p:sp>
      <p:sp>
        <p:nvSpPr>
          <p:cNvPr id="5" name="文本框 4"/>
          <p:cNvSpPr txBox="1"/>
          <p:nvPr/>
        </p:nvSpPr>
        <p:spPr>
          <a:xfrm>
            <a:off x="9366885" y="678180"/>
            <a:ext cx="2811145" cy="368300"/>
          </a:xfrm>
          <a:prstGeom prst="rect">
            <a:avLst/>
          </a:prstGeom>
          <a:solidFill>
            <a:srgbClr val="FFFF00"/>
          </a:solidFill>
          <a:ln w="38100">
            <a:solidFill>
              <a:srgbClr val="FFFF00"/>
            </a:solidFill>
          </a:ln>
        </p:spPr>
        <p:txBody>
          <a:bodyPr wrap="square" rtlCol="0">
            <a:spAutoFit/>
          </a:bodyPr>
          <a:p>
            <a:pPr algn="ctr"/>
            <a:r>
              <a:rPr lang="en-US" altLang="zh-CN" b="1">
                <a:solidFill>
                  <a:srgbClr val="C00000"/>
                </a:solidFill>
                <a:highlight>
                  <a:srgbClr val="FFFF00"/>
                </a:highlight>
              </a:rPr>
              <a:t>newly added in r1</a:t>
            </a:r>
            <a:endParaRPr lang="en-US" altLang="zh-CN" b="1">
              <a:solidFill>
                <a:srgbClr val="C00000"/>
              </a:solidFill>
              <a:highlight>
                <a:srgbClr val="FFFF00"/>
              </a:highlight>
            </a:endParaRP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RAN2 AIML discussions</a:t>
            </a:r>
            <a:r>
              <a:rPr lang="en-US" altLang="zh-CN" sz="2800" b="1" dirty="0">
                <a:ea typeface="宋体" panose="02010600030101010101" pitchFamily="2" charset="-122"/>
              </a:rPr>
              <a:t> on “UE side data collection” that may impact </a:t>
            </a:r>
            <a:r>
              <a:rPr lang="en-US" altLang="zh-CN" sz="2800" b="1" dirty="0">
                <a:highlight>
                  <a:srgbClr val="000000">
                    <a:alpha val="0"/>
                  </a:srgbClr>
                </a:highlight>
                <a:ea typeface="宋体" panose="02010600030101010101" pitchFamily="2" charset="-122"/>
              </a:rPr>
              <a:t>RAN5</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7" name="文本框 6"/>
          <p:cNvSpPr txBox="1"/>
          <p:nvPr/>
        </p:nvSpPr>
        <p:spPr>
          <a:xfrm>
            <a:off x="506095" y="3622040"/>
            <a:ext cx="11082020" cy="1278890"/>
          </a:xfrm>
          <a:prstGeom prst="rect">
            <a:avLst/>
          </a:prstGeom>
          <a:noFill/>
        </p:spPr>
        <p:txBody>
          <a:bodyPr wrap="square">
            <a:noAutofit/>
          </a:bodyPr>
          <a:lstStyle/>
          <a:p>
            <a:pPr marR="0" defTabSz="914400" eaLnBrk="1" hangingPunct="1">
              <a:lnSpc>
                <a:spcPts val="30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14</a:t>
            </a:r>
            <a:r>
              <a:rPr kumimoji="0" lang="en-US" altLang="zh-CN" sz="2400" kern="1200" cap="none" spc="0" normalizeH="0" baseline="0" noProof="0" dirty="0">
                <a:latin typeface="+mn-lt"/>
                <a:ea typeface="宋体" panose="02010600030101010101" pitchFamily="2" charset="-122"/>
                <a:cs typeface="+mn-cs"/>
                <a:sym typeface="+mn-ea"/>
              </a:rPr>
              <a:t>: Considering </a:t>
            </a:r>
            <a:r>
              <a:rPr lang="en-US" altLang="zh-CN" sz="2400" noProof="0" dirty="0">
                <a:highlight>
                  <a:srgbClr val="000000">
                    <a:alpha val="0"/>
                  </a:srgbClr>
                </a:highlight>
                <a:latin typeface="+mn-lt"/>
                <a:sym typeface="+mn-ea"/>
              </a:rPr>
              <a:t>“UE side data collection” discussions are still in SI status in RAN2, </a:t>
            </a:r>
            <a:r>
              <a:rPr kumimoji="0" lang="en-US" altLang="zh-CN" sz="2400" kern="1200" cap="none" spc="0" normalizeH="0" baseline="0" noProof="0" dirty="0">
                <a:latin typeface="+mn-lt"/>
                <a:ea typeface="宋体" panose="02010600030101010101" pitchFamily="2" charset="-122"/>
                <a:cs typeface="+mn-cs"/>
                <a:sym typeface="+mn-ea"/>
              </a:rPr>
              <a:t>RAN5 does not need </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to monitor progress or conclusions before Rel-19 RAN2 functional freeze@2025Q3.</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100" name="文本框 99"/>
          <p:cNvSpPr txBox="1"/>
          <p:nvPr/>
        </p:nvSpPr>
        <p:spPr>
          <a:xfrm>
            <a:off x="505460" y="1666875"/>
            <a:ext cx="11208385" cy="985520"/>
          </a:xfrm>
          <a:prstGeom prst="rect">
            <a:avLst/>
          </a:prstGeom>
          <a:noFill/>
          <a:ln w="9525">
            <a:noFill/>
          </a:ln>
        </p:spPr>
        <p:txBody>
          <a:bodyPr wrap="square">
            <a:noAutofit/>
          </a:bodyPr>
          <a:p>
            <a:pPr marL="230505" indent="-230505"/>
            <a:r>
              <a:rPr lang="en-US" sz="2400" b="1">
                <a:latin typeface="Calibri" panose="020F0502020204030204" pitchFamily="34" charset="0"/>
                <a:cs typeface="Calibri" panose="020F0502020204030204" pitchFamily="34" charset="0"/>
              </a:rPr>
              <a:t>Observation 14:</a:t>
            </a:r>
            <a:endParaRPr lang="en-US" sz="2400" b="1">
              <a:latin typeface="Calibri" panose="020F0502020204030204" pitchFamily="34" charset="0"/>
              <a:cs typeface="Calibri" panose="020F0502020204030204" pitchFamily="34" charset="0"/>
            </a:endParaRPr>
          </a:p>
          <a:p>
            <a:pPr marL="230505" indent="-230505"/>
            <a:r>
              <a:rPr lang="en-US" sz="2400">
                <a:latin typeface="Calibri" panose="020F0502020204030204" pitchFamily="34" charset="0"/>
                <a:cs typeface="Calibri" panose="020F0502020204030204" pitchFamily="34" charset="0"/>
              </a:rPr>
              <a:t>For UE sided data collection, it is still in Study Item status in RAN2 Release 19 discussion.</a:t>
            </a:r>
            <a:endParaRPr lang="en-US" sz="2400">
              <a:latin typeface="Calibri" panose="020F0502020204030204" pitchFamily="34" charset="0"/>
              <a:cs typeface="Calibri" panose="020F0502020204030204" pitchFamily="34" charset="0"/>
            </a:endParaRPr>
          </a:p>
        </p:txBody>
      </p:sp>
      <p:sp>
        <p:nvSpPr>
          <p:cNvPr id="5" name="文本框 4"/>
          <p:cNvSpPr txBox="1"/>
          <p:nvPr/>
        </p:nvSpPr>
        <p:spPr>
          <a:xfrm>
            <a:off x="9366885" y="749300"/>
            <a:ext cx="2811145" cy="368300"/>
          </a:xfrm>
          <a:prstGeom prst="rect">
            <a:avLst/>
          </a:prstGeom>
          <a:solidFill>
            <a:srgbClr val="FFFF00"/>
          </a:solidFill>
          <a:ln w="38100">
            <a:solidFill>
              <a:srgbClr val="FFFF00"/>
            </a:solidFill>
          </a:ln>
        </p:spPr>
        <p:txBody>
          <a:bodyPr wrap="square" rtlCol="0">
            <a:spAutoFit/>
          </a:bodyPr>
          <a:p>
            <a:pPr algn="ctr"/>
            <a:r>
              <a:rPr lang="en-US" altLang="zh-CN" b="1">
                <a:solidFill>
                  <a:srgbClr val="C00000"/>
                </a:solidFill>
                <a:highlight>
                  <a:srgbClr val="FFFF00"/>
                </a:highlight>
              </a:rPr>
              <a:t>newly added in r1</a:t>
            </a:r>
            <a:endParaRPr lang="en-US" altLang="zh-CN" b="1">
              <a:solidFill>
                <a:srgbClr val="C00000"/>
              </a:solidFill>
              <a:highlight>
                <a:srgbClr val="FFFF00"/>
              </a:highlight>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576580"/>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Reference</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10" name="文本框 9"/>
          <p:cNvSpPr txBox="1"/>
          <p:nvPr/>
        </p:nvSpPr>
        <p:spPr>
          <a:xfrm>
            <a:off x="385445" y="1017905"/>
            <a:ext cx="11425555" cy="3373755"/>
          </a:xfrm>
          <a:prstGeom prst="rect">
            <a:avLst/>
          </a:prstGeom>
          <a:noFill/>
        </p:spPr>
        <p:txBody>
          <a:bodyPr wrap="square" anchor="ctr" anchorCtr="0">
            <a:noAutofit/>
          </a:bodyPr>
          <a:lstStyle/>
          <a:p>
            <a:pPr marR="0" algn="l" defTabSz="914400" eaLnBrk="1" hangingPunct="1">
              <a:lnSpc>
                <a:spcPts val="3000"/>
              </a:lnSpc>
              <a:spcBef>
                <a:spcPts val="300"/>
              </a:spcBef>
              <a:buClrTx/>
              <a:buSzTx/>
              <a:buFont typeface="Arial" panose="020B0604020202020204" pitchFamily="34" charset="0"/>
              <a:defRPr/>
            </a:pPr>
            <a:r>
              <a:rPr lang="en-US" altLang="zh-CN" sz="2000" noProof="0" dirty="0">
                <a:highlight>
                  <a:srgbClr val="000000">
                    <a:alpha val="0"/>
                  </a:srgbClr>
                </a:highlight>
                <a:latin typeface="+mn-lt"/>
                <a:sym typeface="+mn-ea"/>
              </a:rPr>
              <a:t>[1]</a:t>
            </a:r>
            <a:r>
              <a:rPr lang="en-US" altLang="zh-CN" sz="2000" b="1" noProof="0" dirty="0">
                <a:highlight>
                  <a:srgbClr val="000000">
                    <a:alpha val="0"/>
                  </a:srgbClr>
                </a:highlight>
                <a:latin typeface="+mn-lt"/>
                <a:sym typeface="+mn-ea"/>
              </a:rPr>
              <a:t> </a:t>
            </a:r>
            <a:r>
              <a:rPr lang="en-US" altLang="zh-CN" sz="2000" noProof="0" dirty="0">
                <a:highlight>
                  <a:srgbClr val="000000">
                    <a:alpha val="0"/>
                  </a:srgbClr>
                </a:highlight>
                <a:latin typeface="+mn-lt"/>
                <a:sym typeface="+mn-ea"/>
              </a:rPr>
              <a:t>RP-240774, Revised WID on Artificial Intelligence (AI)/Machine Learning (ML) for NR Air Interface, 3GPP TSG RAN Meeting #103; </a:t>
            </a:r>
            <a:r>
              <a:rPr lang="nl-NL" altLang="zh-CN" sz="2000" noProof="0" dirty="0">
                <a:highlight>
                  <a:srgbClr val="000000">
                    <a:alpha val="0"/>
                  </a:srgbClr>
                </a:highlight>
                <a:latin typeface="+mn-lt"/>
                <a:sym typeface="+mn-ea"/>
              </a:rPr>
              <a:t>Maastricht, NL, March 18-21, 2024</a:t>
            </a:r>
            <a:r>
              <a:rPr lang="en-US" altLang="zh-CN" sz="2000" noProof="0" dirty="0">
                <a:highlight>
                  <a:srgbClr val="000000">
                    <a:alpha val="0"/>
                  </a:srgbClr>
                </a:highlight>
                <a:latin typeface="+mn-lt"/>
                <a:sym typeface="+mn-ea"/>
              </a:rPr>
              <a:t>.</a:t>
            </a:r>
            <a:endParaRPr lang="en-US" altLang="zh-CN" sz="2000" noProof="0" dirty="0">
              <a:highlight>
                <a:srgbClr val="000000">
                  <a:alpha val="0"/>
                </a:srgbClr>
              </a:highlight>
              <a:latin typeface="+mn-lt"/>
              <a:sym typeface="+mn-ea"/>
            </a:endParaRPr>
          </a:p>
          <a:p>
            <a:pPr marR="0" algn="l" defTabSz="914400" eaLnBrk="1" hangingPunct="1">
              <a:lnSpc>
                <a:spcPts val="3000"/>
              </a:lnSpc>
              <a:spcBef>
                <a:spcPts val="300"/>
              </a:spcBef>
              <a:buClrTx/>
              <a:buSzTx/>
              <a:buFont typeface="Arial" panose="020B0604020202020204" pitchFamily="34" charset="0"/>
              <a:defRPr/>
            </a:pPr>
            <a:r>
              <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rPr>
              <a:t>[2] R4-2410570, WF on AI/ML, 3GPP TSG-RAN WG4 Meeting #111; Fukuoka city, Japan , May 20th – 24th, 2024</a:t>
            </a:r>
            <a:endPar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endParaRPr>
          </a:p>
          <a:p>
            <a:pPr marR="0" algn="l" defTabSz="914400" eaLnBrk="1" hangingPunct="1">
              <a:lnSpc>
                <a:spcPts val="3000"/>
              </a:lnSpc>
              <a:spcBef>
                <a:spcPts val="300"/>
              </a:spcBef>
              <a:buClrTx/>
              <a:buSzTx/>
              <a:buFont typeface="Arial" panose="020B0604020202020204" pitchFamily="34" charset="0"/>
              <a:defRPr/>
            </a:pPr>
            <a:r>
              <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rPr>
              <a:t>[3] TR 38.843, </a:t>
            </a:r>
            <a:r>
              <a:rPr lang="en-US" altLang="zh-CN" sz="2000" noProof="0" dirty="0">
                <a:highlight>
                  <a:srgbClr val="000000">
                    <a:alpha val="0"/>
                  </a:srgbClr>
                </a:highlight>
                <a:latin typeface="+mn-lt"/>
                <a:sym typeface="+mn-ea"/>
              </a:rPr>
              <a:t>Study on Artificial Intelligence (AI)/Machine Learning (ML) for NR air interface</a:t>
            </a:r>
            <a:endParaRPr lang="en-US" altLang="zh-CN" sz="2000" noProof="0" dirty="0">
              <a:highlight>
                <a:srgbClr val="000000">
                  <a:alpha val="0"/>
                </a:srgbClr>
              </a:highlight>
              <a:latin typeface="+mn-lt"/>
              <a:sym typeface="+mn-ea"/>
            </a:endParaRPr>
          </a:p>
          <a:p>
            <a:pPr marR="0" algn="l" defTabSz="914400" eaLnBrk="1" hangingPunct="1">
              <a:lnSpc>
                <a:spcPts val="3000"/>
              </a:lnSpc>
              <a:spcBef>
                <a:spcPts val="300"/>
              </a:spcBef>
              <a:buClrTx/>
              <a:buSzTx/>
              <a:buFont typeface="Arial" panose="020B0604020202020204" pitchFamily="34" charset="0"/>
              <a:defRPr/>
            </a:pPr>
            <a:r>
              <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rPr>
              <a:t>[4] R2-2404102, Report of 3GPP TSG RAN WG2 meeting #125bis, Changsha, China, 15 - 19 April, 2024</a:t>
            </a:r>
            <a:endPar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endParaRPr>
          </a:p>
          <a:p>
            <a:pPr marR="0" algn="l" defTabSz="914400" eaLnBrk="1" hangingPunct="1">
              <a:lnSpc>
                <a:spcPts val="3000"/>
              </a:lnSpc>
              <a:spcBef>
                <a:spcPts val="300"/>
              </a:spcBef>
              <a:buClrTx/>
              <a:buSzTx/>
              <a:buFont typeface="Arial" panose="020B0604020202020204" pitchFamily="34" charset="0"/>
              <a:defRPr/>
            </a:pPr>
            <a:r>
              <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rPr>
              <a:t>[5] R2-2406202, </a:t>
            </a:r>
            <a:r>
              <a:rPr lang="en-US" altLang="zh-CN" sz="2000" noProof="0" dirty="0">
                <a:highlight>
                  <a:srgbClr val="000000">
                    <a:alpha val="0"/>
                  </a:srgbClr>
                </a:highlight>
                <a:latin typeface="+mn-lt"/>
                <a:sym typeface="+mn-ea"/>
              </a:rPr>
              <a:t>Report of 3GPP TSG RAN WG2 meeting #126, Fukuoka, Japan, 20 - 24 May, 2024</a:t>
            </a:r>
            <a:endPar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2"/>
          <p:cNvSpPr>
            <a:spLocks noGrp="1"/>
          </p:cNvSpPr>
          <p:nvPr>
            <p:ph type="ctrTitle"/>
          </p:nvPr>
        </p:nvSpPr>
        <p:spPr>
          <a:xfrm>
            <a:off x="1524000" y="1122363"/>
            <a:ext cx="9142413" cy="2389187"/>
          </a:xfrm>
        </p:spPr>
        <p:txBody>
          <a:bodyPr vert="horz" wrap="square" lIns="121917" tIns="60958" rIns="121917" bIns="60958" anchor="b" anchorCtr="0"/>
          <a:lstStyle/>
          <a:p>
            <a:pPr eaLnBrk="1" hangingPunct="1">
              <a:buClrTx/>
              <a:buSzTx/>
              <a:buFontTx/>
            </a:pPr>
            <a:r>
              <a:rPr lang="en-US" altLang="zh-CN" sz="6000" kern="1200" dirty="0">
                <a:latin typeface="+mj-lt"/>
                <a:ea typeface="宋体" panose="02010600030101010101" pitchFamily="2" charset="-122"/>
                <a:cs typeface="+mj-cs"/>
              </a:rPr>
              <a:t>Thank you!</a:t>
            </a:r>
            <a:endParaRPr lang="en-US" altLang="zh-CN" sz="6000" kern="1200" dirty="0">
              <a:latin typeface="+mj-lt"/>
              <a:ea typeface="宋体" panose="02010600030101010101" pitchFamily="2" charset="-122"/>
              <a:cs typeface="+mj-cs"/>
            </a:endParaRPr>
          </a:p>
        </p:txBody>
      </p:sp>
      <p:sp>
        <p:nvSpPr>
          <p:cNvPr id="30723" name="RS_Classification_Standard"/>
          <p:cNvSpPr txBox="1"/>
          <p:nvPr/>
        </p:nvSpPr>
        <p:spPr>
          <a:xfrm>
            <a:off x="12036425" y="6291263"/>
            <a:ext cx="153988"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solidFill>
                <a:srgbClr val="000000"/>
              </a:solidFill>
              <a:latin typeface="Arial" panose="020B0604020202020204" pitchFamily="34" charset="0"/>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576580"/>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“General Issues” for RAN4 AIML </a:t>
            </a:r>
            <a:r>
              <a:rPr lang="en-US" altLang="zh-CN" sz="2800" b="1" dirty="0">
                <a:highlight>
                  <a:srgbClr val="000000">
                    <a:alpha val="0"/>
                  </a:srgbClr>
                </a:highlight>
                <a:ea typeface="宋体" panose="02010600030101010101" pitchFamily="2" charset="-122"/>
              </a:rPr>
              <a:t>topics that may impact RAN5 (1/2)</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4" name="文本框 3"/>
          <p:cNvSpPr txBox="1"/>
          <p:nvPr/>
        </p:nvSpPr>
        <p:spPr>
          <a:xfrm>
            <a:off x="212725" y="886460"/>
            <a:ext cx="11764645" cy="464820"/>
          </a:xfrm>
          <a:prstGeom prst="rect">
            <a:avLst/>
          </a:prstGeom>
          <a:noFill/>
        </p:spPr>
        <p:txBody>
          <a:bodyPr wrap="square">
            <a:noAutofit/>
          </a:bodyPr>
          <a:lstStyle/>
          <a:p>
            <a:pPr marR="0" defTabSz="914400" eaLnBrk="1" hangingPunct="1">
              <a:lnSpc>
                <a:spcPts val="2400"/>
              </a:lnSpc>
              <a:spcBef>
                <a:spcPts val="300"/>
              </a:spcBef>
              <a:buClrTx/>
              <a:buSzTx/>
              <a:buFont typeface="Arial" panose="020B0604020202020204" pitchFamily="34" charset="0"/>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As per [2], the “General issues” for RAN4 AIML topic is as below.</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5" name="文本框 4"/>
          <p:cNvSpPr txBox="1"/>
          <p:nvPr/>
        </p:nvSpPr>
        <p:spPr>
          <a:xfrm rot="1740000">
            <a:off x="9818370" y="2100580"/>
            <a:ext cx="1670685" cy="368300"/>
          </a:xfrm>
          <a:prstGeom prst="rect">
            <a:avLst/>
          </a:prstGeom>
          <a:noFill/>
          <a:ln w="38100">
            <a:solidFill>
              <a:srgbClr val="C00000"/>
            </a:solidFill>
          </a:ln>
        </p:spPr>
        <p:txBody>
          <a:bodyPr wrap="square" rtlCol="0">
            <a:spAutoFit/>
          </a:bodyPr>
          <a:lstStyle/>
          <a:p>
            <a:pPr algn="ctr"/>
            <a:r>
              <a:rPr lang="en-US" altLang="zh-CN" b="1">
                <a:solidFill>
                  <a:srgbClr val="C00000"/>
                </a:solidFill>
                <a:highlight>
                  <a:srgbClr val="000000">
                    <a:alpha val="0"/>
                  </a:srgbClr>
                </a:highlight>
              </a:rPr>
              <a:t>R4-2410570</a:t>
            </a:r>
            <a:endParaRPr lang="en-US" altLang="zh-CN" b="1">
              <a:solidFill>
                <a:srgbClr val="C00000"/>
              </a:solidFill>
              <a:highlight>
                <a:srgbClr val="000000">
                  <a:alpha val="0"/>
                </a:srgbClr>
              </a:highlight>
            </a:endParaRPr>
          </a:p>
        </p:txBody>
      </p:sp>
      <p:sp>
        <p:nvSpPr>
          <p:cNvPr id="100" name="文本框 99"/>
          <p:cNvSpPr txBox="1"/>
          <p:nvPr/>
        </p:nvSpPr>
        <p:spPr>
          <a:xfrm>
            <a:off x="717550" y="1564005"/>
            <a:ext cx="10755630" cy="2912745"/>
          </a:xfrm>
          <a:prstGeom prst="rect">
            <a:avLst/>
          </a:prstGeom>
          <a:noFill/>
          <a:ln w="9525">
            <a:solidFill>
              <a:schemeClr val="tx1"/>
            </a:solidFill>
            <a:prstDash val="dashDot"/>
          </a:ln>
        </p:spPr>
        <p:txBody>
          <a:bodyPr wrap="square">
            <a:spAutoFit/>
          </a:bodyPr>
          <a:lstStyle/>
          <a:p>
            <a:pPr>
              <a:lnSpc>
                <a:spcPts val="2000"/>
              </a:lnSpc>
            </a:pPr>
            <a:r>
              <a:rPr lang="en-US" b="1" u="sng">
                <a:solidFill>
                  <a:srgbClr val="0000FF"/>
                </a:solidFill>
                <a:highlight>
                  <a:srgbClr val="000000">
                    <a:alpha val="0"/>
                  </a:srgbClr>
                </a:highlight>
                <a:latin typeface="Times New Roman" panose="02020603050405020304" charset="0"/>
                <a:ea typeface="宋体" panose="02010600030101010101" pitchFamily="2" charset="-122"/>
              </a:rPr>
              <a:t>Issue 1-1: Post deployment testing</a:t>
            </a:r>
            <a:endParaRPr lang="en-US">
              <a:highlight>
                <a:srgbClr val="000000">
                  <a:alpha val="0"/>
                </a:srgbClr>
              </a:highlight>
              <a:latin typeface="Times New Roman" panose="02020603050405020304" charset="0"/>
              <a:ea typeface="宋体" panose="02010600030101010101" pitchFamily="2" charset="-122"/>
            </a:endParaRPr>
          </a:p>
          <a:p>
            <a:pPr>
              <a:lnSpc>
                <a:spcPts val="2000"/>
              </a:lnSpc>
            </a:pPr>
            <a:r>
              <a:rPr lang="en-US">
                <a:highlight>
                  <a:srgbClr val="000000">
                    <a:alpha val="0"/>
                  </a:srgbClr>
                </a:highlight>
                <a:latin typeface="Times New Roman" panose="02020603050405020304" charset="0"/>
                <a:ea typeface="宋体" panose="02010600030101010101" pitchFamily="2" charset="-122"/>
              </a:rPr>
              <a:t>Interested companies are invited to bring analysis on the feasibility of the options proposed so far.</a:t>
            </a:r>
            <a:endParaRPr lang="en-US" b="1" u="sng">
              <a:highlight>
                <a:srgbClr val="000000">
                  <a:alpha val="0"/>
                </a:srgbClr>
              </a:highlight>
              <a:latin typeface="Times New Roman" panose="02020603050405020304" charset="0"/>
              <a:ea typeface="宋体" panose="02010600030101010101" pitchFamily="2" charset="-122"/>
            </a:endParaRPr>
          </a:p>
          <a:p>
            <a:pPr>
              <a:lnSpc>
                <a:spcPts val="2000"/>
              </a:lnSpc>
            </a:pPr>
            <a:r>
              <a:rPr lang="en-US" b="1" u="sng">
                <a:highlight>
                  <a:srgbClr val="000000">
                    <a:alpha val="0"/>
                  </a:srgbClr>
                </a:highlight>
                <a:latin typeface="Times New Roman" panose="02020603050405020304" charset="0"/>
                <a:ea typeface="宋体" panose="02010600030101010101" pitchFamily="2" charset="-122"/>
              </a:rPr>
              <a:t>Issue 1-4:  Inference latency handling</a:t>
            </a:r>
            <a:endParaRPr lang="en-US">
              <a:highlight>
                <a:srgbClr val="000000">
                  <a:alpha val="0"/>
                </a:srgbClr>
              </a:highlight>
              <a:latin typeface="Times New Roman" panose="02020603050405020304" charset="0"/>
              <a:ea typeface="宋体" panose="02010600030101010101" pitchFamily="2" charset="-122"/>
            </a:endParaRPr>
          </a:p>
          <a:p>
            <a:pPr>
              <a:lnSpc>
                <a:spcPts val="2000"/>
              </a:lnSpc>
            </a:pPr>
            <a:r>
              <a:rPr lang="en-US">
                <a:highlight>
                  <a:srgbClr val="000000">
                    <a:alpha val="0"/>
                  </a:srgbClr>
                </a:highlight>
                <a:latin typeface="Times New Roman" panose="02020603050405020304" charset="0"/>
                <a:ea typeface="宋体" panose="02010600030101010101" pitchFamily="2" charset="-122"/>
              </a:rPr>
              <a:t>Agreement: </a:t>
            </a:r>
            <a:endParaRPr lang="en-US">
              <a:highlight>
                <a:srgbClr val="000000">
                  <a:alpha val="0"/>
                </a:srgbClr>
              </a:highlight>
              <a:latin typeface="Wingdings" panose="05000000000000000000" charset="0"/>
              <a:cs typeface="游明朝" charset="0"/>
            </a:endParaRPr>
          </a:p>
          <a:p>
            <a:pPr>
              <a:lnSpc>
                <a:spcPts val="2000"/>
              </a:lnSpc>
            </a:pPr>
            <a:r>
              <a:rPr lang="en-US">
                <a:highlight>
                  <a:srgbClr val="000000">
                    <a:alpha val="0"/>
                  </a:srgbClr>
                </a:highlight>
                <a:latin typeface="Times New Roman" panose="02020603050405020304" charset="0"/>
                <a:cs typeface="游明朝" charset="0"/>
              </a:rPr>
              <a:t>Use the following as the starting point</a:t>
            </a:r>
            <a:endParaRPr lang="en-US">
              <a:highlight>
                <a:srgbClr val="000000">
                  <a:alpha val="0"/>
                </a:srgbClr>
              </a:highlight>
              <a:latin typeface="Wingdings" panose="05000000000000000000" charset="0"/>
              <a:cs typeface="游明朝" charset="0"/>
            </a:endParaRPr>
          </a:p>
          <a:p>
            <a:pPr>
              <a:lnSpc>
                <a:spcPts val="2000"/>
              </a:lnSpc>
            </a:pPr>
            <a:r>
              <a:rPr lang="en-US">
                <a:highlight>
                  <a:srgbClr val="000000">
                    <a:alpha val="0"/>
                  </a:srgbClr>
                </a:highlight>
                <a:latin typeface="Wingdings" panose="05000000000000000000" charset="0"/>
                <a:cs typeface="游明朝" charset="0"/>
              </a:rPr>
              <a:t>n </a:t>
            </a:r>
            <a:r>
              <a:rPr lang="en-US">
                <a:highlight>
                  <a:srgbClr val="000000">
                    <a:alpha val="0"/>
                  </a:srgbClr>
                </a:highlight>
                <a:latin typeface="Times New Roman" panose="02020603050405020304" charset="0"/>
                <a:cs typeface="游明朝" charset="0"/>
              </a:rPr>
              <a:t>I</a:t>
            </a:r>
            <a:r>
              <a:rPr lang="en-US">
                <a:highlight>
                  <a:srgbClr val="000000">
                    <a:alpha val="0"/>
                  </a:srgbClr>
                </a:highlight>
                <a:latin typeface="Times New Roman" panose="02020603050405020304" charset="0"/>
                <a:ea typeface="宋体" panose="02010600030101010101" pitchFamily="2" charset="-122"/>
              </a:rPr>
              <a:t>nference latency </a:t>
            </a:r>
            <a:r>
              <a:rPr lang="en-US">
                <a:highlight>
                  <a:srgbClr val="000000">
                    <a:alpha val="0"/>
                  </a:srgbClr>
                </a:highlight>
                <a:latin typeface="Times New Roman" panose="02020603050405020304" charset="0"/>
                <a:cs typeface="游明朝" charset="0"/>
              </a:rPr>
              <a:t>can</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be </a:t>
            </a:r>
            <a:r>
              <a:rPr lang="en-US">
                <a:highlight>
                  <a:srgbClr val="000000">
                    <a:alpha val="0"/>
                  </a:srgbClr>
                </a:highlight>
                <a:latin typeface="Times New Roman" panose="02020603050405020304" charset="0"/>
                <a:cs typeface="游明朝" charset="0"/>
              </a:rPr>
              <a:t>implicitly</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captured in the delay of corresponding procedures</a:t>
            </a:r>
            <a:r>
              <a:rPr lang="en-US">
                <a:highlight>
                  <a:srgbClr val="000000">
                    <a:alpha val="0"/>
                  </a:srgbClr>
                </a:highlight>
                <a:latin typeface="Times New Roman" panose="02020603050405020304" charset="0"/>
                <a:cs typeface="游明朝" charset="0"/>
              </a:rPr>
              <a:t> </a:t>
            </a:r>
            <a:r>
              <a:rPr lang="en-US">
                <a:highlight>
                  <a:srgbClr val="000000">
                    <a:alpha val="0"/>
                  </a:srgbClr>
                </a:highlight>
                <a:latin typeface="Times New Roman" panose="02020603050405020304" charset="0"/>
                <a:ea typeface="宋体" panose="02010600030101010101" pitchFamily="2" charset="-122"/>
              </a:rPr>
              <a:t>(e.g. reporting delay)</a:t>
            </a:r>
            <a:r>
              <a:rPr lang="en-US">
                <a:highlight>
                  <a:srgbClr val="000000">
                    <a:alpha val="0"/>
                  </a:srgbClr>
                </a:highlight>
                <a:latin typeface="Times New Roman" panose="02020603050405020304" charset="0"/>
                <a:cs typeface="游明朝" charset="0"/>
              </a:rPr>
              <a:t> </a:t>
            </a:r>
            <a:r>
              <a:rPr lang="en-US">
                <a:highlight>
                  <a:srgbClr val="000000">
                    <a:alpha val="0"/>
                  </a:srgbClr>
                </a:highlight>
                <a:latin typeface="Times New Roman" panose="02020603050405020304" charset="0"/>
                <a:ea typeface="宋体" panose="02010600030101010101" pitchFamily="2" charset="-122"/>
              </a:rPr>
              <a:t>and/or performance requirements</a:t>
            </a:r>
            <a:r>
              <a:rPr lang="en-US">
                <a:highlight>
                  <a:srgbClr val="000000">
                    <a:alpha val="0"/>
                  </a:srgbClr>
                </a:highlight>
                <a:latin typeface="Times New Roman" panose="02020603050405020304" charset="0"/>
                <a:cs typeface="游明朝" charset="0"/>
              </a:rPr>
              <a:t>.</a:t>
            </a:r>
            <a:endParaRPr lang="en-US">
              <a:highlight>
                <a:srgbClr val="000000">
                  <a:alpha val="0"/>
                </a:srgbClr>
              </a:highlight>
              <a:latin typeface="Wingdings" panose="05000000000000000000" charset="0"/>
              <a:cs typeface="游明朝" charset="0"/>
            </a:endParaRPr>
          </a:p>
          <a:p>
            <a:pPr>
              <a:lnSpc>
                <a:spcPts val="2000"/>
              </a:lnSpc>
            </a:pPr>
            <a:r>
              <a:rPr lang="en-US">
                <a:highlight>
                  <a:srgbClr val="000000">
                    <a:alpha val="0"/>
                  </a:srgbClr>
                </a:highlight>
                <a:latin typeface="Wingdings" panose="05000000000000000000" charset="0"/>
                <a:cs typeface="游明朝" charset="0"/>
              </a:rPr>
              <a:t>n </a:t>
            </a:r>
            <a:r>
              <a:rPr lang="en-US">
                <a:highlight>
                  <a:srgbClr val="000000">
                    <a:alpha val="0"/>
                  </a:srgbClr>
                </a:highlight>
                <a:latin typeface="Times New Roman" panose="02020603050405020304" charset="0"/>
                <a:ea typeface="宋体" panose="02010600030101010101" pitchFamily="2" charset="-122"/>
              </a:rPr>
              <a:t>I</a:t>
            </a:r>
            <a:r>
              <a:rPr lang="en-US">
                <a:highlight>
                  <a:srgbClr val="000000">
                    <a:alpha val="0"/>
                  </a:srgbClr>
                </a:highlight>
                <a:latin typeface="Times New Roman" panose="02020603050405020304" charset="0"/>
                <a:cs typeface="游明朝" charset="0"/>
              </a:rPr>
              <a:t>nference latency is part of delay of the corresponding procedure and no separate requirement will be specified for inference latency.</a:t>
            </a:r>
            <a:endParaRPr lang="en-US">
              <a:highlight>
                <a:srgbClr val="000000">
                  <a:alpha val="0"/>
                </a:srgbClr>
              </a:highlight>
              <a:latin typeface="Times New Roman" panose="02020603050405020304" charset="0"/>
              <a:ea typeface="宋体" panose="02010600030101010101" pitchFamily="2" charset="-122"/>
            </a:endParaRPr>
          </a:p>
          <a:p>
            <a:pPr>
              <a:lnSpc>
                <a:spcPts val="2000"/>
              </a:lnSpc>
            </a:pPr>
            <a:r>
              <a:rPr lang="en-US">
                <a:highlight>
                  <a:srgbClr val="000000">
                    <a:alpha val="0"/>
                  </a:srgbClr>
                </a:highlight>
                <a:latin typeface="Times New Roman" panose="02020603050405020304" charset="0"/>
                <a:ea typeface="宋体" panose="02010600030101010101" pitchFamily="2" charset="-122"/>
              </a:rPr>
              <a:t>C</a:t>
            </a:r>
            <a:r>
              <a:rPr lang="en-US">
                <a:highlight>
                  <a:srgbClr val="000000">
                    <a:alpha val="0"/>
                  </a:srgbClr>
                </a:highlight>
                <a:latin typeface="Times New Roman" panose="02020603050405020304" charset="0"/>
                <a:cs typeface="游明朝" charset="0"/>
              </a:rPr>
              <a:t>heck the above bullets based on per use case, and if other WGs define the inference latency, RAN4 can revisit the above bullets.</a:t>
            </a:r>
            <a:endParaRPr lang="en-US" altLang="en-US">
              <a:highlight>
                <a:srgbClr val="000000">
                  <a:alpha val="0"/>
                </a:srgbClr>
              </a:highlight>
              <a:latin typeface="Times New Roman" panose="02020603050405020304" charset="0"/>
              <a:cs typeface="游明朝" charset="0"/>
            </a:endParaRPr>
          </a:p>
        </p:txBody>
      </p:sp>
      <p:sp>
        <p:nvSpPr>
          <p:cNvPr id="2" name="文本框 1"/>
          <p:cNvSpPr txBox="1"/>
          <p:nvPr/>
        </p:nvSpPr>
        <p:spPr>
          <a:xfrm>
            <a:off x="213360" y="4641215"/>
            <a:ext cx="11764645" cy="1790065"/>
          </a:xfrm>
          <a:prstGeom prst="rect">
            <a:avLst/>
          </a:prstGeom>
          <a:noFill/>
        </p:spPr>
        <p:txBody>
          <a:bodyPr wrap="square">
            <a:noAutofit/>
          </a:bodyPr>
          <a:lstStyle/>
          <a:p>
            <a:pPr marR="0" defTabSz="914400" eaLnBrk="1" hangingPunct="1">
              <a:lnSpc>
                <a:spcPts val="28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Observation 2</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Being quite different from the traditional UEs, considering AIML models will be constantly </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updated after the devices are officially announced, AIML UEs will need a brand new conformance testing/certification methodology. RAN5 has rich experiences in UE conformance testing/certification, which will probably be very helpful to devise a new scheme to test/certify AIML models before and/or after the AIML devices hit the market.</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576580"/>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sym typeface="+mn-ea"/>
              </a:rPr>
              <a:t> </a:t>
            </a:r>
            <a:r>
              <a:rPr lang="en-US" altLang="zh-CN" sz="2800" b="1" dirty="0">
                <a:highlight>
                  <a:srgbClr val="000000">
                    <a:alpha val="0"/>
                  </a:srgbClr>
                </a:highlight>
                <a:ea typeface="宋体" panose="02010600030101010101" pitchFamily="2" charset="-122"/>
              </a:rPr>
              <a:t>“General Issues” for RAN4 AIML topics that may impact RAN5</a:t>
            </a:r>
            <a:r>
              <a:rPr lang="en-US" altLang="zh-CN" sz="2800" b="1" dirty="0">
                <a:highlight>
                  <a:srgbClr val="000000">
                    <a:alpha val="0"/>
                  </a:srgbClr>
                </a:highlight>
                <a:ea typeface="宋体" panose="02010600030101010101" pitchFamily="2" charset="-122"/>
                <a:sym typeface="+mn-ea"/>
              </a:rPr>
              <a:t> (2/2)</a:t>
            </a:r>
            <a:endParaRPr lang="en-US" altLang="zh-CN" sz="2800" b="1" dirty="0">
              <a:highlight>
                <a:srgbClr val="000000">
                  <a:alpha val="0"/>
                </a:srgbClr>
              </a:highlight>
              <a:ea typeface="宋体" panose="02010600030101010101" pitchFamily="2" charset="-122"/>
              <a:sym typeface="+mn-ea"/>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4" name="文本框 3"/>
          <p:cNvSpPr txBox="1"/>
          <p:nvPr/>
        </p:nvSpPr>
        <p:spPr>
          <a:xfrm>
            <a:off x="213360" y="5997575"/>
            <a:ext cx="11764645" cy="464820"/>
          </a:xfrm>
          <a:prstGeom prst="rect">
            <a:avLst/>
          </a:prstGeom>
          <a:noFill/>
        </p:spPr>
        <p:txBody>
          <a:bodyPr wrap="square">
            <a:noAutofit/>
          </a:bodyPr>
          <a:lstStyle/>
          <a:p>
            <a:pPr marR="0" defTabSz="914400" eaLnBrk="1" hangingPunct="1">
              <a:lnSpc>
                <a:spcPts val="24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Proposal 2</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RAN5 should consider to join RAN4 </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discussion on Issue 1-1.</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2" name="文本框 1"/>
          <p:cNvSpPr txBox="1"/>
          <p:nvPr/>
        </p:nvSpPr>
        <p:spPr>
          <a:xfrm>
            <a:off x="788035" y="902335"/>
            <a:ext cx="10576560" cy="4523105"/>
          </a:xfrm>
          <a:prstGeom prst="rect">
            <a:avLst/>
          </a:prstGeom>
          <a:noFill/>
          <a:ln w="9525">
            <a:solidFill>
              <a:schemeClr val="tx1"/>
            </a:solidFill>
            <a:prstDash val="dashDot"/>
          </a:ln>
        </p:spPr>
        <p:txBody>
          <a:bodyPr wrap="square">
            <a:spAutoFit/>
          </a:bodyPr>
          <a:lstStyle/>
          <a:p>
            <a:r>
              <a:rPr lang="en-US" b="1" u="sng">
                <a:highlight>
                  <a:srgbClr val="000000">
                    <a:alpha val="0"/>
                  </a:srgbClr>
                </a:highlight>
                <a:latin typeface="Times New Roman" panose="02020603050405020304" charset="0"/>
                <a:ea typeface="宋体" panose="02010600030101010101" pitchFamily="2" charset="-122"/>
              </a:rPr>
              <a:t>Issue 1-5: LCM Requirements </a:t>
            </a:r>
            <a:endParaRPr lang="en-US">
              <a:highlight>
                <a:srgbClr val="000000">
                  <a:alpha val="0"/>
                </a:srgbClr>
              </a:highlight>
              <a:latin typeface="Times New Roman" panose="02020603050405020304" charset="0"/>
              <a:ea typeface="宋体" panose="02010600030101010101" pitchFamily="2" charset="-122"/>
            </a:endParaRPr>
          </a:p>
          <a:p>
            <a:r>
              <a:rPr lang="en-US">
                <a:highlight>
                  <a:srgbClr val="000000">
                    <a:alpha val="0"/>
                  </a:srgbClr>
                </a:highlight>
                <a:latin typeface="Times New Roman" panose="02020603050405020304" charset="0"/>
                <a:ea typeface="宋体" panose="02010600030101010101" pitchFamily="2" charset="-122"/>
              </a:rPr>
              <a:t>Agreement:</a:t>
            </a:r>
            <a:endParaRPr lang="en-US">
              <a:highlight>
                <a:srgbClr val="000000">
                  <a:alpha val="0"/>
                </a:srgbClr>
              </a:highlight>
              <a:latin typeface="Wingdings" panose="05000000000000000000" charset="0"/>
              <a:cs typeface="游明朝" charset="0"/>
            </a:endParaRPr>
          </a:p>
          <a:p>
            <a:r>
              <a:rPr lang="en-US">
                <a:highlight>
                  <a:srgbClr val="000000">
                    <a:alpha val="0"/>
                  </a:srgbClr>
                </a:highlight>
                <a:latin typeface="Wingdings" panose="05000000000000000000" charset="0"/>
                <a:cs typeface="游明朝" charset="0"/>
              </a:rPr>
              <a:t>n </a:t>
            </a:r>
            <a:r>
              <a:rPr lang="en-US">
                <a:highlight>
                  <a:srgbClr val="000000">
                    <a:alpha val="0"/>
                  </a:srgbClr>
                </a:highlight>
                <a:latin typeface="Times New Roman" panose="02020603050405020304" charset="0"/>
                <a:ea typeface="宋体" panose="02010600030101010101" pitchFamily="2" charset="-122"/>
              </a:rPr>
              <a:t>RAN4 </a:t>
            </a:r>
            <a:r>
              <a:rPr lang="en-US">
                <a:highlight>
                  <a:srgbClr val="000000">
                    <a:alpha val="0"/>
                  </a:srgbClr>
                </a:highlight>
                <a:latin typeface="Times New Roman" panose="02020603050405020304" charset="0"/>
                <a:cs typeface="游明朝" charset="0"/>
              </a:rPr>
              <a:t>considers</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defin</a:t>
            </a:r>
            <a:r>
              <a:rPr lang="en-US">
                <a:highlight>
                  <a:srgbClr val="000000">
                    <a:alpha val="0"/>
                  </a:srgbClr>
                </a:highlight>
                <a:latin typeface="Times New Roman" panose="02020603050405020304" charset="0"/>
                <a:cs typeface="游明朝" charset="0"/>
              </a:rPr>
              <a:t>ing RRM</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requirements for LCM procedures</a:t>
            </a:r>
            <a:r>
              <a:rPr lang="en-US">
                <a:highlight>
                  <a:srgbClr val="000000">
                    <a:alpha val="0"/>
                  </a:srgbClr>
                </a:highlight>
                <a:latin typeface="Times New Roman" panose="02020603050405020304" charset="0"/>
                <a:cs typeface="游明朝" charset="0"/>
              </a:rPr>
              <a:t> based on the specific use cases (beam management and positioning)</a:t>
            </a:r>
            <a:r>
              <a:rPr lang="en-US">
                <a:highlight>
                  <a:srgbClr val="000000">
                    <a:alpha val="0"/>
                  </a:srgbClr>
                </a:highlight>
                <a:latin typeface="Times New Roman" panose="02020603050405020304" charset="0"/>
                <a:ea typeface="宋体" panose="02010600030101010101" pitchFamily="2" charset="-122"/>
              </a:rPr>
              <a:t>,</a:t>
            </a:r>
            <a:r>
              <a:rPr lang="en-US">
                <a:highlight>
                  <a:srgbClr val="000000">
                    <a:alpha val="0"/>
                  </a:srgbClr>
                </a:highlight>
                <a:latin typeface="Times New Roman" panose="02020603050405020304" charset="0"/>
                <a:cs typeface="游明朝" charset="0"/>
              </a:rPr>
              <a:t> and</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candidates are:</a:t>
            </a:r>
            <a:endParaRPr lang="en-US">
              <a:highlight>
                <a:srgbClr val="000000">
                  <a:alpha val="0"/>
                </a:srgbClr>
              </a:highlight>
              <a:latin typeface="Symbol" panose="05050102010706020507" charset="0"/>
              <a:cs typeface="游明朝" charset="0"/>
            </a:endParaRPr>
          </a:p>
          <a:p>
            <a:r>
              <a:rPr lang="en-US">
                <a:highlight>
                  <a:srgbClr val="000000">
                    <a:alpha val="0"/>
                  </a:srgbClr>
                </a:highlight>
                <a:latin typeface="Symbol" panose="05050102010706020507" charset="0"/>
                <a:cs typeface="游明朝" charset="0"/>
              </a:rPr>
              <a:t>· </a:t>
            </a:r>
            <a:r>
              <a:rPr lang="en-US">
                <a:highlight>
                  <a:srgbClr val="000000">
                    <a:alpha val="0"/>
                  </a:srgbClr>
                </a:highlight>
                <a:latin typeface="Times New Roman" panose="02020603050405020304" charset="0"/>
                <a:cs typeface="游明朝" charset="0"/>
              </a:rPr>
              <a:t>identification</a:t>
            </a:r>
            <a:endParaRPr lang="en-US">
              <a:highlight>
                <a:srgbClr val="000000">
                  <a:alpha val="0"/>
                </a:srgbClr>
              </a:highlight>
              <a:latin typeface="Symbol" panose="05050102010706020507" charset="0"/>
              <a:cs typeface="游明朝" charset="0"/>
            </a:endParaRPr>
          </a:p>
          <a:p>
            <a:r>
              <a:rPr lang="en-US">
                <a:highlight>
                  <a:srgbClr val="000000">
                    <a:alpha val="0"/>
                  </a:srgbClr>
                </a:highlight>
                <a:latin typeface="Symbol" panose="05050102010706020507" charset="0"/>
                <a:cs typeface="游明朝" charset="0"/>
              </a:rPr>
              <a:t>· </a:t>
            </a:r>
            <a:r>
              <a:rPr lang="en-US">
                <a:highlight>
                  <a:srgbClr val="000000">
                    <a:alpha val="0"/>
                  </a:srgbClr>
                </a:highlight>
                <a:latin typeface="Times New Roman" panose="02020603050405020304" charset="0"/>
                <a:cs typeface="游明朝" charset="0"/>
              </a:rPr>
              <a:t>selection</a:t>
            </a:r>
            <a:endParaRPr lang="en-US">
              <a:highlight>
                <a:srgbClr val="000000">
                  <a:alpha val="0"/>
                </a:srgbClr>
              </a:highlight>
              <a:latin typeface="Symbol" panose="05050102010706020507" charset="0"/>
              <a:cs typeface="游明朝" charset="0"/>
            </a:endParaRPr>
          </a:p>
          <a:p>
            <a:r>
              <a:rPr lang="en-US">
                <a:highlight>
                  <a:srgbClr val="000000">
                    <a:alpha val="0"/>
                  </a:srgbClr>
                </a:highlight>
                <a:latin typeface="Symbol" panose="05050102010706020507" charset="0"/>
                <a:cs typeface="游明朝" charset="0"/>
              </a:rPr>
              <a:t>· </a:t>
            </a:r>
            <a:r>
              <a:rPr lang="en-US">
                <a:highlight>
                  <a:srgbClr val="000000">
                    <a:alpha val="0"/>
                  </a:srgbClr>
                </a:highlight>
                <a:latin typeface="Times New Roman" panose="02020603050405020304" charset="0"/>
                <a:cs typeface="游明朝" charset="0"/>
              </a:rPr>
              <a:t>activation</a:t>
            </a:r>
            <a:endParaRPr lang="en-US">
              <a:highlight>
                <a:srgbClr val="000000">
                  <a:alpha val="0"/>
                </a:srgbClr>
              </a:highlight>
              <a:latin typeface="Symbol" panose="05050102010706020507" charset="0"/>
              <a:cs typeface="游明朝" charset="0"/>
            </a:endParaRPr>
          </a:p>
          <a:p>
            <a:r>
              <a:rPr lang="en-US">
                <a:highlight>
                  <a:srgbClr val="000000">
                    <a:alpha val="0"/>
                  </a:srgbClr>
                </a:highlight>
                <a:latin typeface="Symbol" panose="05050102010706020507" charset="0"/>
                <a:cs typeface="游明朝" charset="0"/>
              </a:rPr>
              <a:t>· </a:t>
            </a:r>
            <a:r>
              <a:rPr lang="en-US">
                <a:highlight>
                  <a:srgbClr val="000000">
                    <a:alpha val="0"/>
                  </a:srgbClr>
                </a:highlight>
                <a:latin typeface="Times New Roman" panose="02020603050405020304" charset="0"/>
                <a:cs typeface="游明朝" charset="0"/>
              </a:rPr>
              <a:t>deactivation</a:t>
            </a:r>
            <a:endParaRPr lang="en-US">
              <a:highlight>
                <a:srgbClr val="000000">
                  <a:alpha val="0"/>
                </a:srgbClr>
              </a:highlight>
              <a:latin typeface="Symbol" panose="05050102010706020507" charset="0"/>
              <a:cs typeface="游明朝" charset="0"/>
            </a:endParaRPr>
          </a:p>
          <a:p>
            <a:r>
              <a:rPr lang="en-US">
                <a:highlight>
                  <a:srgbClr val="000000">
                    <a:alpha val="0"/>
                  </a:srgbClr>
                </a:highlight>
                <a:latin typeface="Symbol" panose="05050102010706020507" charset="0"/>
                <a:cs typeface="游明朝" charset="0"/>
              </a:rPr>
              <a:t>· </a:t>
            </a:r>
            <a:r>
              <a:rPr lang="en-US">
                <a:highlight>
                  <a:srgbClr val="000000">
                    <a:alpha val="0"/>
                  </a:srgbClr>
                </a:highlight>
                <a:latin typeface="Times New Roman" panose="02020603050405020304" charset="0"/>
                <a:cs typeface="游明朝" charset="0"/>
              </a:rPr>
              <a:t>switching</a:t>
            </a:r>
            <a:endParaRPr lang="en-US">
              <a:highlight>
                <a:srgbClr val="000000">
                  <a:alpha val="0"/>
                </a:srgbClr>
              </a:highlight>
              <a:latin typeface="Symbol" panose="05050102010706020507" charset="0"/>
              <a:cs typeface="游明朝" charset="0"/>
            </a:endParaRPr>
          </a:p>
          <a:p>
            <a:r>
              <a:rPr lang="en-US">
                <a:highlight>
                  <a:srgbClr val="000000">
                    <a:alpha val="0"/>
                  </a:srgbClr>
                </a:highlight>
                <a:latin typeface="Symbol" panose="05050102010706020507" charset="0"/>
                <a:cs typeface="游明朝" charset="0"/>
              </a:rPr>
              <a:t>· </a:t>
            </a:r>
            <a:r>
              <a:rPr lang="en-US">
                <a:highlight>
                  <a:srgbClr val="000000">
                    <a:alpha val="0"/>
                  </a:srgbClr>
                </a:highlight>
                <a:latin typeface="Times New Roman" panose="02020603050405020304" charset="0"/>
                <a:cs typeface="游明朝" charset="0"/>
              </a:rPr>
              <a:t>fallback to non-AI operation</a:t>
            </a:r>
            <a:endParaRPr lang="en-US">
              <a:highlight>
                <a:srgbClr val="000000">
                  <a:alpha val="0"/>
                </a:srgbClr>
              </a:highlight>
              <a:latin typeface="Symbol" panose="05050102010706020507" charset="0"/>
              <a:cs typeface="游明朝" charset="0"/>
            </a:endParaRPr>
          </a:p>
          <a:p>
            <a:r>
              <a:rPr lang="en-US">
                <a:highlight>
                  <a:srgbClr val="000000">
                    <a:alpha val="0"/>
                  </a:srgbClr>
                </a:highlight>
                <a:latin typeface="Symbol" panose="05050102010706020507" charset="0"/>
                <a:cs typeface="游明朝" charset="0"/>
              </a:rPr>
              <a:t>· </a:t>
            </a:r>
            <a:r>
              <a:rPr lang="en-US">
                <a:highlight>
                  <a:srgbClr val="000000">
                    <a:alpha val="0"/>
                  </a:srgbClr>
                </a:highlight>
                <a:latin typeface="Times New Roman" panose="02020603050405020304" charset="0"/>
                <a:ea typeface="宋体" panose="02010600030101010101" pitchFamily="2" charset="-122"/>
              </a:rPr>
              <a:t>performance monitoring</a:t>
            </a:r>
            <a:endParaRPr lang="en-US">
              <a:highlight>
                <a:srgbClr val="000000">
                  <a:alpha val="0"/>
                </a:srgbClr>
              </a:highlight>
              <a:latin typeface="Symbol" panose="05050102010706020507" charset="0"/>
              <a:cs typeface="游明朝" charset="0"/>
            </a:endParaRPr>
          </a:p>
          <a:p>
            <a:r>
              <a:rPr lang="en-US">
                <a:highlight>
                  <a:srgbClr val="000000">
                    <a:alpha val="0"/>
                  </a:srgbClr>
                </a:highlight>
                <a:latin typeface="Symbol" panose="05050102010706020507" charset="0"/>
                <a:cs typeface="游明朝" charset="0"/>
              </a:rPr>
              <a:t>· </a:t>
            </a:r>
            <a:r>
              <a:rPr lang="en-US">
                <a:highlight>
                  <a:srgbClr val="000000">
                    <a:alpha val="0"/>
                  </a:srgbClr>
                </a:highlight>
                <a:latin typeface="Times New Roman" panose="02020603050405020304" charset="0"/>
                <a:ea typeface="宋体" panose="02010600030101010101" pitchFamily="2" charset="-122"/>
              </a:rPr>
              <a:t>O</a:t>
            </a:r>
            <a:r>
              <a:rPr lang="en-US">
                <a:highlight>
                  <a:srgbClr val="000000">
                    <a:alpha val="0"/>
                  </a:srgbClr>
                </a:highlight>
                <a:latin typeface="Times New Roman" panose="02020603050405020304" charset="0"/>
                <a:cs typeface="游明朝" charset="0"/>
              </a:rPr>
              <a:t>thers are not precluded</a:t>
            </a:r>
            <a:endParaRPr lang="en-US" b="1" u="sng">
              <a:highlight>
                <a:srgbClr val="000000">
                  <a:alpha val="0"/>
                </a:srgbClr>
              </a:highlight>
              <a:latin typeface="Times New Roman" panose="02020603050405020304" charset="0"/>
              <a:cs typeface="游明朝" charset="0"/>
            </a:endParaRPr>
          </a:p>
          <a:p>
            <a:r>
              <a:rPr lang="en-US" b="1" u="sng">
                <a:highlight>
                  <a:srgbClr val="000000">
                    <a:alpha val="0"/>
                  </a:srgbClr>
                </a:highlight>
                <a:latin typeface="Times New Roman" panose="02020603050405020304" charset="0"/>
                <a:cs typeface="游明朝" charset="0"/>
              </a:rPr>
              <a:t> </a:t>
            </a:r>
            <a:endParaRPr lang="en-US" b="1" u="sng">
              <a:highlight>
                <a:srgbClr val="000000">
                  <a:alpha val="0"/>
                </a:srgbClr>
              </a:highlight>
              <a:latin typeface="Times New Roman" panose="02020603050405020304" charset="0"/>
              <a:ea typeface="宋体" panose="02010600030101010101" pitchFamily="2" charset="-122"/>
            </a:endParaRPr>
          </a:p>
          <a:p>
            <a:r>
              <a:rPr lang="en-US" b="1" u="sng">
                <a:highlight>
                  <a:srgbClr val="000000">
                    <a:alpha val="0"/>
                  </a:srgbClr>
                </a:highlight>
                <a:latin typeface="Times New Roman" panose="02020603050405020304" charset="0"/>
                <a:ea typeface="宋体" panose="02010600030101010101" pitchFamily="2" charset="-122"/>
              </a:rPr>
              <a:t>Issue 1-6: Legacy RRM </a:t>
            </a:r>
            <a:r>
              <a:rPr lang="en-US" b="1" u="sng">
                <a:highlight>
                  <a:srgbClr val="000000">
                    <a:alpha val="0"/>
                  </a:srgbClr>
                </a:highlight>
                <a:latin typeface="Times New Roman" panose="02020603050405020304" charset="0"/>
                <a:cs typeface="游明朝" charset="0"/>
              </a:rPr>
              <a:t>requirements</a:t>
            </a:r>
            <a:r>
              <a:rPr lang="en-US" b="1" u="sng">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b="1" u="sng">
                <a:highlight>
                  <a:srgbClr val="000000">
                    <a:alpha val="0"/>
                  </a:srgbClr>
                </a:highlight>
                <a:latin typeface="Times New Roman" panose="02020603050405020304" charset="0"/>
                <a:ea typeface="宋体" panose="02010600030101010101" pitchFamily="2" charset="-122"/>
              </a:rPr>
              <a:t>handling</a:t>
            </a:r>
            <a:endParaRPr lang="en-US">
              <a:highlight>
                <a:srgbClr val="000000">
                  <a:alpha val="0"/>
                </a:srgbClr>
              </a:highlight>
              <a:latin typeface="Times New Roman" panose="02020603050405020304" charset="0"/>
              <a:ea typeface="宋体" panose="02010600030101010101" pitchFamily="2" charset="-122"/>
            </a:endParaRPr>
          </a:p>
          <a:p>
            <a:r>
              <a:rPr lang="en-US">
                <a:highlight>
                  <a:srgbClr val="000000">
                    <a:alpha val="0"/>
                  </a:srgbClr>
                </a:highlight>
                <a:latin typeface="Times New Roman" panose="02020603050405020304" charset="0"/>
                <a:ea typeface="宋体" panose="02010600030101010101" pitchFamily="2" charset="-122"/>
              </a:rPr>
              <a:t>Agreement: </a:t>
            </a:r>
            <a:endParaRPr lang="en-US">
              <a:highlight>
                <a:srgbClr val="000000">
                  <a:alpha val="0"/>
                </a:srgbClr>
              </a:highlight>
              <a:latin typeface="Times New Roman" panose="02020603050405020304" charset="0"/>
              <a:ea typeface="宋体" panose="02010600030101010101" pitchFamily="2" charset="-122"/>
            </a:endParaRPr>
          </a:p>
          <a:p>
            <a:r>
              <a:rPr lang="en-US">
                <a:highlight>
                  <a:srgbClr val="000000">
                    <a:alpha val="0"/>
                  </a:srgbClr>
                </a:highlight>
                <a:latin typeface="Times New Roman" panose="02020603050405020304" charset="0"/>
                <a:ea typeface="宋体" panose="02010600030101010101" pitchFamily="2" charset="-122"/>
              </a:rPr>
              <a:t>UE shall meet all legacy RRM requirements (non-AI/ML) even during the AI/ML operation mode.</a:t>
            </a:r>
            <a:endParaRPr lang="en-US" altLang="en-US">
              <a:highlight>
                <a:srgbClr val="000000">
                  <a:alpha val="0"/>
                </a:srgbClr>
              </a:highlight>
              <a:latin typeface="Times New Roman" panose="02020603050405020304" charset="0"/>
              <a:ea typeface="宋体" panose="02010600030101010101" pitchFamily="2" charset="-122"/>
            </a:endParaRPr>
          </a:p>
        </p:txBody>
      </p:sp>
      <p:sp>
        <p:nvSpPr>
          <p:cNvPr id="5" name="文本框 4"/>
          <p:cNvSpPr txBox="1"/>
          <p:nvPr/>
        </p:nvSpPr>
        <p:spPr>
          <a:xfrm rot="1740000">
            <a:off x="9589770" y="2472055"/>
            <a:ext cx="1670685" cy="368300"/>
          </a:xfrm>
          <a:prstGeom prst="rect">
            <a:avLst/>
          </a:prstGeom>
          <a:noFill/>
          <a:ln w="38100">
            <a:solidFill>
              <a:srgbClr val="C00000"/>
            </a:solidFill>
          </a:ln>
        </p:spPr>
        <p:txBody>
          <a:bodyPr wrap="square" rtlCol="0">
            <a:spAutoFit/>
          </a:bodyPr>
          <a:lstStyle/>
          <a:p>
            <a:pPr algn="ctr"/>
            <a:r>
              <a:rPr lang="en-US" altLang="zh-CN" b="1">
                <a:solidFill>
                  <a:srgbClr val="C00000"/>
                </a:solidFill>
                <a:highlight>
                  <a:srgbClr val="000000">
                    <a:alpha val="0"/>
                  </a:srgbClr>
                </a:highlight>
              </a:rPr>
              <a:t>R4-2410570</a:t>
            </a:r>
            <a:endParaRPr lang="en-US" altLang="zh-CN" b="1">
              <a:solidFill>
                <a:srgbClr val="C00000"/>
              </a:solidFill>
              <a:highlight>
                <a:srgbClr val="000000">
                  <a:alpha val="0"/>
                </a:srgbClr>
              </a:highlight>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“Testability and interoperability issues for beam management” for RAN4 AIML </a:t>
            </a:r>
            <a:r>
              <a:rPr lang="en-US" altLang="zh-CN" sz="2800" b="1" dirty="0">
                <a:highlight>
                  <a:srgbClr val="000000">
                    <a:alpha val="0"/>
                  </a:srgbClr>
                </a:highlight>
                <a:ea typeface="宋体" panose="02010600030101010101" pitchFamily="2" charset="-122"/>
              </a:rPr>
              <a:t>topics that might impact RAN5 (1/2)</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4" name="文本框 3"/>
          <p:cNvSpPr txBox="1"/>
          <p:nvPr/>
        </p:nvSpPr>
        <p:spPr>
          <a:xfrm>
            <a:off x="212725" y="924560"/>
            <a:ext cx="11764645" cy="781050"/>
          </a:xfrm>
          <a:prstGeom prst="rect">
            <a:avLst/>
          </a:prstGeom>
          <a:noFill/>
        </p:spPr>
        <p:txBody>
          <a:bodyPr wrap="square">
            <a:noAutofit/>
          </a:bodyPr>
          <a:lstStyle/>
          <a:p>
            <a:pPr marR="0" defTabSz="914400" eaLnBrk="1" hangingPunct="1">
              <a:lnSpc>
                <a:spcPts val="2400"/>
              </a:lnSpc>
              <a:spcBef>
                <a:spcPts val="300"/>
              </a:spcBef>
              <a:buClrTx/>
              <a:buSzTx/>
              <a:buFont typeface="Arial" panose="020B0604020202020204" pitchFamily="34" charset="0"/>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As per [2], the “Testability and interoperability issues for beam management” for RAN4 AIML topic is as below.</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2" name="文本框 1"/>
          <p:cNvSpPr txBox="1"/>
          <p:nvPr/>
        </p:nvSpPr>
        <p:spPr>
          <a:xfrm>
            <a:off x="871220" y="1911985"/>
            <a:ext cx="10165715" cy="2656205"/>
          </a:xfrm>
          <a:prstGeom prst="rect">
            <a:avLst/>
          </a:prstGeom>
          <a:noFill/>
          <a:ln w="9525">
            <a:solidFill>
              <a:schemeClr val="tx1"/>
            </a:solidFill>
            <a:prstDash val="dashDot"/>
          </a:ln>
        </p:spPr>
        <p:txBody>
          <a:bodyPr wrap="square">
            <a:spAutoFit/>
          </a:bodyPr>
          <a:lstStyle/>
          <a:p>
            <a:pPr>
              <a:lnSpc>
                <a:spcPts val="2000"/>
              </a:lnSpc>
            </a:pPr>
            <a:r>
              <a:rPr lang="en-US" b="1" u="sng">
                <a:solidFill>
                  <a:srgbClr val="0000FF"/>
                </a:solidFill>
                <a:highlight>
                  <a:srgbClr val="000000">
                    <a:alpha val="0"/>
                  </a:srgbClr>
                </a:highlight>
                <a:latin typeface="Times New Roman" panose="02020603050405020304" charset="0"/>
                <a:ea typeface="宋体" panose="02010600030101010101" pitchFamily="2" charset="-122"/>
              </a:rPr>
              <a:t>Issue 2-3: R</a:t>
            </a:r>
            <a:r>
              <a:rPr lang="en-US" b="1" u="sng">
                <a:solidFill>
                  <a:srgbClr val="0000FF"/>
                </a:solidFill>
                <a:highlight>
                  <a:srgbClr val="000000">
                    <a:alpha val="0"/>
                  </a:srgbClr>
                </a:highlight>
                <a:latin typeface="Times New Roman" panose="02020603050405020304" charset="0"/>
                <a:cs typeface="游明朝" charset="0"/>
              </a:rPr>
              <a:t>e</a:t>
            </a:r>
            <a:r>
              <a:rPr lang="en-US" b="1" u="sng">
                <a:solidFill>
                  <a:srgbClr val="0000FF"/>
                </a:solidFill>
                <a:highlight>
                  <a:srgbClr val="000000">
                    <a:alpha val="0"/>
                  </a:srgbClr>
                </a:highlight>
                <a:latin typeface="Times New Roman" panose="02020603050405020304" charset="0"/>
                <a:ea typeface="宋体" panose="02010600030101010101" pitchFamily="2" charset="-122"/>
              </a:rPr>
              <a:t>ported measurements and ground truth</a:t>
            </a:r>
            <a:endParaRPr lang="en-US">
              <a:highlight>
                <a:srgbClr val="000000">
                  <a:alpha val="0"/>
                </a:srgbClr>
              </a:highlight>
              <a:latin typeface="Times New Roman" panose="02020603050405020304" charset="0"/>
              <a:ea typeface="宋体" panose="02010600030101010101" pitchFamily="2" charset="-122"/>
            </a:endParaRPr>
          </a:p>
          <a:p>
            <a:pPr>
              <a:lnSpc>
                <a:spcPts val="2000"/>
              </a:lnSpc>
            </a:pPr>
            <a:r>
              <a:rPr lang="en-US">
                <a:highlight>
                  <a:srgbClr val="000000">
                    <a:alpha val="0"/>
                  </a:srgbClr>
                </a:highlight>
                <a:latin typeface="Times New Roman" panose="02020603050405020304" charset="0"/>
                <a:ea typeface="宋体" panose="02010600030101010101" pitchFamily="2" charset="-122"/>
              </a:rPr>
              <a:t>A</a:t>
            </a:r>
            <a:r>
              <a:rPr lang="en-US">
                <a:highlight>
                  <a:srgbClr val="000000">
                    <a:alpha val="0"/>
                  </a:srgbClr>
                </a:highlight>
                <a:latin typeface="Times New Roman" panose="02020603050405020304" charset="0"/>
                <a:cs typeface="游明朝" charset="0"/>
              </a:rPr>
              <a:t>greement:</a:t>
            </a:r>
            <a:endParaRPr lang="en-US">
              <a:highlight>
                <a:srgbClr val="000000">
                  <a:alpha val="0"/>
                </a:srgbClr>
              </a:highlight>
              <a:latin typeface="Wingdings" panose="05000000000000000000" charset="0"/>
              <a:cs typeface="游明朝" charset="0"/>
            </a:endParaRPr>
          </a:p>
          <a:p>
            <a:pPr>
              <a:lnSpc>
                <a:spcPts val="2000"/>
              </a:lnSpc>
            </a:pPr>
            <a:r>
              <a:rPr lang="en-US">
                <a:highlight>
                  <a:srgbClr val="000000">
                    <a:alpha val="0"/>
                  </a:srgbClr>
                </a:highlight>
                <a:latin typeface="Wingdings" panose="05000000000000000000" charset="0"/>
                <a:cs typeface="游明朝" charset="0"/>
              </a:rPr>
              <a:t>n </a:t>
            </a:r>
            <a:r>
              <a:rPr lang="en-US">
                <a:highlight>
                  <a:srgbClr val="000000">
                    <a:alpha val="0"/>
                  </a:srgbClr>
                </a:highlight>
                <a:latin typeface="Times New Roman" panose="02020603050405020304" charset="0"/>
                <a:cs typeface="游明朝" charset="0"/>
              </a:rPr>
              <a:t>The ground truth for the predicted RSRP is the ideal measurement of RSRP on the predicted Tx beam</a:t>
            </a:r>
            <a:endParaRPr lang="en-US">
              <a:highlight>
                <a:srgbClr val="000000">
                  <a:alpha val="0"/>
                </a:srgbClr>
              </a:highlight>
              <a:latin typeface="Wingdings" panose="05000000000000000000" charset="0"/>
              <a:cs typeface="游明朝" charset="0"/>
            </a:endParaRPr>
          </a:p>
          <a:p>
            <a:pPr>
              <a:lnSpc>
                <a:spcPts val="2000"/>
              </a:lnSpc>
            </a:pPr>
            <a:r>
              <a:rPr lang="en-US">
                <a:highlight>
                  <a:srgbClr val="000000">
                    <a:alpha val="0"/>
                  </a:srgbClr>
                </a:highlight>
                <a:latin typeface="Wingdings" panose="05000000000000000000" charset="0"/>
                <a:cs typeface="游明朝" charset="0"/>
              </a:rPr>
              <a:t>n </a:t>
            </a:r>
            <a:r>
              <a:rPr lang="en-US">
                <a:highlight>
                  <a:srgbClr val="000000">
                    <a:alpha val="0"/>
                  </a:srgbClr>
                </a:highlight>
                <a:latin typeface="Times New Roman" panose="02020603050405020304" charset="0"/>
                <a:ea typeface="宋体" panose="02010600030101010101" pitchFamily="2" charset="-122"/>
              </a:rPr>
              <a:t>I</a:t>
            </a:r>
            <a:r>
              <a:rPr lang="en-US">
                <a:highlight>
                  <a:srgbClr val="000000">
                    <a:alpha val="0"/>
                  </a:srgbClr>
                </a:highlight>
                <a:latin typeface="Times New Roman" panose="02020603050405020304" charset="0"/>
                <a:cs typeface="游明朝" charset="0"/>
              </a:rPr>
              <a:t>n RAN4, the ground truth is the approximate as the reported RSRP measurement under the certain SNR on the predicted Tx beam</a:t>
            </a:r>
            <a:endParaRPr lang="en-US">
              <a:highlight>
                <a:srgbClr val="000000">
                  <a:alpha val="0"/>
                </a:srgbClr>
              </a:highlight>
              <a:latin typeface="Wingdings" panose="05000000000000000000" charset="0"/>
              <a:cs typeface="游明朝" charset="0"/>
            </a:endParaRPr>
          </a:p>
          <a:p>
            <a:pPr>
              <a:lnSpc>
                <a:spcPts val="2000"/>
              </a:lnSpc>
            </a:pPr>
            <a:r>
              <a:rPr lang="en-US">
                <a:highlight>
                  <a:srgbClr val="000000">
                    <a:alpha val="0"/>
                  </a:srgbClr>
                </a:highlight>
                <a:latin typeface="Wingdings" panose="05000000000000000000" charset="0"/>
                <a:cs typeface="游明朝" charset="0"/>
              </a:rPr>
              <a:t>u </a:t>
            </a:r>
            <a:r>
              <a:rPr lang="en-US">
                <a:highlight>
                  <a:srgbClr val="000000">
                    <a:alpha val="0"/>
                  </a:srgbClr>
                </a:highlight>
                <a:latin typeface="Times New Roman" panose="02020603050405020304" charset="0"/>
                <a:cs typeface="游明朝" charset="0"/>
              </a:rPr>
              <a:t>FFS on SNR level to ensure that SNR is high enough for sufficient accuracy of reported RSRP</a:t>
            </a:r>
            <a:endParaRPr lang="en-US">
              <a:highlight>
                <a:srgbClr val="000000">
                  <a:alpha val="0"/>
                </a:srgbClr>
              </a:highlight>
              <a:latin typeface="Wingdings" panose="05000000000000000000" charset="0"/>
              <a:cs typeface="游明朝" charset="0"/>
            </a:endParaRPr>
          </a:p>
          <a:p>
            <a:pPr>
              <a:lnSpc>
                <a:spcPts val="2000"/>
              </a:lnSpc>
            </a:pPr>
            <a:r>
              <a:rPr lang="en-US">
                <a:highlight>
                  <a:srgbClr val="000000">
                    <a:alpha val="0"/>
                  </a:srgbClr>
                </a:highlight>
                <a:latin typeface="Wingdings" panose="05000000000000000000" charset="0"/>
                <a:cs typeface="游明朝" charset="0"/>
              </a:rPr>
              <a:t>u </a:t>
            </a:r>
            <a:r>
              <a:rPr lang="en-US">
                <a:highlight>
                  <a:srgbClr val="000000">
                    <a:alpha val="0"/>
                  </a:srgbClr>
                </a:highlight>
                <a:latin typeface="Times New Roman" panose="02020603050405020304" charset="0"/>
                <a:ea typeface="宋体" panose="02010600030101010101" pitchFamily="2" charset="-122"/>
              </a:rPr>
              <a:t>F</a:t>
            </a:r>
            <a:r>
              <a:rPr lang="en-US">
                <a:highlight>
                  <a:srgbClr val="000000">
                    <a:alpha val="0"/>
                  </a:srgbClr>
                </a:highlight>
                <a:latin typeface="Times New Roman" panose="02020603050405020304" charset="0"/>
                <a:cs typeface="游明朝" charset="0"/>
              </a:rPr>
              <a:t>FS on impact of multiple-AoA test setup</a:t>
            </a:r>
            <a:endParaRPr lang="en-US">
              <a:highlight>
                <a:srgbClr val="000000">
                  <a:alpha val="0"/>
                </a:srgbClr>
              </a:highlight>
              <a:latin typeface="Wingdings" panose="05000000000000000000" charset="0"/>
              <a:cs typeface="游明朝" charset="0"/>
            </a:endParaRPr>
          </a:p>
          <a:p>
            <a:pPr>
              <a:lnSpc>
                <a:spcPts val="2000"/>
              </a:lnSpc>
            </a:pPr>
            <a:r>
              <a:rPr lang="en-US">
                <a:highlight>
                  <a:srgbClr val="000000">
                    <a:alpha val="0"/>
                  </a:srgbClr>
                </a:highlight>
                <a:latin typeface="Wingdings" panose="05000000000000000000" charset="0"/>
                <a:cs typeface="游明朝" charset="0"/>
              </a:rPr>
              <a:t>u </a:t>
            </a:r>
            <a:r>
              <a:rPr lang="en-US">
                <a:highlight>
                  <a:srgbClr val="000000">
                    <a:alpha val="0"/>
                  </a:srgbClr>
                </a:highlight>
                <a:latin typeface="Times New Roman" panose="02020603050405020304" charset="0"/>
                <a:ea typeface="宋体" panose="02010600030101010101" pitchFamily="2" charset="-122"/>
              </a:rPr>
              <a:t>F</a:t>
            </a:r>
            <a:r>
              <a:rPr lang="en-US">
                <a:highlight>
                  <a:srgbClr val="000000">
                    <a:alpha val="0"/>
                  </a:srgbClr>
                </a:highlight>
                <a:latin typeface="Times New Roman" panose="02020603050405020304" charset="0"/>
                <a:cs typeface="游明朝" charset="0"/>
              </a:rPr>
              <a:t>FS on the channel condition</a:t>
            </a:r>
            <a:endParaRPr lang="en-US">
              <a:highlight>
                <a:srgbClr val="000000">
                  <a:alpha val="0"/>
                </a:srgbClr>
              </a:highlight>
              <a:latin typeface="Wingdings" panose="05000000000000000000" charset="0"/>
              <a:cs typeface="游明朝" charset="0"/>
            </a:endParaRPr>
          </a:p>
          <a:p>
            <a:pPr>
              <a:lnSpc>
                <a:spcPts val="2000"/>
              </a:lnSpc>
            </a:pPr>
            <a:r>
              <a:rPr lang="en-US">
                <a:highlight>
                  <a:srgbClr val="000000">
                    <a:alpha val="0"/>
                  </a:srgbClr>
                </a:highlight>
                <a:latin typeface="Wingdings" panose="05000000000000000000" charset="0"/>
                <a:cs typeface="游明朝" charset="0"/>
              </a:rPr>
              <a:t>u </a:t>
            </a:r>
            <a:r>
              <a:rPr lang="en-US">
                <a:highlight>
                  <a:srgbClr val="000000">
                    <a:alpha val="0"/>
                  </a:srgbClr>
                </a:highlight>
                <a:latin typeface="Times New Roman" panose="02020603050405020304" charset="0"/>
                <a:ea typeface="宋体" panose="02010600030101010101" pitchFamily="2" charset="-122"/>
              </a:rPr>
              <a:t>F</a:t>
            </a:r>
            <a:r>
              <a:rPr lang="en-US">
                <a:highlight>
                  <a:srgbClr val="000000">
                    <a:alpha val="0"/>
                  </a:srgbClr>
                </a:highlight>
                <a:latin typeface="Times New Roman" panose="02020603050405020304" charset="0"/>
                <a:cs typeface="游明朝" charset="0"/>
              </a:rPr>
              <a:t>FS on whether the ground truth will be changing or not</a:t>
            </a:r>
            <a:endParaRPr lang="en-US">
              <a:highlight>
                <a:srgbClr val="000000">
                  <a:alpha val="0"/>
                </a:srgbClr>
              </a:highlight>
              <a:latin typeface="Times New Roman" panose="02020603050405020304" charset="0"/>
              <a:ea typeface="宋体" panose="02010600030101010101" pitchFamily="2" charset="-122"/>
            </a:endParaRPr>
          </a:p>
          <a:p>
            <a:pPr>
              <a:lnSpc>
                <a:spcPts val="2000"/>
              </a:lnSpc>
            </a:pPr>
            <a:r>
              <a:rPr lang="en-US">
                <a:highlight>
                  <a:srgbClr val="000000">
                    <a:alpha val="0"/>
                  </a:srgbClr>
                </a:highlight>
                <a:latin typeface="Times New Roman" panose="02020603050405020304" charset="0"/>
                <a:ea typeface="宋体" panose="02010600030101010101" pitchFamily="2" charset="-122"/>
              </a:rPr>
              <a:t>O</a:t>
            </a:r>
            <a:r>
              <a:rPr lang="en-US">
                <a:highlight>
                  <a:srgbClr val="000000">
                    <a:alpha val="0"/>
                  </a:srgbClr>
                </a:highlight>
                <a:latin typeface="Times New Roman" panose="02020603050405020304" charset="0"/>
                <a:cs typeface="游明朝" charset="0"/>
              </a:rPr>
              <a:t>ther solutions are not precluded</a:t>
            </a:r>
            <a:endParaRPr lang="en-US" altLang="en-US">
              <a:highlight>
                <a:srgbClr val="000000">
                  <a:alpha val="0"/>
                </a:srgbClr>
              </a:highlight>
              <a:latin typeface="Times New Roman" panose="02020603050405020304" charset="0"/>
              <a:cs typeface="游明朝" charset="0"/>
            </a:endParaRPr>
          </a:p>
        </p:txBody>
      </p:sp>
      <p:sp>
        <p:nvSpPr>
          <p:cNvPr id="3" name="文本框 2"/>
          <p:cNvSpPr txBox="1"/>
          <p:nvPr/>
        </p:nvSpPr>
        <p:spPr>
          <a:xfrm rot="1740000">
            <a:off x="9590405" y="1971675"/>
            <a:ext cx="1670685" cy="368300"/>
          </a:xfrm>
          <a:prstGeom prst="rect">
            <a:avLst/>
          </a:prstGeom>
          <a:noFill/>
          <a:ln w="38100">
            <a:solidFill>
              <a:srgbClr val="C00000"/>
            </a:solidFill>
          </a:ln>
        </p:spPr>
        <p:txBody>
          <a:bodyPr wrap="square" rtlCol="0">
            <a:spAutoFit/>
          </a:bodyPr>
          <a:lstStyle/>
          <a:p>
            <a:pPr algn="ctr"/>
            <a:r>
              <a:rPr lang="en-US" altLang="zh-CN" b="1">
                <a:solidFill>
                  <a:srgbClr val="C00000"/>
                </a:solidFill>
                <a:highlight>
                  <a:srgbClr val="000000">
                    <a:alpha val="0"/>
                  </a:srgbClr>
                </a:highlight>
              </a:rPr>
              <a:t>R4-2410570</a:t>
            </a:r>
            <a:endParaRPr lang="en-US" altLang="zh-CN" b="1">
              <a:solidFill>
                <a:srgbClr val="C00000"/>
              </a:solidFill>
              <a:highlight>
                <a:srgbClr val="000000">
                  <a:alpha val="0"/>
                </a:srgbClr>
              </a:highlight>
            </a:endParaRPr>
          </a:p>
        </p:txBody>
      </p:sp>
      <p:sp>
        <p:nvSpPr>
          <p:cNvPr id="5" name="文本框 4"/>
          <p:cNvSpPr txBox="1"/>
          <p:nvPr/>
        </p:nvSpPr>
        <p:spPr>
          <a:xfrm>
            <a:off x="213360" y="4618355"/>
            <a:ext cx="11764645" cy="1790065"/>
          </a:xfrm>
          <a:prstGeom prst="rect">
            <a:avLst/>
          </a:prstGeom>
          <a:noFill/>
        </p:spPr>
        <p:txBody>
          <a:bodyPr wrap="square">
            <a:noAutofit/>
          </a:bodyPr>
          <a:lstStyle/>
          <a:p>
            <a:pPr marR="0" defTabSz="914400" eaLnBrk="1" hangingPunct="1">
              <a:lnSpc>
                <a:spcPts val="26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Observation 3.1</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It deserves RAN5’s early attention on the following items to avoid potential testability issues, including </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a:p>
            <a:pPr marL="800100" marR="0" lvl="1" indent="-342900" defTabSz="914400" eaLnBrk="1" hangingPunct="1">
              <a:lnSpc>
                <a:spcPts val="2600"/>
              </a:lnSpc>
              <a:spcBef>
                <a:spcPts val="300"/>
              </a:spcBef>
              <a:buClrTx/>
              <a:buSzTx/>
              <a:buFont typeface="Wingdings" panose="05000000000000000000" charset="0"/>
              <a:buChar char="Ø"/>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SNR power level is high enough</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a:p>
            <a:pPr marL="800100" marR="0" lvl="1" indent="-342900" defTabSz="914400" eaLnBrk="1" hangingPunct="1">
              <a:lnSpc>
                <a:spcPts val="2600"/>
              </a:lnSpc>
              <a:spcBef>
                <a:spcPts val="300"/>
              </a:spcBef>
              <a:buClrTx/>
              <a:buSzTx/>
              <a:buFont typeface="Wingdings" panose="05000000000000000000" charset="0"/>
              <a:buChar char="Ø"/>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impact of multiple-AoA test setup</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a:p>
            <a:pPr marL="800100" marR="0" lvl="1" indent="-342900" defTabSz="914400" eaLnBrk="1" hangingPunct="1">
              <a:lnSpc>
                <a:spcPts val="2600"/>
              </a:lnSpc>
              <a:spcBef>
                <a:spcPts val="300"/>
              </a:spcBef>
              <a:buClrTx/>
              <a:buSzTx/>
              <a:buFont typeface="Wingdings" panose="05000000000000000000" charset="0"/>
              <a:buChar char="Ø"/>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the channel condition</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a:p>
            <a:pPr marL="800100" marR="0" lvl="1" indent="-342900" defTabSz="914400" eaLnBrk="1" hangingPunct="1">
              <a:lnSpc>
                <a:spcPts val="2600"/>
              </a:lnSpc>
              <a:spcBef>
                <a:spcPts val="300"/>
              </a:spcBef>
              <a:buClrTx/>
              <a:buSzTx/>
              <a:buFont typeface="Wingdings" panose="05000000000000000000" charset="0"/>
              <a:buChar char="Ø"/>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whether the ground truth will be changing</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“Testability and interoperability issues for beam management” for RAN4 AIML </a:t>
            </a:r>
            <a:r>
              <a:rPr lang="en-US" altLang="zh-CN" sz="2800" b="1" dirty="0">
                <a:highlight>
                  <a:srgbClr val="000000">
                    <a:alpha val="0"/>
                  </a:srgbClr>
                </a:highlight>
                <a:ea typeface="宋体" panose="02010600030101010101" pitchFamily="2" charset="-122"/>
              </a:rPr>
              <a:t>topics that might impact RAN5 (2/2)</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3" name="文本框 2"/>
          <p:cNvSpPr txBox="1"/>
          <p:nvPr/>
        </p:nvSpPr>
        <p:spPr>
          <a:xfrm>
            <a:off x="505460" y="1009650"/>
            <a:ext cx="11210290" cy="4092575"/>
          </a:xfrm>
          <a:prstGeom prst="rect">
            <a:avLst/>
          </a:prstGeom>
          <a:noFill/>
          <a:ln w="9525">
            <a:solidFill>
              <a:schemeClr val="tx1"/>
            </a:solidFill>
            <a:prstDash val="dashDot"/>
          </a:ln>
        </p:spPr>
        <p:txBody>
          <a:bodyPr wrap="square">
            <a:spAutoFit/>
          </a:bodyPr>
          <a:lstStyle/>
          <a:p>
            <a:pPr>
              <a:lnSpc>
                <a:spcPts val="2400"/>
              </a:lnSpc>
            </a:pPr>
            <a:r>
              <a:rPr lang="en-US" b="1" u="sng">
                <a:solidFill>
                  <a:srgbClr val="0000FF"/>
                </a:solidFill>
                <a:highlight>
                  <a:srgbClr val="000000">
                    <a:alpha val="0"/>
                  </a:srgbClr>
                </a:highlight>
                <a:latin typeface="Times New Roman" panose="02020603050405020304" charset="0"/>
                <a:ea typeface="宋体" panose="02010600030101010101" pitchFamily="2" charset="-122"/>
              </a:rPr>
              <a:t>Issue 2-5: Test setup needs</a:t>
            </a:r>
            <a:endParaRPr lang="en-US">
              <a:highlight>
                <a:srgbClr val="000000">
                  <a:alpha val="0"/>
                </a:srgbClr>
              </a:highlight>
              <a:latin typeface="Times New Roman" panose="02020603050405020304" charset="0"/>
              <a:ea typeface="宋体" panose="02010600030101010101" pitchFamily="2" charset="-122"/>
            </a:endParaRPr>
          </a:p>
          <a:p>
            <a:pPr>
              <a:lnSpc>
                <a:spcPts val="2400"/>
              </a:lnSpc>
            </a:pPr>
            <a:r>
              <a:rPr lang="en-US">
                <a:highlight>
                  <a:srgbClr val="000000">
                    <a:alpha val="0"/>
                  </a:srgbClr>
                </a:highlight>
                <a:latin typeface="Times New Roman" panose="02020603050405020304" charset="0"/>
                <a:ea typeface="宋体" panose="02010600030101010101" pitchFamily="2" charset="-122"/>
              </a:rPr>
              <a:t>Agreement:</a:t>
            </a:r>
            <a:endParaRPr lang="en-US">
              <a:highlight>
                <a:srgbClr val="000000">
                  <a:alpha val="0"/>
                </a:srgbClr>
              </a:highlight>
              <a:latin typeface="Times New Roman" panose="02020603050405020304" charset="0"/>
              <a:ea typeface="宋体" panose="02010600030101010101" pitchFamily="2" charset="-122"/>
            </a:endParaRPr>
          </a:p>
          <a:p>
            <a:pPr>
              <a:lnSpc>
                <a:spcPts val="2400"/>
              </a:lnSpc>
            </a:pPr>
            <a:r>
              <a:rPr lang="en-US">
                <a:highlight>
                  <a:srgbClr val="000000">
                    <a:alpha val="0"/>
                  </a:srgbClr>
                </a:highlight>
                <a:latin typeface="Times New Roman" panose="02020603050405020304" charset="0"/>
                <a:ea typeface="宋体" panose="02010600030101010101" pitchFamily="2" charset="-122"/>
              </a:rPr>
              <a:t>maximum number of set B Tx beams that test system should be able to emulate: [8-16]</a:t>
            </a:r>
            <a:endParaRPr lang="en-US">
              <a:highlight>
                <a:srgbClr val="000000">
                  <a:alpha val="0"/>
                </a:srgbClr>
              </a:highlight>
              <a:latin typeface="Times New Roman" panose="02020603050405020304" charset="0"/>
              <a:ea typeface="宋体" panose="02010600030101010101" pitchFamily="2" charset="-122"/>
            </a:endParaRPr>
          </a:p>
          <a:p>
            <a:pPr>
              <a:lnSpc>
                <a:spcPts val="2400"/>
              </a:lnSpc>
            </a:pPr>
            <a:r>
              <a:rPr lang="en-US">
                <a:highlight>
                  <a:srgbClr val="000000">
                    <a:alpha val="0"/>
                  </a:srgbClr>
                </a:highlight>
                <a:latin typeface="Times New Roman" panose="02020603050405020304" charset="0"/>
                <a:ea typeface="宋体" panose="02010600030101010101" pitchFamily="2" charset="-122"/>
              </a:rPr>
              <a:t>maximum number of set A Tx beams that test system should be able to emulate:  [64-128] </a:t>
            </a:r>
            <a:endParaRPr lang="en-US">
              <a:highlight>
                <a:srgbClr val="000000">
                  <a:alpha val="0"/>
                </a:srgbClr>
              </a:highlight>
              <a:latin typeface="Times New Roman" panose="02020603050405020304" charset="0"/>
              <a:ea typeface="宋体" panose="02010600030101010101" pitchFamily="2" charset="-122"/>
            </a:endParaRPr>
          </a:p>
          <a:p>
            <a:pPr>
              <a:lnSpc>
                <a:spcPts val="2400"/>
              </a:lnSpc>
            </a:pPr>
            <a:r>
              <a:rPr lang="en-US">
                <a:highlight>
                  <a:srgbClr val="000000">
                    <a:alpha val="0"/>
                  </a:srgbClr>
                </a:highlight>
                <a:latin typeface="Times New Roman" panose="02020603050405020304" charset="0"/>
                <a:ea typeface="宋体" panose="02010600030101010101" pitchFamily="2" charset="-122"/>
              </a:rPr>
              <a:t>FFS on AoAs</a:t>
            </a:r>
            <a:endParaRPr lang="en-US">
              <a:highlight>
                <a:srgbClr val="000000">
                  <a:alpha val="0"/>
                </a:srgbClr>
              </a:highlight>
              <a:latin typeface="Times New Roman" panose="02020603050405020304" charset="0"/>
              <a:ea typeface="宋体" panose="02010600030101010101" pitchFamily="2" charset="-122"/>
            </a:endParaRPr>
          </a:p>
          <a:p>
            <a:pPr>
              <a:lnSpc>
                <a:spcPts val="2400"/>
              </a:lnSpc>
            </a:pPr>
            <a:r>
              <a:rPr lang="en-US">
                <a:highlight>
                  <a:srgbClr val="000000">
                    <a:alpha val="0"/>
                  </a:srgbClr>
                </a:highlight>
                <a:latin typeface="Times New Roman" panose="02020603050405020304" charset="0"/>
                <a:ea typeface="宋体" panose="02010600030101010101" pitchFamily="2" charset="-122"/>
              </a:rPr>
              <a:t>UE rotation during the test: FFS</a:t>
            </a:r>
            <a:endParaRPr lang="en-US">
              <a:highlight>
                <a:srgbClr val="000000">
                  <a:alpha val="0"/>
                </a:srgbClr>
              </a:highlight>
              <a:latin typeface="Times New Roman" panose="02020603050405020304" charset="0"/>
              <a:ea typeface="宋体" panose="02010600030101010101" pitchFamily="2" charset="-122"/>
            </a:endParaRPr>
          </a:p>
          <a:p>
            <a:pPr>
              <a:lnSpc>
                <a:spcPts val="2400"/>
              </a:lnSpc>
            </a:pPr>
            <a:r>
              <a:rPr lang="en-US">
                <a:highlight>
                  <a:srgbClr val="000000">
                    <a:alpha val="0"/>
                  </a:srgbClr>
                </a:highlight>
                <a:latin typeface="Times New Roman" panose="02020603050405020304" charset="0"/>
                <a:ea typeface="宋体" panose="02010600030101010101" pitchFamily="2" charset="-122"/>
              </a:rPr>
              <a:t>UE rotation/</a:t>
            </a:r>
            <a:r>
              <a:rPr lang="en-US">
                <a:highlight>
                  <a:srgbClr val="000000">
                    <a:alpha val="0"/>
                  </a:srgbClr>
                </a:highlight>
                <a:latin typeface="Times New Roman" panose="02020603050405020304" charset="0"/>
                <a:cs typeface="游明朝" charset="0"/>
              </a:rPr>
              <a:t>repositioning</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between different tests: Yes</a:t>
            </a:r>
            <a:endParaRPr lang="en-US" b="1" u="sng">
              <a:highlight>
                <a:srgbClr val="000000">
                  <a:alpha val="0"/>
                </a:srgbClr>
              </a:highlight>
              <a:latin typeface="Times New Roman" panose="02020603050405020304" charset="0"/>
              <a:ea typeface="宋体" panose="02010600030101010101" pitchFamily="2" charset="-122"/>
            </a:endParaRPr>
          </a:p>
          <a:p>
            <a:pPr>
              <a:lnSpc>
                <a:spcPts val="2400"/>
              </a:lnSpc>
            </a:pPr>
            <a:r>
              <a:rPr lang="en-US" b="1" u="sng">
                <a:solidFill>
                  <a:srgbClr val="0000FF"/>
                </a:solidFill>
                <a:highlight>
                  <a:srgbClr val="000000">
                    <a:alpha val="0"/>
                  </a:srgbClr>
                </a:highlight>
                <a:latin typeface="Times New Roman" panose="02020603050405020304" charset="0"/>
                <a:ea typeface="宋体" panose="02010600030101010101" pitchFamily="2" charset="-122"/>
              </a:rPr>
              <a:t>Issue 2-6: Datasets for training/testing</a:t>
            </a:r>
            <a:endParaRPr lang="en-US">
              <a:highlight>
                <a:srgbClr val="000000">
                  <a:alpha val="0"/>
                </a:srgbClr>
              </a:highlight>
              <a:latin typeface="Times New Roman" panose="02020603050405020304" charset="0"/>
              <a:ea typeface="宋体" panose="02010600030101010101" pitchFamily="2" charset="-122"/>
            </a:endParaRPr>
          </a:p>
          <a:p>
            <a:pPr>
              <a:lnSpc>
                <a:spcPts val="2400"/>
              </a:lnSpc>
            </a:pPr>
            <a:r>
              <a:rPr lang="en-US">
                <a:highlight>
                  <a:srgbClr val="000000">
                    <a:alpha val="0"/>
                  </a:srgbClr>
                </a:highlight>
                <a:latin typeface="Times New Roman" panose="02020603050405020304" charset="0"/>
                <a:ea typeface="宋体" panose="02010600030101010101" pitchFamily="2" charset="-122"/>
              </a:rPr>
              <a:t>Agreement:</a:t>
            </a:r>
            <a:endParaRPr lang="en-US">
              <a:highlight>
                <a:srgbClr val="000000">
                  <a:alpha val="0"/>
                </a:srgbClr>
              </a:highlight>
              <a:latin typeface="Wingdings" panose="05000000000000000000" charset="0"/>
              <a:cs typeface="游明朝" charset="0"/>
            </a:endParaRPr>
          </a:p>
          <a:p>
            <a:pPr>
              <a:lnSpc>
                <a:spcPts val="2400"/>
              </a:lnSpc>
            </a:pPr>
            <a:r>
              <a:rPr lang="en-US">
                <a:highlight>
                  <a:srgbClr val="000000">
                    <a:alpha val="0"/>
                  </a:srgbClr>
                </a:highlight>
                <a:latin typeface="Wingdings" panose="05000000000000000000" charset="0"/>
                <a:cs typeface="游明朝" charset="0"/>
              </a:rPr>
              <a:t>l </a:t>
            </a:r>
            <a:r>
              <a:rPr lang="en-US">
                <a:highlight>
                  <a:srgbClr val="000000">
                    <a:alpha val="0"/>
                  </a:srgbClr>
                </a:highlight>
                <a:latin typeface="Times New Roman" panose="02020603050405020304" charset="0"/>
                <a:ea typeface="宋体" panose="02010600030101010101" pitchFamily="2" charset="-122"/>
              </a:rPr>
              <a:t>Vendors may take into account the test environment/conditions defined by RAN4 when training the UE </a:t>
            </a:r>
            <a:endParaRPr lang="en-US">
              <a:highlight>
                <a:srgbClr val="000000">
                  <a:alpha val="0"/>
                </a:srgbClr>
              </a:highlight>
              <a:latin typeface="Wingdings" panose="05000000000000000000" charset="0"/>
              <a:cs typeface="游明朝" charset="0"/>
            </a:endParaRPr>
          </a:p>
          <a:p>
            <a:pPr>
              <a:lnSpc>
                <a:spcPts val="2400"/>
              </a:lnSpc>
            </a:pPr>
            <a:r>
              <a:rPr lang="en-US">
                <a:highlight>
                  <a:srgbClr val="000000">
                    <a:alpha val="0"/>
                  </a:srgbClr>
                </a:highlight>
                <a:latin typeface="Wingdings" panose="05000000000000000000" charset="0"/>
                <a:cs typeface="游明朝" charset="0"/>
              </a:rPr>
              <a:t>Ø </a:t>
            </a:r>
            <a:r>
              <a:rPr lang="en-US">
                <a:highlight>
                  <a:srgbClr val="000000">
                    <a:alpha val="0"/>
                  </a:srgbClr>
                </a:highlight>
                <a:latin typeface="Times New Roman" panose="02020603050405020304" charset="0"/>
                <a:ea typeface="宋体" panose="02010600030101010101" pitchFamily="2" charset="-122"/>
              </a:rPr>
              <a:t>sufficient test environment/conditions should be defined to enable vendors to create the data needed for training</a:t>
            </a:r>
            <a:endParaRPr lang="en-US">
              <a:highlight>
                <a:srgbClr val="000000">
                  <a:alpha val="0"/>
                </a:srgbClr>
              </a:highlight>
              <a:latin typeface="Wingdings" panose="05000000000000000000" charset="0"/>
              <a:cs typeface="游明朝" charset="0"/>
            </a:endParaRPr>
          </a:p>
          <a:p>
            <a:pPr>
              <a:lnSpc>
                <a:spcPts val="2400"/>
              </a:lnSpc>
            </a:pPr>
            <a:r>
              <a:rPr lang="en-US">
                <a:highlight>
                  <a:srgbClr val="000000">
                    <a:alpha val="0"/>
                  </a:srgbClr>
                </a:highlight>
                <a:latin typeface="Wingdings" panose="05000000000000000000" charset="0"/>
                <a:cs typeface="游明朝" charset="0"/>
              </a:rPr>
              <a:t>l </a:t>
            </a:r>
            <a:r>
              <a:rPr lang="en-US">
                <a:highlight>
                  <a:srgbClr val="000000">
                    <a:alpha val="0"/>
                  </a:srgbClr>
                </a:highlight>
                <a:latin typeface="Times New Roman" panose="02020603050405020304" charset="0"/>
                <a:ea typeface="宋体" panose="02010600030101010101" pitchFamily="2" charset="-122"/>
              </a:rPr>
              <a:t>FFS on proposals to augment </a:t>
            </a:r>
            <a:r>
              <a:rPr lang="en-US">
                <a:highlight>
                  <a:srgbClr val="000000">
                    <a:alpha val="0"/>
                  </a:srgbClr>
                </a:highlight>
                <a:latin typeface="Times New Roman" panose="02020603050405020304" charset="0"/>
                <a:cs typeface="游明朝" charset="0"/>
              </a:rPr>
              <a:t>training</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data to avoid overfitting of UE models to the test environment</a:t>
            </a:r>
            <a:endParaRPr lang="en-US">
              <a:highlight>
                <a:srgbClr val="000000">
                  <a:alpha val="0"/>
                </a:srgbClr>
              </a:highlight>
              <a:latin typeface="Wingdings" panose="05000000000000000000" charset="0"/>
              <a:cs typeface="游明朝" charset="0"/>
            </a:endParaRPr>
          </a:p>
          <a:p>
            <a:pPr>
              <a:lnSpc>
                <a:spcPts val="2400"/>
              </a:lnSpc>
            </a:pPr>
            <a:r>
              <a:rPr lang="en-US">
                <a:highlight>
                  <a:srgbClr val="000000">
                    <a:alpha val="0"/>
                  </a:srgbClr>
                </a:highlight>
                <a:latin typeface="Wingdings" panose="05000000000000000000" charset="0"/>
                <a:cs typeface="游明朝" charset="0"/>
              </a:rPr>
              <a:t>l </a:t>
            </a:r>
            <a:r>
              <a:rPr lang="en-US">
                <a:highlight>
                  <a:srgbClr val="000000">
                    <a:alpha val="0"/>
                  </a:srgbClr>
                </a:highlight>
                <a:latin typeface="Times New Roman" panose="02020603050405020304" charset="0"/>
                <a:ea typeface="宋体" panose="02010600030101010101" pitchFamily="2" charset="-122"/>
              </a:rPr>
              <a:t>RAN4 to strive to make the test conditions similar to field deployment conditions</a:t>
            </a:r>
            <a:endParaRPr lang="en-US" altLang="en-US">
              <a:highlight>
                <a:srgbClr val="000000">
                  <a:alpha val="0"/>
                </a:srgbClr>
              </a:highlight>
              <a:latin typeface="Times New Roman" panose="02020603050405020304" charset="0"/>
              <a:ea typeface="宋体" panose="02010600030101010101" pitchFamily="2" charset="-122"/>
            </a:endParaRPr>
          </a:p>
        </p:txBody>
      </p:sp>
      <p:sp>
        <p:nvSpPr>
          <p:cNvPr id="6" name="文本框 5"/>
          <p:cNvSpPr txBox="1"/>
          <p:nvPr/>
        </p:nvSpPr>
        <p:spPr>
          <a:xfrm>
            <a:off x="213360" y="6478270"/>
            <a:ext cx="11764645" cy="360045"/>
          </a:xfrm>
          <a:prstGeom prst="rect">
            <a:avLst/>
          </a:prstGeom>
          <a:noFill/>
        </p:spPr>
        <p:txBody>
          <a:bodyPr wrap="square">
            <a:noAutofit/>
          </a:bodyPr>
          <a:lstStyle/>
          <a:p>
            <a:pPr marR="0" defTabSz="914400" eaLnBrk="1" hangingPunct="1">
              <a:lnSpc>
                <a:spcPts val="24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Proposal 3</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lang="en-US" altLang="zh-CN" sz="2400" noProof="0" dirty="0">
                <a:highlight>
                  <a:srgbClr val="000000">
                    <a:alpha val="0"/>
                  </a:srgbClr>
                </a:highlight>
                <a:latin typeface="+mn-lt"/>
                <a:sym typeface="+mn-ea"/>
              </a:rPr>
              <a:t>RAN5 should consider to join RAN4 </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discussions</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on Issue 2-3, 2-5 and 2-6.</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2" name="文本框 1"/>
          <p:cNvSpPr txBox="1"/>
          <p:nvPr/>
        </p:nvSpPr>
        <p:spPr>
          <a:xfrm rot="1740000">
            <a:off x="9818370" y="2100580"/>
            <a:ext cx="1670685" cy="368300"/>
          </a:xfrm>
          <a:prstGeom prst="rect">
            <a:avLst/>
          </a:prstGeom>
          <a:noFill/>
          <a:ln w="38100">
            <a:solidFill>
              <a:srgbClr val="C00000"/>
            </a:solidFill>
          </a:ln>
        </p:spPr>
        <p:txBody>
          <a:bodyPr wrap="square" rtlCol="0">
            <a:spAutoFit/>
          </a:bodyPr>
          <a:lstStyle/>
          <a:p>
            <a:pPr algn="ctr"/>
            <a:r>
              <a:rPr lang="en-US" altLang="zh-CN" b="1">
                <a:solidFill>
                  <a:srgbClr val="C00000"/>
                </a:solidFill>
                <a:highlight>
                  <a:srgbClr val="000000">
                    <a:alpha val="0"/>
                  </a:srgbClr>
                </a:highlight>
              </a:rPr>
              <a:t>R4-2410570</a:t>
            </a:r>
            <a:endParaRPr lang="en-US" altLang="zh-CN" b="1">
              <a:solidFill>
                <a:srgbClr val="C00000"/>
              </a:solidFill>
              <a:highlight>
                <a:srgbClr val="000000">
                  <a:alpha val="0"/>
                </a:srgbClr>
              </a:highlight>
            </a:endParaRPr>
          </a:p>
        </p:txBody>
      </p:sp>
      <p:sp>
        <p:nvSpPr>
          <p:cNvPr id="5" name="文本框 4"/>
          <p:cNvSpPr txBox="1"/>
          <p:nvPr/>
        </p:nvSpPr>
        <p:spPr>
          <a:xfrm>
            <a:off x="213360" y="5138420"/>
            <a:ext cx="11764645" cy="1270000"/>
          </a:xfrm>
          <a:prstGeom prst="rect">
            <a:avLst/>
          </a:prstGeom>
          <a:noFill/>
        </p:spPr>
        <p:txBody>
          <a:bodyPr wrap="square">
            <a:noAutofit/>
          </a:bodyPr>
          <a:lstStyle/>
          <a:p>
            <a:pPr marR="0" defTabSz="914400" eaLnBrk="1" hangingPunct="1">
              <a:lnSpc>
                <a:spcPts val="26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Observation 3.2</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It deserves RAN5’s early attention on the following items to avoid potential testability issues, including how to implement AoAs during the test, whether/how to implement UE rotation</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during the test, how similar we can make the test conditions to field deployment conditions. </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“Testability and interoperability issues for positioning accuracy enhancement” for RAN4 AIML </a:t>
            </a:r>
            <a:r>
              <a:rPr lang="en-US" altLang="zh-CN" sz="2800" b="1" dirty="0">
                <a:highlight>
                  <a:srgbClr val="000000">
                    <a:alpha val="0"/>
                  </a:srgbClr>
                </a:highlight>
                <a:ea typeface="宋体" panose="02010600030101010101" pitchFamily="2" charset="-122"/>
              </a:rPr>
              <a:t>topics that may impact RAN5 (1/2)</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4" name="文本框 3"/>
          <p:cNvSpPr txBox="1"/>
          <p:nvPr/>
        </p:nvSpPr>
        <p:spPr>
          <a:xfrm>
            <a:off x="212725" y="972185"/>
            <a:ext cx="11764645" cy="781050"/>
          </a:xfrm>
          <a:prstGeom prst="rect">
            <a:avLst/>
          </a:prstGeom>
          <a:noFill/>
        </p:spPr>
        <p:txBody>
          <a:bodyPr wrap="square">
            <a:noAutofit/>
          </a:bodyPr>
          <a:lstStyle/>
          <a:p>
            <a:pPr marR="0" defTabSz="914400" eaLnBrk="1" hangingPunct="1">
              <a:lnSpc>
                <a:spcPts val="2400"/>
              </a:lnSpc>
              <a:spcBef>
                <a:spcPts val="300"/>
              </a:spcBef>
              <a:buClrTx/>
              <a:buSzTx/>
              <a:buFont typeface="Arial" panose="020B0604020202020204" pitchFamily="34" charset="0"/>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As per [2], the “Testability and interoperability issues for positioning accuracy enhancement” for RAN4 AIML topic is as below.</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100" name="文本框 99"/>
          <p:cNvSpPr txBox="1"/>
          <p:nvPr/>
        </p:nvSpPr>
        <p:spPr>
          <a:xfrm>
            <a:off x="931545" y="1885315"/>
            <a:ext cx="10044430" cy="2553335"/>
          </a:xfrm>
          <a:prstGeom prst="rect">
            <a:avLst/>
          </a:prstGeom>
          <a:noFill/>
          <a:ln w="9525">
            <a:solidFill>
              <a:schemeClr val="tx1"/>
            </a:solidFill>
            <a:prstDash val="dashDot"/>
          </a:ln>
        </p:spPr>
        <p:txBody>
          <a:bodyPr wrap="square">
            <a:spAutoFit/>
          </a:bodyPr>
          <a:lstStyle/>
          <a:p>
            <a:pPr>
              <a:lnSpc>
                <a:spcPts val="2400"/>
              </a:lnSpc>
            </a:pPr>
            <a:r>
              <a:rPr lang="en-US" b="1" u="sng">
                <a:solidFill>
                  <a:srgbClr val="0000FF"/>
                </a:solidFill>
                <a:highlight>
                  <a:srgbClr val="000000">
                    <a:alpha val="0"/>
                  </a:srgbClr>
                </a:highlight>
                <a:latin typeface="Times New Roman" panose="02020603050405020304" charset="0"/>
                <a:ea typeface="宋体" panose="02010600030101010101" pitchFamily="2" charset="-122"/>
              </a:rPr>
              <a:t>Issue 3-2: Requirements for case 2a</a:t>
            </a:r>
            <a:endParaRPr lang="en-US">
              <a:highlight>
                <a:srgbClr val="000000">
                  <a:alpha val="0"/>
                </a:srgbClr>
              </a:highlight>
              <a:latin typeface="Times New Roman" panose="02020603050405020304" charset="0"/>
              <a:ea typeface="宋体" panose="02010600030101010101" pitchFamily="2" charset="-122"/>
            </a:endParaRPr>
          </a:p>
          <a:p>
            <a:pPr>
              <a:lnSpc>
                <a:spcPts val="2400"/>
              </a:lnSpc>
            </a:pPr>
            <a:r>
              <a:rPr lang="en-US">
                <a:highlight>
                  <a:srgbClr val="000000">
                    <a:alpha val="0"/>
                  </a:srgbClr>
                </a:highlight>
                <a:latin typeface="Times New Roman" panose="02020603050405020304" charset="0"/>
                <a:ea typeface="宋体" panose="02010600030101010101" pitchFamily="2" charset="-122"/>
              </a:rPr>
              <a:t>Agreement:</a:t>
            </a:r>
            <a:endParaRPr lang="en-US">
              <a:highlight>
                <a:srgbClr val="000000">
                  <a:alpha val="0"/>
                </a:srgbClr>
              </a:highlight>
              <a:latin typeface="Times New Roman" panose="02020603050405020304" charset="0"/>
              <a:ea typeface="宋体" panose="02010600030101010101" pitchFamily="2" charset="-122"/>
            </a:endParaRPr>
          </a:p>
          <a:p>
            <a:pPr>
              <a:lnSpc>
                <a:spcPts val="2400"/>
              </a:lnSpc>
            </a:pPr>
            <a:r>
              <a:rPr lang="en-US">
                <a:highlight>
                  <a:srgbClr val="000000">
                    <a:alpha val="0"/>
                  </a:srgbClr>
                </a:highlight>
                <a:latin typeface="Times New Roman" panose="02020603050405020304" charset="0"/>
                <a:ea typeface="宋体" panose="02010600030101010101" pitchFamily="2" charset="-122"/>
              </a:rPr>
              <a:t>No requirements on LMF for positioning accuracy</a:t>
            </a:r>
            <a:endParaRPr lang="en-US">
              <a:highlight>
                <a:srgbClr val="000000">
                  <a:alpha val="0"/>
                </a:srgbClr>
              </a:highlight>
              <a:latin typeface="Times New Roman" panose="02020603050405020304" charset="0"/>
              <a:ea typeface="宋体" panose="02010600030101010101" pitchFamily="2" charset="-122"/>
            </a:endParaRPr>
          </a:p>
          <a:p>
            <a:pPr>
              <a:lnSpc>
                <a:spcPts val="2400"/>
              </a:lnSpc>
            </a:pPr>
            <a:r>
              <a:rPr lang="en-US">
                <a:highlight>
                  <a:srgbClr val="000000">
                    <a:alpha val="0"/>
                  </a:srgbClr>
                </a:highlight>
                <a:latin typeface="Times New Roman" panose="02020603050405020304" charset="0"/>
                <a:ea typeface="宋体" panose="02010600030101010101" pitchFamily="2" charset="-122"/>
              </a:rPr>
              <a:t>FFS on RAN4 requirements for any UE reported measurements defined by other groups</a:t>
            </a:r>
            <a:endParaRPr lang="en-US" b="1" u="sng">
              <a:highlight>
                <a:srgbClr val="000000">
                  <a:alpha val="0"/>
                </a:srgbClr>
              </a:highlight>
              <a:latin typeface="Times New Roman" panose="02020603050405020304" charset="0"/>
              <a:ea typeface="宋体" panose="02010600030101010101" pitchFamily="2" charset="-122"/>
            </a:endParaRPr>
          </a:p>
          <a:p>
            <a:pPr>
              <a:lnSpc>
                <a:spcPts val="2400"/>
              </a:lnSpc>
            </a:pPr>
            <a:r>
              <a:rPr lang="en-US" b="1" u="sng">
                <a:solidFill>
                  <a:srgbClr val="0000FF"/>
                </a:solidFill>
                <a:highlight>
                  <a:srgbClr val="000000">
                    <a:alpha val="0"/>
                  </a:srgbClr>
                </a:highlight>
                <a:latin typeface="Times New Roman" panose="02020603050405020304" charset="0"/>
                <a:ea typeface="宋体" panose="02010600030101010101" pitchFamily="2" charset="-122"/>
              </a:rPr>
              <a:t>Issue 3-3: Requirements for case 2b</a:t>
            </a:r>
            <a:endParaRPr lang="en-US">
              <a:highlight>
                <a:srgbClr val="000000">
                  <a:alpha val="0"/>
                </a:srgbClr>
              </a:highlight>
              <a:latin typeface="Times New Roman" panose="02020603050405020304" charset="0"/>
              <a:cs typeface="游明朝" charset="0"/>
            </a:endParaRPr>
          </a:p>
          <a:p>
            <a:pPr>
              <a:lnSpc>
                <a:spcPts val="2400"/>
              </a:lnSpc>
            </a:pPr>
            <a:r>
              <a:rPr lang="en-US">
                <a:highlight>
                  <a:srgbClr val="000000">
                    <a:alpha val="0"/>
                  </a:srgbClr>
                </a:highlight>
                <a:latin typeface="Times New Roman" panose="02020603050405020304" charset="0"/>
                <a:cs typeface="游明朝" charset="0"/>
              </a:rPr>
              <a:t>Agreement:</a:t>
            </a:r>
            <a:endParaRPr lang="en-US">
              <a:highlight>
                <a:srgbClr val="000000">
                  <a:alpha val="0"/>
                </a:srgbClr>
              </a:highlight>
              <a:latin typeface="Times New Roman" panose="02020603050405020304" charset="0"/>
              <a:cs typeface="游明朝" charset="0"/>
            </a:endParaRPr>
          </a:p>
          <a:p>
            <a:pPr>
              <a:lnSpc>
                <a:spcPts val="2400"/>
              </a:lnSpc>
            </a:pPr>
            <a:r>
              <a:rPr lang="en-US">
                <a:highlight>
                  <a:srgbClr val="000000">
                    <a:alpha val="0"/>
                  </a:srgbClr>
                </a:highlight>
                <a:latin typeface="Times New Roman" panose="02020603050405020304" charset="0"/>
                <a:cs typeface="游明朝" charset="0"/>
              </a:rPr>
              <a:t>No requirements on LMF for positioning accuracy</a:t>
            </a:r>
            <a:endParaRPr lang="en-US">
              <a:highlight>
                <a:srgbClr val="000000">
                  <a:alpha val="0"/>
                </a:srgbClr>
              </a:highlight>
              <a:latin typeface="Times New Roman" panose="02020603050405020304" charset="0"/>
              <a:cs typeface="游明朝" charset="0"/>
            </a:endParaRPr>
          </a:p>
          <a:p>
            <a:pPr>
              <a:lnSpc>
                <a:spcPts val="2400"/>
              </a:lnSpc>
            </a:pPr>
            <a:r>
              <a:rPr lang="en-US">
                <a:highlight>
                  <a:srgbClr val="000000">
                    <a:alpha val="0"/>
                  </a:srgbClr>
                </a:highlight>
                <a:latin typeface="Times New Roman" panose="02020603050405020304" charset="0"/>
                <a:cs typeface="游明朝" charset="0"/>
              </a:rPr>
              <a:t>FFS on RAN4 requirements for any UE reported measurements defined by other groups</a:t>
            </a:r>
            <a:endParaRPr lang="en-US" altLang="en-US">
              <a:highlight>
                <a:srgbClr val="000000">
                  <a:alpha val="0"/>
                </a:srgbClr>
              </a:highlight>
              <a:latin typeface="Times New Roman" panose="02020603050405020304" charset="0"/>
              <a:cs typeface="游明朝" charset="0"/>
            </a:endParaRPr>
          </a:p>
        </p:txBody>
      </p:sp>
      <p:sp>
        <p:nvSpPr>
          <p:cNvPr id="3" name="文本框 2"/>
          <p:cNvSpPr txBox="1"/>
          <p:nvPr/>
        </p:nvSpPr>
        <p:spPr>
          <a:xfrm>
            <a:off x="905510" y="4686935"/>
            <a:ext cx="10044430" cy="1630045"/>
          </a:xfrm>
          <a:prstGeom prst="rect">
            <a:avLst/>
          </a:prstGeom>
          <a:noFill/>
        </p:spPr>
        <p:txBody>
          <a:bodyPr wrap="square" rtlCol="0" anchor="t">
            <a:spAutoFit/>
          </a:bodyPr>
          <a:lstStyle/>
          <a:p>
            <a:pPr lvl="0">
              <a:lnSpc>
                <a:spcPts val="2400"/>
              </a:lnSpc>
            </a:pPr>
            <a:r>
              <a:rPr lang="en-US" altLang="en-US" u="sng" dirty="0">
                <a:highlight>
                  <a:srgbClr val="000000">
                    <a:alpha val="0"/>
                  </a:srgbClr>
                </a:highlight>
                <a:sym typeface="+mn-ea"/>
              </a:rPr>
              <a:t>Case 1</a:t>
            </a:r>
            <a:r>
              <a:rPr lang="en-US" altLang="en-US" dirty="0">
                <a:highlight>
                  <a:srgbClr val="000000">
                    <a:alpha val="0"/>
                  </a:srgbClr>
                </a:highlight>
                <a:sym typeface="+mn-ea"/>
              </a:rPr>
              <a:t>: UE-based positioning with UE-side model, direct AI/ML or AI/ML assisted positioning</a:t>
            </a:r>
            <a:endParaRPr lang="en-US" altLang="en-US" dirty="0">
              <a:highlight>
                <a:srgbClr val="000000">
                  <a:alpha val="0"/>
                </a:srgbClr>
              </a:highlight>
              <a:sym typeface="+mn-ea"/>
            </a:endParaRPr>
          </a:p>
          <a:p>
            <a:pPr lvl="0">
              <a:lnSpc>
                <a:spcPts val="2400"/>
              </a:lnSpc>
            </a:pPr>
            <a:r>
              <a:rPr lang="en-US" altLang="en-US" u="sng" dirty="0">
                <a:highlight>
                  <a:srgbClr val="000000">
                    <a:alpha val="0"/>
                  </a:srgbClr>
                </a:highlight>
                <a:sym typeface="+mn-ea"/>
              </a:rPr>
              <a:t>Case 2a</a:t>
            </a:r>
            <a:r>
              <a:rPr lang="en-US" altLang="en-US" dirty="0">
                <a:highlight>
                  <a:srgbClr val="000000">
                    <a:alpha val="0"/>
                  </a:srgbClr>
                </a:highlight>
                <a:sym typeface="+mn-ea"/>
              </a:rPr>
              <a:t>: UE-assisted/LMF-based positioning with UE-side model, AI/ML assisted positioning</a:t>
            </a:r>
            <a:endParaRPr lang="en-US" altLang="en-US" dirty="0">
              <a:highlight>
                <a:srgbClr val="000000">
                  <a:alpha val="0"/>
                </a:srgbClr>
              </a:highlight>
              <a:sym typeface="+mn-ea"/>
            </a:endParaRPr>
          </a:p>
          <a:p>
            <a:pPr lvl="0">
              <a:lnSpc>
                <a:spcPts val="2400"/>
              </a:lnSpc>
            </a:pPr>
            <a:r>
              <a:rPr lang="en-US" altLang="en-US" u="sng" dirty="0">
                <a:highlight>
                  <a:srgbClr val="000000">
                    <a:alpha val="0"/>
                  </a:srgbClr>
                </a:highlight>
                <a:sym typeface="+mn-ea"/>
              </a:rPr>
              <a:t>Case 2b</a:t>
            </a:r>
            <a:r>
              <a:rPr lang="en-US" altLang="en-US" dirty="0">
                <a:highlight>
                  <a:srgbClr val="000000">
                    <a:alpha val="0"/>
                  </a:srgbClr>
                </a:highlight>
                <a:sym typeface="+mn-ea"/>
              </a:rPr>
              <a:t>: UE-assisted/LMF-based positioning with LMF-side model, direct AI/ML positioning</a:t>
            </a:r>
            <a:endParaRPr lang="en-US" altLang="en-US" dirty="0">
              <a:highlight>
                <a:srgbClr val="000000">
                  <a:alpha val="0"/>
                </a:srgbClr>
              </a:highlight>
              <a:sym typeface="+mn-ea"/>
            </a:endParaRPr>
          </a:p>
          <a:p>
            <a:pPr lvl="0">
              <a:lnSpc>
                <a:spcPts val="2400"/>
              </a:lnSpc>
            </a:pPr>
            <a:r>
              <a:rPr lang="en-US" altLang="en-US" u="sng" dirty="0">
                <a:highlight>
                  <a:srgbClr val="000000">
                    <a:alpha val="0"/>
                  </a:srgbClr>
                </a:highlight>
                <a:sym typeface="+mn-ea"/>
              </a:rPr>
              <a:t>Case 3a</a:t>
            </a:r>
            <a:r>
              <a:rPr lang="en-US" altLang="en-US" dirty="0">
                <a:highlight>
                  <a:srgbClr val="000000">
                    <a:alpha val="0"/>
                  </a:srgbClr>
                </a:highlight>
                <a:sym typeface="+mn-ea"/>
              </a:rPr>
              <a:t>: NG-RAN node assisted positioning with gNB-side model, AI/ML assisted positioning</a:t>
            </a:r>
            <a:endParaRPr lang="en-US" altLang="en-US" dirty="0">
              <a:highlight>
                <a:srgbClr val="000000">
                  <a:alpha val="0"/>
                </a:srgbClr>
              </a:highlight>
              <a:sym typeface="+mn-ea"/>
            </a:endParaRPr>
          </a:p>
          <a:p>
            <a:pPr lvl="0">
              <a:lnSpc>
                <a:spcPts val="2400"/>
              </a:lnSpc>
            </a:pPr>
            <a:r>
              <a:rPr lang="en-US" altLang="en-US" u="sng" dirty="0">
                <a:highlight>
                  <a:srgbClr val="000000">
                    <a:alpha val="0"/>
                  </a:srgbClr>
                </a:highlight>
                <a:sym typeface="+mn-ea"/>
              </a:rPr>
              <a:t>Case 3b</a:t>
            </a:r>
            <a:r>
              <a:rPr lang="en-US" altLang="en-US" dirty="0">
                <a:highlight>
                  <a:srgbClr val="000000">
                    <a:alpha val="0"/>
                  </a:srgbClr>
                </a:highlight>
                <a:sym typeface="+mn-ea"/>
              </a:rPr>
              <a:t>: NG-RAN node assisted positioning with LMF-side model, direct AI/ML positioning</a:t>
            </a:r>
            <a:endParaRPr lang="en-US" altLang="en-US" dirty="0">
              <a:highlight>
                <a:srgbClr val="000000">
                  <a:alpha val="0"/>
                </a:srgbClr>
              </a:highlight>
              <a:sym typeface="+mn-ea"/>
            </a:endParaRPr>
          </a:p>
        </p:txBody>
      </p:sp>
      <p:sp>
        <p:nvSpPr>
          <p:cNvPr id="2" name="文本框 1"/>
          <p:cNvSpPr txBox="1"/>
          <p:nvPr/>
        </p:nvSpPr>
        <p:spPr>
          <a:xfrm rot="1740000">
            <a:off x="9294495" y="2500630"/>
            <a:ext cx="1670685" cy="368300"/>
          </a:xfrm>
          <a:prstGeom prst="rect">
            <a:avLst/>
          </a:prstGeom>
          <a:noFill/>
          <a:ln w="38100">
            <a:solidFill>
              <a:srgbClr val="C00000"/>
            </a:solidFill>
          </a:ln>
        </p:spPr>
        <p:txBody>
          <a:bodyPr wrap="square" rtlCol="0">
            <a:spAutoFit/>
          </a:bodyPr>
          <a:lstStyle/>
          <a:p>
            <a:pPr algn="ctr"/>
            <a:r>
              <a:rPr lang="en-US" altLang="zh-CN" b="1">
                <a:solidFill>
                  <a:srgbClr val="C00000"/>
                </a:solidFill>
                <a:highlight>
                  <a:srgbClr val="000000">
                    <a:alpha val="0"/>
                  </a:srgbClr>
                </a:highlight>
              </a:rPr>
              <a:t>R4-2410570</a:t>
            </a:r>
            <a:endParaRPr lang="en-US" altLang="zh-CN" b="1">
              <a:solidFill>
                <a:srgbClr val="C00000"/>
              </a:solidFill>
              <a:highlight>
                <a:srgbClr val="000000">
                  <a:alpha val="0"/>
                </a:srgbClr>
              </a:highlight>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“Testability and interoperability issues for positioning accuracy enhancement” for RAN4 AIML topics that may impact RAN5</a:t>
            </a:r>
            <a:r>
              <a:rPr lang="en-US" altLang="zh-CN" sz="2800" b="1" dirty="0">
                <a:highlight>
                  <a:srgbClr val="000000">
                    <a:alpha val="0"/>
                  </a:srgbClr>
                </a:highlight>
                <a:ea typeface="宋体" panose="02010600030101010101" pitchFamily="2" charset="-122"/>
                <a:sym typeface="+mn-ea"/>
              </a:rPr>
              <a:t> (2/2)</a:t>
            </a:r>
            <a:endParaRPr lang="en-US" altLang="zh-CN" sz="2800" b="1" dirty="0">
              <a:highlight>
                <a:srgbClr val="000000">
                  <a:alpha val="0"/>
                </a:srgbClr>
              </a:highlight>
              <a:ea typeface="宋体" panose="02010600030101010101" pitchFamily="2" charset="-122"/>
              <a:sym typeface="+mn-ea"/>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pic>
        <p:nvPicPr>
          <p:cNvPr id="3" name="图片 2"/>
          <p:cNvPicPr>
            <a:picLocks noChangeAspect="1"/>
          </p:cNvPicPr>
          <p:nvPr/>
        </p:nvPicPr>
        <p:blipFill>
          <a:blip r:embed="rId1"/>
          <a:stretch>
            <a:fillRect/>
          </a:stretch>
        </p:blipFill>
        <p:spPr>
          <a:xfrm>
            <a:off x="139065" y="881380"/>
            <a:ext cx="11824335" cy="3735705"/>
          </a:xfrm>
          <a:prstGeom prst="rect">
            <a:avLst/>
          </a:prstGeom>
        </p:spPr>
      </p:pic>
      <p:sp>
        <p:nvSpPr>
          <p:cNvPr id="6" name="文本框 5"/>
          <p:cNvSpPr txBox="1"/>
          <p:nvPr/>
        </p:nvSpPr>
        <p:spPr>
          <a:xfrm>
            <a:off x="213360" y="5954395"/>
            <a:ext cx="11764645" cy="730250"/>
          </a:xfrm>
          <a:prstGeom prst="rect">
            <a:avLst/>
          </a:prstGeom>
          <a:noFill/>
        </p:spPr>
        <p:txBody>
          <a:bodyPr wrap="square">
            <a:noAutofit/>
          </a:bodyPr>
          <a:lstStyle/>
          <a:p>
            <a:pPr marR="0" defTabSz="914400" eaLnBrk="1" hangingPunct="1">
              <a:lnSpc>
                <a:spcPts val="28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Proposal 4</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RAN5 does NOT need to directly participate in RAN4 discussions on Issue 3-2 or 3-3, </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and only monitor progress and conclusions.</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5" name="文本框 4"/>
          <p:cNvSpPr txBox="1"/>
          <p:nvPr/>
        </p:nvSpPr>
        <p:spPr>
          <a:xfrm>
            <a:off x="213360" y="4803140"/>
            <a:ext cx="11764645" cy="915670"/>
          </a:xfrm>
          <a:prstGeom prst="rect">
            <a:avLst/>
          </a:prstGeom>
          <a:noFill/>
        </p:spPr>
        <p:txBody>
          <a:bodyPr wrap="square">
            <a:noAutofit/>
          </a:bodyPr>
          <a:lstStyle/>
          <a:p>
            <a:pPr marR="0" defTabSz="914400" eaLnBrk="1" hangingPunct="1">
              <a:lnSpc>
                <a:spcPts val="28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Observation 4</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There seems to be no test plans/needs on the table for positioning accuracy enhancements</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the moment.  </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“Testability and interoperability issues for CSI compression and CSI prediction” for RAN4 AIML </a:t>
            </a:r>
            <a:r>
              <a:rPr lang="en-US" altLang="zh-CN" sz="2800" b="1" dirty="0">
                <a:highlight>
                  <a:srgbClr val="000000">
                    <a:alpha val="0"/>
                  </a:srgbClr>
                </a:highlight>
                <a:ea typeface="宋体" panose="02010600030101010101" pitchFamily="2" charset="-122"/>
              </a:rPr>
              <a:t>topics that may impact RAN5 (1/2)</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4" name="文本框 3"/>
          <p:cNvSpPr txBox="1"/>
          <p:nvPr/>
        </p:nvSpPr>
        <p:spPr>
          <a:xfrm>
            <a:off x="212725" y="853440"/>
            <a:ext cx="11764645" cy="781050"/>
          </a:xfrm>
          <a:prstGeom prst="rect">
            <a:avLst/>
          </a:prstGeom>
          <a:noFill/>
        </p:spPr>
        <p:txBody>
          <a:bodyPr wrap="square">
            <a:noAutofit/>
          </a:bodyPr>
          <a:lstStyle/>
          <a:p>
            <a:pPr marR="0" defTabSz="914400" eaLnBrk="1" hangingPunct="1">
              <a:lnSpc>
                <a:spcPts val="2400"/>
              </a:lnSpc>
              <a:spcBef>
                <a:spcPts val="300"/>
              </a:spcBef>
              <a:buClrTx/>
              <a:buSzTx/>
              <a:buFont typeface="Arial" panose="020B0604020202020204" pitchFamily="34" charset="0"/>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As per [2], the “Testability and interoperability issues for CSI compression and CSI prediction” for RAN4 AIML topic is as below.</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2" name="文本框 1"/>
          <p:cNvSpPr txBox="1"/>
          <p:nvPr/>
        </p:nvSpPr>
        <p:spPr>
          <a:xfrm>
            <a:off x="459740" y="1706245"/>
            <a:ext cx="11173460" cy="4323080"/>
          </a:xfrm>
          <a:prstGeom prst="rect">
            <a:avLst/>
          </a:prstGeom>
          <a:noFill/>
          <a:ln w="9525">
            <a:solidFill>
              <a:schemeClr val="tx1"/>
            </a:solidFill>
            <a:prstDash val="dashDot"/>
          </a:ln>
        </p:spPr>
        <p:txBody>
          <a:bodyPr wrap="square">
            <a:spAutoFit/>
          </a:bodyPr>
          <a:lstStyle/>
          <a:p>
            <a:pPr>
              <a:lnSpc>
                <a:spcPts val="2200"/>
              </a:lnSpc>
            </a:pPr>
            <a:r>
              <a:rPr lang="en-US" b="1" u="sng">
                <a:solidFill>
                  <a:srgbClr val="0000FF"/>
                </a:solidFill>
                <a:highlight>
                  <a:srgbClr val="000000">
                    <a:alpha val="0"/>
                  </a:srgbClr>
                </a:highlight>
                <a:latin typeface="Times New Roman" panose="02020603050405020304" charset="0"/>
                <a:ea typeface="宋体" panose="02010600030101010101" pitchFamily="2" charset="-122"/>
              </a:rPr>
              <a:t>Issue 4-1: Reference encoder/decoder</a:t>
            </a:r>
            <a:endParaRPr lang="en-US">
              <a:highlight>
                <a:srgbClr val="000000">
                  <a:alpha val="0"/>
                </a:srgbClr>
              </a:highlight>
              <a:latin typeface="Times New Roman" panose="02020603050405020304" charset="0"/>
              <a:ea typeface="宋体" panose="02010600030101010101" pitchFamily="2" charset="-122"/>
            </a:endParaRPr>
          </a:p>
          <a:p>
            <a:pPr>
              <a:lnSpc>
                <a:spcPts val="2200"/>
              </a:lnSpc>
            </a:pPr>
            <a:r>
              <a:rPr lang="en-US" b="1">
                <a:highlight>
                  <a:srgbClr val="000000">
                    <a:alpha val="0"/>
                  </a:srgbClr>
                </a:highlight>
                <a:latin typeface="Times New Roman" panose="02020603050405020304" charset="0"/>
                <a:ea typeface="宋体" panose="02010600030101010101" pitchFamily="2" charset="-122"/>
              </a:rPr>
              <a:t>Agreement:</a:t>
            </a:r>
            <a:endParaRPr lang="en-US">
              <a:highlight>
                <a:srgbClr val="000000">
                  <a:alpha val="0"/>
                </a:srgbClr>
              </a:highlight>
              <a:latin typeface="Times New Roman" panose="02020603050405020304" charset="0"/>
              <a:ea typeface="宋体" panose="02010600030101010101" pitchFamily="2" charset="-122"/>
            </a:endParaRPr>
          </a:p>
          <a:p>
            <a:pPr>
              <a:lnSpc>
                <a:spcPts val="2200"/>
              </a:lnSpc>
            </a:pPr>
            <a:r>
              <a:rPr lang="en-US" u="sng">
                <a:highlight>
                  <a:srgbClr val="000000">
                    <a:alpha val="0"/>
                  </a:srgbClr>
                </a:highlight>
                <a:latin typeface="Times New Roman" panose="02020603050405020304" charset="0"/>
                <a:ea typeface="宋体" panose="02010600030101010101" pitchFamily="2" charset="-122"/>
              </a:rPr>
              <a:t>Reference encoder:</a:t>
            </a:r>
            <a:endParaRPr lang="en-US">
              <a:highlight>
                <a:srgbClr val="000000">
                  <a:alpha val="0"/>
                </a:srgbClr>
              </a:highlight>
              <a:latin typeface="Times New Roman" panose="02020603050405020304" charset="0"/>
              <a:ea typeface="宋体" panose="02010600030101010101" pitchFamily="2" charset="-122"/>
            </a:endParaRPr>
          </a:p>
          <a:p>
            <a:pPr>
              <a:lnSpc>
                <a:spcPts val="2200"/>
              </a:lnSpc>
            </a:pPr>
            <a:r>
              <a:rPr lang="en-US">
                <a:highlight>
                  <a:srgbClr val="000000">
                    <a:alpha val="0"/>
                  </a:srgbClr>
                </a:highlight>
                <a:latin typeface="Times New Roman" panose="02020603050405020304" charset="0"/>
                <a:ea typeface="宋体" panose="02010600030101010101" pitchFamily="2" charset="-122"/>
              </a:rPr>
              <a:t>The reference encoder</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is used in RAN4 discussions at least for simulation alignment/requirement derivation, test decoder derivation and/or test decoder verification. It could be documented (in TR, WF, etc) or captured in the specifications as necessary.</a:t>
            </a:r>
            <a:endParaRPr lang="en-US">
              <a:highlight>
                <a:srgbClr val="000000">
                  <a:alpha val="0"/>
                </a:srgbClr>
              </a:highlight>
              <a:latin typeface="Times New Roman" panose="02020603050405020304" charset="0"/>
              <a:ea typeface="宋体" panose="02010600030101010101" pitchFamily="2" charset="-122"/>
            </a:endParaRPr>
          </a:p>
          <a:p>
            <a:pPr>
              <a:lnSpc>
                <a:spcPts val="2200"/>
              </a:lnSpc>
            </a:pPr>
            <a:r>
              <a:rPr lang="en-US" u="sng">
                <a:highlight>
                  <a:srgbClr val="000000">
                    <a:alpha val="0"/>
                  </a:srgbClr>
                </a:highlight>
                <a:latin typeface="Times New Roman" panose="02020603050405020304" charset="0"/>
                <a:ea typeface="宋体" panose="02010600030101010101" pitchFamily="2" charset="-122"/>
              </a:rPr>
              <a:t>Reference decoder:</a:t>
            </a:r>
            <a:endParaRPr lang="en-US">
              <a:highlight>
                <a:srgbClr val="000000">
                  <a:alpha val="0"/>
                </a:srgbClr>
              </a:highlight>
              <a:latin typeface="Times New Roman" panose="02020603050405020304" charset="0"/>
              <a:ea typeface="宋体" panose="02010600030101010101" pitchFamily="2" charset="-122"/>
            </a:endParaRPr>
          </a:p>
          <a:p>
            <a:pPr>
              <a:lnSpc>
                <a:spcPts val="2200"/>
              </a:lnSpc>
            </a:pPr>
            <a:r>
              <a:rPr lang="en-US">
                <a:highlight>
                  <a:srgbClr val="000000">
                    <a:alpha val="0"/>
                  </a:srgbClr>
                </a:highlight>
                <a:latin typeface="Times New Roman" panose="02020603050405020304" charset="0"/>
                <a:ea typeface="宋体" panose="02010600030101010101" pitchFamily="2" charset="-122"/>
              </a:rPr>
              <a:t>The reference decoder is used in RAN4 discussions at least for simulation alignment/requirement derivation and/or verification</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of the decoder implemented by the TE. It could be documented (in TR, WF, etc) or captured in the specifications as necessary.</a:t>
            </a:r>
            <a:endParaRPr lang="en-US">
              <a:highlight>
                <a:srgbClr val="000000">
                  <a:alpha val="0"/>
                </a:srgbClr>
              </a:highlight>
              <a:latin typeface="Times New Roman" panose="02020603050405020304" charset="0"/>
              <a:ea typeface="宋体" panose="02010600030101010101" pitchFamily="2" charset="-122"/>
            </a:endParaRPr>
          </a:p>
          <a:p>
            <a:pPr>
              <a:lnSpc>
                <a:spcPts val="2200"/>
              </a:lnSpc>
            </a:pPr>
            <a:r>
              <a:rPr lang="en-US">
                <a:highlight>
                  <a:srgbClr val="000000">
                    <a:alpha val="0"/>
                  </a:srgbClr>
                </a:highlight>
                <a:latin typeface="Times New Roman" panose="02020603050405020304" charset="0"/>
                <a:ea typeface="宋体" panose="02010600030101010101" pitchFamily="2" charset="-122"/>
              </a:rPr>
              <a:t>For Option 3, for each test, a test decoder needs to be captured in the specs, a reference encoder might be needed to derive the test decoder and/or requirements and/or to validate the test decoder implementation in the TE. The same decoder might be used in multiple tests or each test could have a difference decoder.</a:t>
            </a:r>
            <a:endParaRPr lang="en-US">
              <a:highlight>
                <a:srgbClr val="000000">
                  <a:alpha val="0"/>
                </a:srgbClr>
              </a:highlight>
              <a:latin typeface="Times New Roman" panose="02020603050405020304" charset="0"/>
              <a:cs typeface="游明朝" charset="0"/>
            </a:endParaRPr>
          </a:p>
          <a:p>
            <a:pPr>
              <a:lnSpc>
                <a:spcPts val="2200"/>
              </a:lnSpc>
            </a:pPr>
            <a:r>
              <a:rPr lang="en-US">
                <a:highlight>
                  <a:srgbClr val="000000">
                    <a:alpha val="0"/>
                  </a:srgbClr>
                </a:highlight>
                <a:latin typeface="Times New Roman" panose="02020603050405020304" charset="0"/>
                <a:ea typeface="宋体" panose="02010600030101010101" pitchFamily="2" charset="-122"/>
              </a:rPr>
              <a:t>In Option 3 the Reference decoder is the test decoder.</a:t>
            </a:r>
            <a:endParaRPr lang="en-US">
              <a:highlight>
                <a:srgbClr val="000000">
                  <a:alpha val="0"/>
                </a:srgbClr>
              </a:highlight>
              <a:latin typeface="Times New Roman" panose="02020603050405020304" charset="0"/>
              <a:ea typeface="宋体" panose="02010600030101010101" pitchFamily="2" charset="-122"/>
            </a:endParaRPr>
          </a:p>
          <a:p>
            <a:pPr>
              <a:lnSpc>
                <a:spcPts val="2200"/>
              </a:lnSpc>
            </a:pPr>
            <a:r>
              <a:rPr lang="en-US">
                <a:highlight>
                  <a:srgbClr val="000000">
                    <a:alpha val="0"/>
                  </a:srgbClr>
                </a:highlight>
                <a:latin typeface="Times New Roman" panose="02020603050405020304" charset="0"/>
                <a:ea typeface="宋体" panose="02010600030101010101" pitchFamily="2" charset="-122"/>
              </a:rPr>
              <a:t>For </a:t>
            </a:r>
            <a:r>
              <a:rPr lang="en-US">
                <a:highlight>
                  <a:srgbClr val="000000">
                    <a:alpha val="0"/>
                  </a:srgbClr>
                </a:highlight>
                <a:latin typeface="Times New Roman" panose="02020603050405020304" charset="0"/>
                <a:cs typeface="游明朝" charset="0"/>
              </a:rPr>
              <a:t>Option</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4, there might be a need to have reference encoder and/or reference decoder.</a:t>
            </a:r>
            <a:endParaRPr lang="en-US" altLang="en-US">
              <a:highlight>
                <a:srgbClr val="000000">
                  <a:alpha val="0"/>
                </a:srgbClr>
              </a:highlight>
              <a:latin typeface="Times New Roman" panose="02020603050405020304" charset="0"/>
              <a:ea typeface="宋体" panose="02010600030101010101" pitchFamily="2" charset="-122"/>
            </a:endParaRPr>
          </a:p>
        </p:txBody>
      </p:sp>
      <p:sp>
        <p:nvSpPr>
          <p:cNvPr id="7" name="文本框 6"/>
          <p:cNvSpPr txBox="1"/>
          <p:nvPr/>
        </p:nvSpPr>
        <p:spPr>
          <a:xfrm rot="1740000">
            <a:off x="10080625" y="1975485"/>
            <a:ext cx="1670685" cy="368300"/>
          </a:xfrm>
          <a:prstGeom prst="rect">
            <a:avLst/>
          </a:prstGeom>
          <a:noFill/>
          <a:ln w="38100">
            <a:solidFill>
              <a:srgbClr val="C00000"/>
            </a:solidFill>
          </a:ln>
        </p:spPr>
        <p:txBody>
          <a:bodyPr wrap="square" rtlCol="0">
            <a:spAutoFit/>
          </a:bodyPr>
          <a:lstStyle/>
          <a:p>
            <a:pPr algn="ctr"/>
            <a:r>
              <a:rPr lang="en-US" altLang="zh-CN" b="1">
                <a:solidFill>
                  <a:srgbClr val="C00000"/>
                </a:solidFill>
                <a:highlight>
                  <a:srgbClr val="000000">
                    <a:alpha val="0"/>
                  </a:srgbClr>
                </a:highlight>
              </a:rPr>
              <a:t>R4-2410570</a:t>
            </a:r>
            <a:endParaRPr lang="en-US" altLang="zh-CN" b="1">
              <a:solidFill>
                <a:srgbClr val="C00000"/>
              </a:solidFill>
              <a:highlight>
                <a:srgbClr val="000000">
                  <a:alpha val="0"/>
                </a:srgbClr>
              </a:highlight>
            </a:endParaRPr>
          </a:p>
        </p:txBody>
      </p:sp>
    </p:spTree>
    <p:custDataLst>
      <p:tags r:id="rId1"/>
    </p:custDataLst>
  </p:cSld>
  <p:clrMapOvr>
    <a:masterClrMapping/>
  </p:clrMapOvr>
</p:sld>
</file>

<file path=ppt/tags/tag1.xml><?xml version="1.0" encoding="utf-8"?>
<p:tagLst xmlns:p="http://schemas.openxmlformats.org/presentationml/2006/main">
  <p:tag name="RS_CLASSIFICATIONID" val="0"/>
  <p:tag name="RS_CLASSIFICATION" val="UNRESTRICTED"/>
</p:tagLst>
</file>

<file path=ppt/tags/tag10.xml><?xml version="1.0" encoding="utf-8"?>
<p:tagLst xmlns:p="http://schemas.openxmlformats.org/presentationml/2006/main">
  <p:tag name="RS_CLASSIFICATIONID" val="0"/>
  <p:tag name="RS_CLASSIFICATION" val="UNRESTRICTED"/>
</p:tagLst>
</file>

<file path=ppt/tags/tag11.xml><?xml version="1.0" encoding="utf-8"?>
<p:tagLst xmlns:p="http://schemas.openxmlformats.org/presentationml/2006/main">
  <p:tag name="RS_CLASSIFICATIONID" val="0"/>
  <p:tag name="RS_CLASSIFICATION" val="UNRESTRICTED"/>
</p:tagLst>
</file>

<file path=ppt/tags/tag12.xml><?xml version="1.0" encoding="utf-8"?>
<p:tagLst xmlns:p="http://schemas.openxmlformats.org/presentationml/2006/main">
  <p:tag name="RS_CLASSIFICATIONID" val="0"/>
  <p:tag name="RS_CLASSIFICATION" val="UNRESTRICTED"/>
</p:tagLst>
</file>

<file path=ppt/tags/tag13.xml><?xml version="1.0" encoding="utf-8"?>
<p:tagLst xmlns:p="http://schemas.openxmlformats.org/presentationml/2006/main">
  <p:tag name="RS_CLASSIFICATIONID" val="0"/>
  <p:tag name="RS_CLASSIFICATION" val="UNRESTRICTED"/>
</p:tagLst>
</file>

<file path=ppt/tags/tag14.xml><?xml version="1.0" encoding="utf-8"?>
<p:tagLst xmlns:p="http://schemas.openxmlformats.org/presentationml/2006/main">
  <p:tag name="RS_CLASSIFICATIONID" val="0"/>
  <p:tag name="RS_CLASSIFICATION" val="UNRESTRICTED"/>
</p:tagLst>
</file>

<file path=ppt/tags/tag15.xml><?xml version="1.0" encoding="utf-8"?>
<p:tagLst xmlns:p="http://schemas.openxmlformats.org/presentationml/2006/main">
  <p:tag name="RS_CLASSIFICATIONID" val="0"/>
  <p:tag name="RS_CLASSIFICATION" val="UNRESTRICTED"/>
</p:tagLst>
</file>

<file path=ppt/tags/tag16.xml><?xml version="1.0" encoding="utf-8"?>
<p:tagLst xmlns:p="http://schemas.openxmlformats.org/presentationml/2006/main">
  <p:tag name="RS_CLASSIFICATIONID" val="0"/>
  <p:tag name="RS_CLASSIFICATION" val="UNRESTRICTED"/>
</p:tagLst>
</file>

<file path=ppt/tags/tag17.xml><?xml version="1.0" encoding="utf-8"?>
<p:tagLst xmlns:p="http://schemas.openxmlformats.org/presentationml/2006/main">
  <p:tag name="RS_CLASSIFICATIONID" val="0"/>
  <p:tag name="RS_CLASSIFICATION" val="UNRESTRICTED"/>
</p:tagLst>
</file>

<file path=ppt/tags/tag18.xml><?xml version="1.0" encoding="utf-8"?>
<p:tagLst xmlns:p="http://schemas.openxmlformats.org/presentationml/2006/main">
  <p:tag name="RS_CLASSIFICATIONID" val="0"/>
  <p:tag name="RS_CLASSIFICATION" val="UNRESTRICTED"/>
</p:tagLst>
</file>

<file path=ppt/tags/tag19.xml><?xml version="1.0" encoding="utf-8"?>
<p:tagLst xmlns:p="http://schemas.openxmlformats.org/presentationml/2006/main">
  <p:tag name="RS_CLASSIFICATIONID" val="0"/>
  <p:tag name="RS_CLASSIFICATION" val="UNRESTRICTED"/>
</p:tagLst>
</file>

<file path=ppt/tags/tag2.xml><?xml version="1.0" encoding="utf-8"?>
<p:tagLst xmlns:p="http://schemas.openxmlformats.org/presentationml/2006/main">
  <p:tag name="RS_CLASSIFICATIONID" val="0"/>
  <p:tag name="RS_CLASSIFICATION" val="UNRESTRICTED"/>
</p:tagLst>
</file>

<file path=ppt/tags/tag20.xml><?xml version="1.0" encoding="utf-8"?>
<p:tagLst xmlns:p="http://schemas.openxmlformats.org/presentationml/2006/main">
  <p:tag name="RS_CLASSIFICATIONID" val="0"/>
  <p:tag name="RS_CLASSIFICATION" val="UNRESTRICTED"/>
</p:tagLst>
</file>

<file path=ppt/tags/tag21.xml><?xml version="1.0" encoding="utf-8"?>
<p:tagLst xmlns:p="http://schemas.openxmlformats.org/presentationml/2006/main">
  <p:tag name="RS_CLASSIFICATIONID" val="0"/>
  <p:tag name="RS_CLASSIFICATION" val="UNRESTRICTED"/>
</p:tagLst>
</file>

<file path=ppt/tags/tag22.xml><?xml version="1.0" encoding="utf-8"?>
<p:tagLst xmlns:p="http://schemas.openxmlformats.org/presentationml/2006/main">
  <p:tag name="RS_CLASSIFICATIONID" val="0"/>
  <p:tag name="RS_CLASSIFICATION" val="UNRESTRICTED"/>
</p:tagLst>
</file>

<file path=ppt/tags/tag23.xml><?xml version="1.0" encoding="utf-8"?>
<p:tagLst xmlns:p="http://schemas.openxmlformats.org/presentationml/2006/main">
  <p:tag name="RS_CLASSIFICATIONID" val="0"/>
  <p:tag name="RS_CLASSIFICATION" val="UNRESTRICTED"/>
</p:tagLst>
</file>

<file path=ppt/tags/tag3.xml><?xml version="1.0" encoding="utf-8"?>
<p:tagLst xmlns:p="http://schemas.openxmlformats.org/presentationml/2006/main">
  <p:tag name="RS_CLASSIFICATIONID" val="0"/>
  <p:tag name="RS_CLASSIFICATION" val="UNRESTRICTED"/>
</p:tagLst>
</file>

<file path=ppt/tags/tag4.xml><?xml version="1.0" encoding="utf-8"?>
<p:tagLst xmlns:p="http://schemas.openxmlformats.org/presentationml/2006/main">
  <p:tag name="RS_CLASSIFICATIONID" val="0"/>
  <p:tag name="RS_CLASSIFICATION" val="UNRESTRICTED"/>
</p:tagLst>
</file>

<file path=ppt/tags/tag5.xml><?xml version="1.0" encoding="utf-8"?>
<p:tagLst xmlns:p="http://schemas.openxmlformats.org/presentationml/2006/main">
  <p:tag name="RS_CLASSIFICATIONID" val="0"/>
  <p:tag name="RS_CLASSIFICATION" val="UNRESTRICTED"/>
</p:tagLst>
</file>

<file path=ppt/tags/tag6.xml><?xml version="1.0" encoding="utf-8"?>
<p:tagLst xmlns:p="http://schemas.openxmlformats.org/presentationml/2006/main">
  <p:tag name="RS_CLASSIFICATIONID" val="0"/>
  <p:tag name="RS_CLASSIFICATION" val="UNRESTRICTED"/>
</p:tagLst>
</file>

<file path=ppt/tags/tag7.xml><?xml version="1.0" encoding="utf-8"?>
<p:tagLst xmlns:p="http://schemas.openxmlformats.org/presentationml/2006/main">
  <p:tag name="RS_CLASSIFICATIONID" val="0"/>
  <p:tag name="RS_CLASSIFICATION" val="UNRESTRICTED"/>
</p:tagLst>
</file>

<file path=ppt/tags/tag8.xml><?xml version="1.0" encoding="utf-8"?>
<p:tagLst xmlns:p="http://schemas.openxmlformats.org/presentationml/2006/main">
  <p:tag name="RS_CLASSIFICATIONID" val="0"/>
  <p:tag name="RS_CLASSIFICATION" val="UNRESTRICTED"/>
</p:tagLst>
</file>

<file path=ppt/tags/tag9.xml><?xml version="1.0" encoding="utf-8"?>
<p:tagLst xmlns:p="http://schemas.openxmlformats.org/presentationml/2006/main">
  <p:tag name="RS_CLASSIFICATIONID" val="0"/>
  <p:tag name="RS_CLASSIFICATION" val="UNRESTRICT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21585</Words>
  <Application>WPS 演示</Application>
  <PresentationFormat>Custom</PresentationFormat>
  <Paragraphs>327</Paragraphs>
  <Slides>23</Slides>
  <Notes>12</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23</vt:i4>
      </vt:variant>
    </vt:vector>
  </HeadingPairs>
  <TitlesOfParts>
    <vt:vector size="41" baseType="lpstr">
      <vt:lpstr>Arial</vt:lpstr>
      <vt:lpstr>宋体</vt:lpstr>
      <vt:lpstr>Wingdings</vt:lpstr>
      <vt:lpstr>Calibri</vt:lpstr>
      <vt:lpstr>Calibri Light</vt:lpstr>
      <vt:lpstr>Ericsson Capital TT</vt:lpstr>
      <vt:lpstr>NumberOnly</vt:lpstr>
      <vt:lpstr>Times New Roman</vt:lpstr>
      <vt:lpstr>Wingdings</vt:lpstr>
      <vt:lpstr>游明朝</vt:lpstr>
      <vt:lpstr>Segoe Print</vt:lpstr>
      <vt:lpstr>Symbol</vt:lpstr>
      <vt:lpstr>微软雅黑</vt:lpstr>
      <vt:lpstr>Arial Unicode MS</vt:lpstr>
      <vt:lpstr>Times</vt:lpstr>
      <vt:lpstr>Batang</vt:lpstr>
      <vt:lpstr>Constantia</vt:lpstr>
      <vt:lpstr>Office 主题</vt:lpstr>
      <vt:lpstr>Discussion on handling of RAN5 AI</vt:lpstr>
      <vt:lpstr>Background Information</vt:lpstr>
      <vt:lpstr>“General Issues” for RAN4 AIML topics that may impact RAN5 (1/2)</vt:lpstr>
      <vt:lpstr> “General Issues” for RAN4 AIML topics that may impact RAN5 (2/2)</vt:lpstr>
      <vt:lpstr>“Testability and interoperability issues for beam management” for RAN4 AIML topics that might impact RAN5 (1/2)</vt:lpstr>
      <vt:lpstr>“Testability and interoperability issues for beam management” for RAN4 AIML topics that might impact RAN5 (2/2)</vt:lpstr>
      <vt:lpstr>“Testability and interoperability issues for positioning accuracy enhancement” for RAN4 AIML topics that may impact RAN5 (1/2)</vt:lpstr>
      <vt:lpstr>“Testability and interoperability issues for positioning accuracy enhancement” for RAN4 AIML topics that may impact RAN5 (2/2)</vt:lpstr>
      <vt:lpstr>“Testability and interoperability issues for CSI compression and CSI prediction” for RAN4 AIML topics that may impact RAN5 (1/2)</vt:lpstr>
      <vt:lpstr>“Testability and interoperability issues for CSI compression and CSI prediction” for RAN4 AIML topics that may impact RAN5 (2/2)</vt:lpstr>
      <vt:lpstr>“Testability and interoperability issues for CSI compression and CSI prediction” for RAN4 AIML topics that may impact RAN5</vt:lpstr>
      <vt:lpstr>RAN2 AIML discussions on “Functionality based LCM for NW-sided model” that may impact RAN5 (1/3)</vt:lpstr>
      <vt:lpstr>RAN2 AIML discussions on “Functionality based LCM for NW-sided model”  that may impact RAN5 (2/3)</vt:lpstr>
      <vt:lpstr>RAN2 AIML discussions on “Functionality based LCM for NW-sided model”  that may impact RAN5 (3/3)</vt:lpstr>
      <vt:lpstr>RAN2 AIML discussions on “Functionality based LCM for UE-sided model”  that may impact RAN5  (1/5)</vt:lpstr>
      <vt:lpstr>RAN2 AIML discussions on “Functionality based LCM for UE-sided model”  that may impact RAN5 (2/5)</vt:lpstr>
      <vt:lpstr>RAN2 AIML discussions on “Functionality based LCM for UE-sided model”  that may impact RAN5 (3/5)</vt:lpstr>
      <vt:lpstr>RAN2 AIML discussions on “Functionality based LCM for UE-sided model”  that may impact RAN5 (4/5)</vt:lpstr>
      <vt:lpstr>RAN2 AIML discussions on “Functionality based LCM for UE-sided model”  that may impact RAN5 (5/5)</vt:lpstr>
      <vt:lpstr>RAN2 AIML discussions on “NW side data collection” that may impact RAN5</vt:lpstr>
      <vt:lpstr>RAN2 AIML discussions on “UE side data collection” that may impact RAN5</vt:lpstr>
      <vt:lpstr>Reference</vt:lpstr>
      <vt:lpstr>Thank you!</vt:lpstr>
    </vt:vector>
  </TitlesOfParts>
  <Company>Huawei Technologies Co.,Ltd.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Danni SONG(CMCC)</cp:lastModifiedBy>
  <cp:revision>1543</cp:revision>
  <dcterms:created xsi:type="dcterms:W3CDTF">2018-09-20T03:53:00Z</dcterms:created>
  <dcterms:modified xsi:type="dcterms:W3CDTF">2024-08-21T12:26:27Z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1537859212</vt:lpwstr>
  </property>
  <property fmtid="{D5CDD505-2E9C-101B-9397-08002B2CF9AE}" pid="6" name="RS_Classification">
    <vt:lpwstr>UNRESTRICTED</vt:lpwstr>
  </property>
  <property fmtid="{D5CDD505-2E9C-101B-9397-08002B2CF9AE}" pid="7" name="RS_ClassificationID">
    <vt:r8>0</vt:r8>
  </property>
  <property fmtid="{D5CDD505-2E9C-101B-9397-08002B2CF9AE}" pid="8" name="ContentTypeId">
    <vt:lpwstr>0x010100EB28163D68FE8E4D9361964FDD814FC4</vt:lpwstr>
  </property>
  <property fmtid="{D5CDD505-2E9C-101B-9397-08002B2CF9AE}" pid="9" name="KSOProductBuildVer">
    <vt:lpwstr>2052-11.8.2.12085</vt:lpwstr>
  </property>
  <property fmtid="{D5CDD505-2E9C-101B-9397-08002B2CF9AE}" pid="10" name="ICV">
    <vt:lpwstr>73444F977FA24C55A9CBED6FBE5A9AB8</vt:lpwstr>
  </property>
  <property fmtid="{D5CDD505-2E9C-101B-9397-08002B2CF9AE}" pid="11" name="MSIP_Label_83bcef13-7cac-433f-ba1d-47a323951816_Enabled">
    <vt:lpwstr>true</vt:lpwstr>
  </property>
  <property fmtid="{D5CDD505-2E9C-101B-9397-08002B2CF9AE}" pid="12" name="MSIP_Label_83bcef13-7cac-433f-ba1d-47a323951816_SetDate">
    <vt:lpwstr>2023-05-06T06:35:48Z</vt:lpwstr>
  </property>
  <property fmtid="{D5CDD505-2E9C-101B-9397-08002B2CF9AE}" pid="13" name="MSIP_Label_83bcef13-7cac-433f-ba1d-47a323951816_Method">
    <vt:lpwstr>Privileged</vt:lpwstr>
  </property>
  <property fmtid="{D5CDD505-2E9C-101B-9397-08002B2CF9AE}" pid="14" name="MSIP_Label_83bcef13-7cac-433f-ba1d-47a323951816_Name">
    <vt:lpwstr>MTK_Unclassified</vt:lpwstr>
  </property>
  <property fmtid="{D5CDD505-2E9C-101B-9397-08002B2CF9AE}" pid="15" name="MSIP_Label_83bcef13-7cac-433f-ba1d-47a323951816_SiteId">
    <vt:lpwstr>a7687ede-7a6b-4ef6-bace-642f677fbe31</vt:lpwstr>
  </property>
  <property fmtid="{D5CDD505-2E9C-101B-9397-08002B2CF9AE}" pid="16" name="MSIP_Label_83bcef13-7cac-433f-ba1d-47a323951816_ActionId">
    <vt:lpwstr>582b2f29-c3fc-47aa-8cbd-2919930cb004</vt:lpwstr>
  </property>
  <property fmtid="{D5CDD505-2E9C-101B-9397-08002B2CF9AE}" pid="17" name="MSIP_Label_83bcef13-7cac-433f-ba1d-47a323951816_ContentBits">
    <vt:lpwstr>0</vt:lpwstr>
  </property>
</Properties>
</file>