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874" r:id="rId3"/>
    <p:sldId id="867" r:id="rId4"/>
    <p:sldId id="909" r:id="rId5"/>
    <p:sldId id="887" r:id="rId6"/>
    <p:sldId id="811" r:id="rId7"/>
    <p:sldId id="809" r:id="rId8"/>
    <p:sldId id="808" r:id="rId9"/>
    <p:sldId id="810" r:id="rId10"/>
    <p:sldId id="905" r:id="rId11"/>
    <p:sldId id="906" r:id="rId12"/>
    <p:sldId id="324" r:id="rId13"/>
    <p:sldId id="340" r:id="rId14"/>
    <p:sldId id="908" r:id="rId15"/>
    <p:sldId id="866" r:id="rId16"/>
    <p:sldId id="910" r:id="rId1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1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 – 20th to 24th May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R5-243450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8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175587"/>
              </p:ext>
            </p:extLst>
          </p:nvPr>
        </p:nvGraphicFramePr>
        <p:xfrm>
          <a:off x="841972" y="1060670"/>
          <a:ext cx="10474861" cy="5785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18145"/>
              </p:ext>
            </p:extLst>
          </p:nvPr>
        </p:nvGraphicFramePr>
        <p:xfrm>
          <a:off x="440987" y="1485062"/>
          <a:ext cx="11079741" cy="46589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47607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</a:t>
            </a:r>
            <a:r>
              <a:rPr lang="en-GB" altLang="en-US" sz="1600" dirty="0">
                <a:solidFill>
                  <a:srgbClr val="0000FF"/>
                </a:solidFill>
              </a:rPr>
              <a:t>declared</a:t>
            </a:r>
            <a:r>
              <a:rPr lang="en-GB" altLang="en-US" sz="1600" dirty="0"/>
              <a:t>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689840"/>
              </p:ext>
            </p:extLst>
          </p:nvPr>
        </p:nvGraphicFramePr>
        <p:xfrm>
          <a:off x="656947" y="1220944"/>
          <a:ext cx="9196043" cy="3965575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Jun'24 baseline 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5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951878"/>
              </p:ext>
            </p:extLst>
          </p:nvPr>
        </p:nvGraphicFramePr>
        <p:xfrm>
          <a:off x="408372" y="1445956"/>
          <a:ext cx="11043820" cy="48755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Potential Candidate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Air-to-ground network for NR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745707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8277714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7059997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In-Device Co-existence (IDC) enhancements for NR and MR-DC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955126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 /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 for info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62356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r>
                        <a:rPr kumimoji="0" lang="fr-F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fr-F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for info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95023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/ 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for info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37425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/ 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for info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31451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for info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12551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5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269007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29864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2025 early candidates</a:t>
            </a:r>
            <a:br>
              <a:rPr lang="en-US" altLang="en-US" dirty="0"/>
            </a:br>
            <a:r>
              <a:rPr lang="en-US" altLang="en-US" sz="3200" dirty="0"/>
              <a:t>WIs with no 2024 budget, candidate for 2025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22</a:t>
            </a:r>
            <a:r>
              <a:rPr lang="en-GB" baseline="30000" dirty="0"/>
              <a:t>nd</a:t>
            </a:r>
            <a:r>
              <a:rPr lang="en-GB" dirty="0"/>
              <a:t> May @6PM JST.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RAN5#103_TTCN_Sidebar-v2.zip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NTN:</a:t>
            </a:r>
            <a:r>
              <a:rPr lang="en-GB" altLang="en-US" dirty="0"/>
              <a:t> endorsed Test Model &amp; ASP updates to support GSO scenario.</a:t>
            </a:r>
            <a:endParaRPr lang="en-GB" altLang="en-US" b="1" dirty="0"/>
          </a:p>
          <a:p>
            <a:pPr lvl="2" eaLnBrk="1" hangingPunct="1"/>
            <a:r>
              <a:rPr lang="en-GB" altLang="en-US" b="1" dirty="0"/>
              <a:t>NR SDT:</a:t>
            </a:r>
            <a:r>
              <a:rPr lang="en-GB" altLang="en-US" dirty="0"/>
              <a:t> endorsed Test Model updates to support RA-SDT and CG-SDT.</a:t>
            </a:r>
          </a:p>
          <a:p>
            <a:pPr lvl="2" eaLnBrk="1" hangingPunct="1"/>
            <a:r>
              <a:rPr lang="en-GB" altLang="en-US" b="1" dirty="0"/>
              <a:t>NR </a:t>
            </a:r>
            <a:r>
              <a:rPr lang="en-GB" altLang="en-US" b="1" dirty="0" err="1"/>
              <a:t>QoE</a:t>
            </a:r>
            <a:r>
              <a:rPr lang="en-GB" altLang="en-US" b="1" dirty="0"/>
              <a:t>: </a:t>
            </a:r>
            <a:r>
              <a:rPr lang="en-GB" altLang="en-US" dirty="0"/>
              <a:t>endorsed Test Model &amp; ASP updates to support SRB4.</a:t>
            </a:r>
          </a:p>
          <a:p>
            <a:pPr lvl="1" eaLnBrk="1" hangingPunct="1"/>
            <a:r>
              <a:rPr lang="en-GB" altLang="en-US" sz="2000" dirty="0"/>
              <a:t>Prose CRs to TS 38.523-3 submitted at RAN5#103 for the above.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Rel-17 NTN: </a:t>
            </a:r>
            <a:r>
              <a:rPr lang="en-GB" altLang="en-US" sz="2000" dirty="0"/>
              <a:t>Endorsed Test Model &amp; ASP updates to support NGSO scenario.</a:t>
            </a:r>
          </a:p>
          <a:p>
            <a:pPr lvl="1" eaLnBrk="1" hangingPunct="1"/>
            <a:r>
              <a:rPr lang="en-GB" altLang="en-US" sz="2000" dirty="0"/>
              <a:t>Prose CR to TS 36.523-3 submitted at RAN5#103 for the above.</a:t>
            </a:r>
            <a:endParaRPr lang="en-GB" altLang="en-US" sz="1000" dirty="0"/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#65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https://portal.3gpp.org/Home.aspx#/meeting?MtgId=60687</a:t>
            </a:r>
            <a:endParaRPr lang="en-GB" altLang="en-US" sz="2000" dirty="0"/>
          </a:p>
          <a:p>
            <a:pPr lvl="1" eaLnBrk="1" hangingPunct="1"/>
            <a:endParaRPr lang="en-GB" altLang="en-US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#65 (18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MIMO enhancements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it-IT" altLang="en-US" sz="1800" dirty="0"/>
              <a:t>EN-DC user-plane integrity protection (UPIP)</a:t>
            </a:r>
            <a:endParaRPr lang="fr-FR" altLang="en-US" sz="1600" b="1" dirty="0"/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Rel-11 IMS emergency call in ATTACH-NEEDED state</a:t>
            </a:r>
          </a:p>
          <a:p>
            <a:pPr lvl="2"/>
            <a:r>
              <a:rPr lang="en-GB" altLang="en-US" sz="1800" dirty="0"/>
              <a:t>Rel-16 redirection with MPS indication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2"/>
            <a:endParaRPr lang="fr-FR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 /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 network policy</a:t>
            </a:r>
          </a:p>
          <a:p>
            <a:pPr lvl="2"/>
            <a:r>
              <a:rPr lang="en-GB" altLang="en-US" sz="1800" dirty="0"/>
              <a:t>Rel-17 UAS connectivity, identification, tracking</a:t>
            </a:r>
            <a:endParaRPr lang="it-IT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6817"/>
              </p:ext>
            </p:extLst>
          </p:nvPr>
        </p:nvGraphicFramePr>
        <p:xfrm>
          <a:off x="597524" y="1915411"/>
          <a:ext cx="10638672" cy="124886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/ 77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sng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420398"/>
              </p:ext>
            </p:extLst>
          </p:nvPr>
        </p:nvGraphicFramePr>
        <p:xfrm>
          <a:off x="1109709" y="1725298"/>
          <a:ext cx="9972583" cy="51247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159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82942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826550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79247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479637"/>
              </p:ext>
            </p:extLst>
          </p:nvPr>
        </p:nvGraphicFramePr>
        <p:xfrm>
          <a:off x="1118586" y="1860524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21119</TotalTime>
  <Words>2812</Words>
  <Application>Microsoft Office PowerPoint</Application>
  <PresentationFormat>Widescreen</PresentationFormat>
  <Paragraphs>998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Feb to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PowerPoint Presentation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2024-05-24T01:29:36Z</dcterms:modified>
  <cp:contentStatus>Template 2017</cp:contentStatus>
</cp:coreProperties>
</file>