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
  </p:handoutMasterIdLst>
  <p:sldIdLst>
    <p:sldId id="290" r:id="rId3"/>
    <p:sldId id="425" r:id="rId5"/>
    <p:sldId id="435" r:id="rId6"/>
    <p:sldId id="426" r:id="rId7"/>
    <p:sldId id="427" r:id="rId8"/>
    <p:sldId id="293" r:id="rId9"/>
  </p:sldIdLst>
  <p:sldSz cx="12190730" cy="6859905"/>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608330" lvl="1" indent="-1511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1217930" lvl="2" indent="-3035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827530" lvl="3" indent="-4559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2437130" lvl="4"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60833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nni SONG(CMCC)" initials="D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288"/>
    <p:restoredTop sz="93447"/>
  </p:normalViewPr>
  <p:slideViewPr>
    <p:cSldViewPr snapToGrid="0" showGuides="1">
      <p:cViewPr varScale="1">
        <p:scale>
          <a:sx n="72" d="100"/>
          <a:sy n="72" d="100"/>
        </p:scale>
        <p:origin x="712" y="48"/>
      </p:cViewPr>
      <p:guideLst>
        <p:guide orient="horz" pos="2217"/>
        <p:guide pos="3840"/>
      </p:guideLst>
    </p:cSldViewPr>
  </p:slideViewPr>
  <p:notesTextViewPr>
    <p:cViewPr>
      <p:scale>
        <a:sx n="1" d="1"/>
        <a:sy n="1" d="1"/>
      </p:scale>
      <p:origin x="0" y="0"/>
    </p:cViewPr>
  </p:notesTextViewPr>
  <p:sorterViewPr showFormatting="0">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4" Type="http://schemas.openxmlformats.org/officeDocument/2006/relationships/commentAuthors" Target="commentAuthors.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handoutMaster" Target="handoutMasters/handout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lstStyle>
            <a:lvl1pPr algn="r" eaLnBrk="1" hangingPunct="1">
              <a:defRPr sz="1200">
                <a:latin typeface="Calibri" panose="020F0502020204030204" pitchFamily="34" charset="0"/>
                <a:ea typeface="宋体" panose="02010600030101010101" pitchFamily="2" charset="-122"/>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AB521B90-5CF5-41B3-832A-4D5F53C8EE1B}" type="datetimeFigureOut">
              <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600" b="0" i="0" u="none" strike="noStrike" kern="1200" cap="none" spc="0" normalizeH="0" baseline="0" noProof="0">
              <a:ln>
                <a:noFill/>
              </a:ln>
              <a:solidFill>
                <a:schemeClr val="tx1"/>
              </a:solidFill>
              <a:effectLst/>
              <a:uLnTx/>
              <a:uFillTx/>
              <a:latin typeface="+mn-lt"/>
              <a:ea typeface="+mn-ea"/>
              <a:cs typeface="+mn-cs"/>
            </a:endParaRPr>
          </a:p>
        </p:txBody>
      </p:sp>
      <p:sp>
        <p:nvSpPr>
          <p:cNvPr id="3077" name="备注占位符 4"/>
          <p:cNvSpPr>
            <a:spLocks noGrp="1" noChangeArrowheads="1"/>
          </p:cNvSpPr>
          <p:nvPr>
            <p:ph type="body" sz="quarter" idx="4294967295"/>
          </p:nvPr>
        </p:nvSpPr>
        <p:spPr bwMode="auto">
          <a:xfrm>
            <a:off x="685800" y="4343400"/>
            <a:ext cx="5486400" cy="4114800"/>
          </a:xfrm>
          <a:prstGeom prst="rect">
            <a:avLst/>
          </a:prstGeom>
          <a:noFill/>
          <a:ln w="9525">
            <a:noFill/>
            <a:miter lim="800000"/>
          </a:ln>
        </p:spPr>
        <p:txBody>
          <a:bodyPr vert="horz" wrap="square" lIns="91440" tIns="45720" rIns="91440" bIns="45720" numCol="1" anchor="t" anchorCtr="0" compatLnSpc="1"/>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lstStyle>
            <a:lvl1pPr eaLnBrk="1" hangingPunct="1">
              <a:defRPr sz="1200">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
            <a:pPr lvl="0" algn="r" eaLnBrk="1" hangingPunct="1">
              <a:buNone/>
            </a:pPr>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600" kern="1200">
        <a:solidFill>
          <a:schemeClr val="tx1"/>
        </a:solidFill>
        <a:latin typeface="+mn-lt"/>
        <a:ea typeface="+mn-ea"/>
        <a:cs typeface="+mn-cs"/>
      </a:defRPr>
    </a:lvl1pPr>
    <a:lvl2pPr marL="608330" algn="l" rtl="0" eaLnBrk="0" fontAlgn="base" hangingPunct="0">
      <a:spcBef>
        <a:spcPct val="30000"/>
      </a:spcBef>
      <a:spcAft>
        <a:spcPct val="0"/>
      </a:spcAft>
      <a:defRPr sz="1600" kern="1200">
        <a:solidFill>
          <a:schemeClr val="tx1"/>
        </a:solidFill>
        <a:latin typeface="+mn-lt"/>
        <a:ea typeface="+mn-ea"/>
        <a:cs typeface="+mn-cs"/>
      </a:defRPr>
    </a:lvl2pPr>
    <a:lvl3pPr marL="1217930" algn="l" rtl="0" eaLnBrk="0" fontAlgn="base" hangingPunct="0">
      <a:spcBef>
        <a:spcPct val="30000"/>
      </a:spcBef>
      <a:spcAft>
        <a:spcPct val="0"/>
      </a:spcAft>
      <a:defRPr sz="1600" kern="1200">
        <a:solidFill>
          <a:schemeClr val="tx1"/>
        </a:solidFill>
        <a:latin typeface="+mn-lt"/>
        <a:ea typeface="+mn-ea"/>
        <a:cs typeface="+mn-cs"/>
      </a:defRPr>
    </a:lvl3pPr>
    <a:lvl4pPr marL="1827530" algn="l" rtl="0" eaLnBrk="0" fontAlgn="base" hangingPunct="0">
      <a:spcBef>
        <a:spcPct val="30000"/>
      </a:spcBef>
      <a:spcAft>
        <a:spcPct val="0"/>
      </a:spcAft>
      <a:defRPr sz="1600" kern="1200">
        <a:solidFill>
          <a:schemeClr val="tx1"/>
        </a:solidFill>
        <a:latin typeface="+mn-lt"/>
        <a:ea typeface="+mn-ea"/>
        <a:cs typeface="+mn-cs"/>
      </a:defRPr>
    </a:lvl4pPr>
    <a:lvl5pPr marL="2437130" algn="l" rtl="0" eaLnBrk="0" fontAlgn="base" hangingPunct="0">
      <a:spcBef>
        <a:spcPct val="30000"/>
      </a:spcBef>
      <a:spcAft>
        <a:spcPct val="0"/>
      </a:spcAft>
      <a:defRPr sz="1600" kern="1200">
        <a:solidFill>
          <a:schemeClr val="tx1"/>
        </a:solidFill>
        <a:latin typeface="+mn-lt"/>
        <a:ea typeface="+mn-ea"/>
        <a:cs typeface="+mn-cs"/>
      </a:defRPr>
    </a:lvl5pPr>
    <a:lvl6pPr marL="3048000" algn="l" defTabSz="1219200" rtl="0" eaLnBrk="1" latinLnBrk="0" hangingPunct="1">
      <a:defRPr sz="1600" kern="1200">
        <a:solidFill>
          <a:schemeClr val="tx1"/>
        </a:solidFill>
        <a:latin typeface="+mn-lt"/>
        <a:ea typeface="+mn-ea"/>
        <a:cs typeface="+mn-cs"/>
      </a:defRPr>
    </a:lvl6pPr>
    <a:lvl7pPr marL="3657600" algn="l" defTabSz="1219200" rtl="0" eaLnBrk="1" latinLnBrk="0" hangingPunct="1">
      <a:defRPr sz="1600" kern="1200">
        <a:solidFill>
          <a:schemeClr val="tx1"/>
        </a:solidFill>
        <a:latin typeface="+mn-lt"/>
        <a:ea typeface="+mn-ea"/>
        <a:cs typeface="+mn-cs"/>
      </a:defRPr>
    </a:lvl7pPr>
    <a:lvl8pPr marL="4267200" algn="l" defTabSz="1219200" rtl="0" eaLnBrk="1" latinLnBrk="0" hangingPunct="1">
      <a:defRPr sz="1600" kern="1200">
        <a:solidFill>
          <a:schemeClr val="tx1"/>
        </a:solidFill>
        <a:latin typeface="+mn-lt"/>
        <a:ea typeface="+mn-ea"/>
        <a:cs typeface="+mn-cs"/>
      </a:defRPr>
    </a:lvl8pPr>
    <a:lvl9pPr marL="4876800" algn="l" defTabSz="121920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幻灯片图像占位符 1"/>
          <p:cNvSpPr>
            <a:spLocks noGrp="1" noRot="1" noChangeAspect="1" noTextEdit="1"/>
          </p:cNvSpPr>
          <p:nvPr>
            <p:ph type="sldImg"/>
          </p:nvPr>
        </p:nvSpPr>
        <p:spPr>
          <a:ln>
            <a:solidFill>
              <a:srgbClr val="000000">
                <a:alpha val="100000"/>
              </a:srgbClr>
            </a:solidFill>
            <a:miter lim="800000"/>
          </a:ln>
        </p:spPr>
      </p:sp>
      <p:sp>
        <p:nvSpPr>
          <p:cNvPr id="15363" name="备注占位符 2"/>
          <p:cNvSpPr>
            <a:spLocks noGrp="1"/>
          </p:cNvSpPr>
          <p:nvPr>
            <p:ph type="body"/>
          </p:nvPr>
        </p:nvSpPr>
        <p:spPr/>
        <p:txBody>
          <a:bodyPr wrap="square" lIns="91440" tIns="45720" rIns="91440" bIns="45720" anchor="t" anchorCtr="0"/>
          <a:p>
            <a:pPr lvl="0" eaLnBrk="1" hangingPunct="1">
              <a:lnSpc>
                <a:spcPct val="150000"/>
              </a:lnSpc>
            </a:pPr>
            <a:endParaRPr lang="en-US" altLang="zh-CN" dirty="0">
              <a:ea typeface="宋体" panose="02010600030101010101" pitchFamily="2" charset="-122"/>
            </a:endParaRPr>
          </a:p>
        </p:txBody>
      </p:sp>
      <p:sp>
        <p:nvSpPr>
          <p:cNvPr id="15364"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r>
              <a:rPr lang="en-US" altLang="en-US" dirty="0">
                <a:sym typeface="+mn-ea"/>
              </a:rPr>
              <a:t>Comparing to the idle “Victim” DL, there is no changes happened to the connected “Victim”DL</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r>
              <a:rPr lang="en-US" altLang="en-US" dirty="0">
                <a:sym typeface="+mn-ea"/>
              </a:rPr>
              <a:t>Comparing to the idle “Victim” DL, there is no changes happened to the connected “Victim”DL</a:t>
            </a:r>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lvl="0"/>
            <a:endParaRPr lang="en-US" altLang="en-US" dirty="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p:nvPr>
        </p:nvSpPr>
        <p:spPr/>
        <p:txBody>
          <a:bodyPr wrap="square" lIns="91440" tIns="45720" rIns="91440" bIns="45720" anchor="t" anchorCtr="0"/>
          <a:p>
            <a:pPr marR="0" defTabSz="914400" eaLnBrk="1" hangingPunct="1">
              <a:lnSpc>
                <a:spcPts val="2500"/>
              </a:lnSpc>
              <a:spcBef>
                <a:spcPts val="300"/>
              </a:spcBef>
              <a:buClrTx/>
              <a:buSzTx/>
              <a:buFont typeface="Arial" panose="020B0604020202020204" pitchFamily="34" charset="0"/>
              <a:buChar char="•"/>
              <a:defRPr/>
            </a:pPr>
            <a:endParaRPr kumimoji="0" lang="en-US" altLang="zh-CN" sz="4000" b="1" kern="1200" cap="none" spc="0" normalizeH="0" baseline="0" dirty="0">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nchorCtr="0"/>
          <a:p>
            <a:pPr lvl="0" algn="r" eaLnBrk="1" hangingPunct="1"/>
            <a:fld id="{9A0DB2DC-4C9A-4742-B13C-FB6460FD3503}" type="slidenum">
              <a:rPr lang="zh-CN" altLang="en-US" sz="1200" dirty="0">
                <a:latin typeface="Calibri" panose="020F0502020204030204" pitchFamily="34" charset="0"/>
              </a:rPr>
            </a:fld>
            <a:endParaRPr lang="zh-CN" altLang="en-US" sz="1200" dirty="0">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2"/>
            <a:ext cx="9142810" cy="2388153"/>
          </a:xfrm>
        </p:spPr>
        <p:txBody>
          <a:bodyPr anchor="b"/>
          <a:lstStyle>
            <a:lvl1pPr algn="ctr">
              <a:defRPr sz="8000"/>
            </a:lvl1pPr>
          </a:lstStyle>
          <a:p>
            <a:r>
              <a:rPr lang="zh-CN" altLang="en-US" noProof="1"/>
              <a:t>单击此处编辑母版标题样式</a:t>
            </a:r>
            <a:endParaRPr lang="en-US" noProof="1"/>
          </a:p>
        </p:txBody>
      </p:sp>
      <p:sp>
        <p:nvSpPr>
          <p:cNvPr id="3" name="副标题 2"/>
          <p:cNvSpPr>
            <a:spLocks noGrp="1"/>
          </p:cNvSpPr>
          <p:nvPr>
            <p:ph type="subTitle" idx="1"/>
          </p:nvPr>
        </p:nvSpPr>
        <p:spPr>
          <a:xfrm>
            <a:off x="1523802" y="3602871"/>
            <a:ext cx="9142810" cy="1656146"/>
          </a:xfrm>
        </p:spPr>
        <p:txBody>
          <a:bodyPr/>
          <a:lstStyle>
            <a:lvl1pPr marL="0" indent="0" algn="ctr">
              <a:buNone/>
              <a:defRPr sz="3200"/>
            </a:lvl1pPr>
            <a:lvl2pPr marL="609600" indent="0" algn="ctr">
              <a:buNone/>
              <a:defRPr sz="2700"/>
            </a:lvl2pPr>
            <a:lvl3pPr marL="1219200" indent="0" algn="ctr">
              <a:buNone/>
              <a:defRPr sz="2400"/>
            </a:lvl3pPr>
            <a:lvl4pPr marL="1828800" indent="0" algn="ctr">
              <a:buNone/>
              <a:defRPr sz="2100"/>
            </a:lvl4pPr>
            <a:lvl5pPr marL="2438400" indent="0" algn="ctr">
              <a:buNone/>
              <a:defRPr sz="2100"/>
            </a:lvl5pPr>
            <a:lvl6pPr marL="3048000" indent="0" algn="ctr">
              <a:buNone/>
              <a:defRPr sz="2100"/>
            </a:lvl6pPr>
            <a:lvl7pPr marL="3657600" indent="0" algn="ctr">
              <a:buNone/>
              <a:defRPr sz="2100"/>
            </a:lvl7pPr>
            <a:lvl8pPr marL="4267200" indent="0" algn="ctr">
              <a:buNone/>
              <a:defRPr sz="2100"/>
            </a:lvl8pPr>
            <a:lvl9pPr marL="4876800" indent="0" algn="ctr">
              <a:buNone/>
              <a:defRPr sz="2100"/>
            </a:lvl9pPr>
          </a:lstStyle>
          <a:p>
            <a:r>
              <a:rPr lang="zh-CN" altLang="en-US" noProof="1"/>
              <a:t>单击此处编辑母版副标题样式</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926CD4E9-1BCC-4574-915D-9E4540238ABE}"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CCB8EF7-BF32-480B-9B29-5AD4945B110F}"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bg>
      <p:bgPr>
        <a:solidFill>
          <a:schemeClr val="bg1"/>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6" y="365211"/>
            <a:ext cx="2628558" cy="5813184"/>
          </a:xfrm>
        </p:spPr>
        <p:txBody>
          <a:bodyPr vert="eaVert"/>
          <a:lstStyle/>
          <a:p>
            <a:r>
              <a:rPr lang="zh-CN" altLang="en-US" noProof="1"/>
              <a:t>单击此处编辑母版标题样式</a:t>
            </a:r>
            <a:endParaRPr lang="en-US" noProof="1"/>
          </a:p>
        </p:txBody>
      </p:sp>
      <p:sp>
        <p:nvSpPr>
          <p:cNvPr id="3" name="竖排文字占位符 2"/>
          <p:cNvSpPr>
            <a:spLocks noGrp="1"/>
          </p:cNvSpPr>
          <p:nvPr>
            <p:ph type="body" orient="vert" idx="1"/>
          </p:nvPr>
        </p:nvSpPr>
        <p:spPr>
          <a:xfrm>
            <a:off x="838093" y="365211"/>
            <a:ext cx="7733293" cy="581318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4D1014D3-AB05-4D79-AC85-7B937D4A6D2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0747189-C373-4581-9C7B-5D3EB704B7C3}"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1745" y="1710135"/>
            <a:ext cx="10514231" cy="2853398"/>
          </a:xfrm>
        </p:spPr>
        <p:txBody>
          <a:bodyPr anchor="b"/>
          <a:lstStyle>
            <a:lvl1pPr>
              <a:defRPr sz="8000"/>
            </a:lvl1p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1745" y="4590528"/>
            <a:ext cx="10514231" cy="1500534"/>
          </a:xfrm>
        </p:spPr>
        <p:txBody>
          <a:bodyPr/>
          <a:lstStyle>
            <a:lvl1pPr marL="0" indent="0">
              <a:buNone/>
              <a:defRPr sz="3200">
                <a:solidFill>
                  <a:schemeClr val="tx1">
                    <a:tint val="75000"/>
                  </a:schemeClr>
                </a:solidFill>
              </a:defRPr>
            </a:lvl1pPr>
            <a:lvl2pPr marL="609600" indent="0">
              <a:buNone/>
              <a:defRPr sz="2700">
                <a:solidFill>
                  <a:schemeClr val="tx1">
                    <a:tint val="75000"/>
                  </a:schemeClr>
                </a:solidFill>
              </a:defRPr>
            </a:lvl2pPr>
            <a:lvl3pPr marL="1219200" indent="0">
              <a:buNone/>
              <a:defRPr sz="2400">
                <a:solidFill>
                  <a:schemeClr val="tx1">
                    <a:tint val="75000"/>
                  </a:schemeClr>
                </a:solidFill>
              </a:defRPr>
            </a:lvl3pPr>
            <a:lvl4pPr marL="1828800" indent="0">
              <a:buNone/>
              <a:defRPr sz="2100">
                <a:solidFill>
                  <a:schemeClr val="tx1">
                    <a:tint val="75000"/>
                  </a:schemeClr>
                </a:solidFill>
              </a:defRPr>
            </a:lvl4pPr>
            <a:lvl5pPr marL="2438400" indent="0">
              <a:buNone/>
              <a:defRPr sz="2100">
                <a:solidFill>
                  <a:schemeClr val="tx1">
                    <a:tint val="75000"/>
                  </a:schemeClr>
                </a:solidFill>
              </a:defRPr>
            </a:lvl5pPr>
            <a:lvl6pPr marL="3048000" indent="0">
              <a:buNone/>
              <a:defRPr sz="2100">
                <a:solidFill>
                  <a:schemeClr val="tx1">
                    <a:tint val="75000"/>
                  </a:schemeClr>
                </a:solidFill>
              </a:defRPr>
            </a:lvl6pPr>
            <a:lvl7pPr marL="3657600" indent="0">
              <a:buNone/>
              <a:defRPr sz="2100">
                <a:solidFill>
                  <a:schemeClr val="tx1">
                    <a:tint val="75000"/>
                  </a:schemeClr>
                </a:solidFill>
              </a:defRPr>
            </a:lvl7pPr>
            <a:lvl8pPr marL="4267200" indent="0">
              <a:buNone/>
              <a:defRPr sz="2100">
                <a:solidFill>
                  <a:schemeClr val="tx1">
                    <a:tint val="75000"/>
                  </a:schemeClr>
                </a:solidFill>
              </a:defRPr>
            </a:lvl8pPr>
            <a:lvl9pPr marL="4876800" indent="0">
              <a:buNone/>
              <a:defRPr sz="2100">
                <a:solidFill>
                  <a:schemeClr val="tx1">
                    <a:tint val="75000"/>
                  </a:schemeClr>
                </a:solidFill>
              </a:defRPr>
            </a:lvl9pPr>
          </a:lstStyle>
          <a:p>
            <a:pPr lvl="0"/>
            <a:r>
              <a:rPr lang="zh-CN" altLang="en-US" noProof="1"/>
              <a:t>单击此处编辑母版文本样式</a:t>
            </a:r>
            <a:endParaRPr lang="zh-CN" altLang="en-US" noProof="1"/>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2FBAAD3B-6A26-43DC-B769-F74E1D662625}"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内容占位符 2"/>
          <p:cNvSpPr>
            <a:spLocks noGrp="1"/>
          </p:cNvSpPr>
          <p:nvPr>
            <p:ph sz="half" idx="1"/>
          </p:nvPr>
        </p:nvSpPr>
        <p:spPr>
          <a:xfrm>
            <a:off x="838092"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内容占位符 3"/>
          <p:cNvSpPr>
            <a:spLocks noGrp="1"/>
          </p:cNvSpPr>
          <p:nvPr>
            <p:ph sz="half" idx="2"/>
          </p:nvPr>
        </p:nvSpPr>
        <p:spPr>
          <a:xfrm>
            <a:off x="6171398" y="1826048"/>
            <a:ext cx="5180926" cy="4352346"/>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CE2188D-16A7-435D-8636-4DE58F1F4FE7}"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1" y="365210"/>
            <a:ext cx="10514231" cy="1325870"/>
          </a:xfrm>
        </p:spPr>
        <p:txBody>
          <a:bodyPr/>
          <a:lstStyle/>
          <a:p>
            <a:r>
              <a:rPr lang="zh-CN" altLang="en-US" noProof="1"/>
              <a:t>单击此处编辑母版标题样式</a:t>
            </a:r>
            <a:endParaRPr lang="en-US" noProof="1"/>
          </a:p>
        </p:txBody>
      </p:sp>
      <p:sp>
        <p:nvSpPr>
          <p:cNvPr id="3" name="文本占位符 2"/>
          <p:cNvSpPr>
            <a:spLocks noGrp="1"/>
          </p:cNvSpPr>
          <p:nvPr>
            <p:ph type="body" idx="1"/>
          </p:nvPr>
        </p:nvSpPr>
        <p:spPr>
          <a:xfrm>
            <a:off x="839680" y="1681552"/>
            <a:ext cx="5157115"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39680" y="2505657"/>
            <a:ext cx="5157115"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5" name="文本占位符 4"/>
          <p:cNvSpPr>
            <a:spLocks noGrp="1"/>
          </p:cNvSpPr>
          <p:nvPr>
            <p:ph type="body" sz="quarter" idx="3"/>
          </p:nvPr>
        </p:nvSpPr>
        <p:spPr>
          <a:xfrm>
            <a:off x="6171403" y="1681552"/>
            <a:ext cx="5182513" cy="824103"/>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100" b="1"/>
            </a:lvl4pPr>
            <a:lvl5pPr marL="2438400" indent="0">
              <a:buNone/>
              <a:defRPr sz="2100" b="1"/>
            </a:lvl5pPr>
            <a:lvl6pPr marL="3048000" indent="0">
              <a:buNone/>
              <a:defRPr sz="2100" b="1"/>
            </a:lvl6pPr>
            <a:lvl7pPr marL="3657600" indent="0">
              <a:buNone/>
              <a:defRPr sz="2100" b="1"/>
            </a:lvl7pPr>
            <a:lvl8pPr marL="4267200" indent="0">
              <a:buNone/>
              <a:defRPr sz="2100" b="1"/>
            </a:lvl8pPr>
            <a:lvl9pPr marL="4876800" indent="0">
              <a:buNone/>
              <a:defRPr sz="2100" b="1"/>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6171403" y="2505657"/>
            <a:ext cx="5182513" cy="3685441"/>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7"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DCB7344-E104-4FC0-B946-34ED99A972D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4"/>
          <p:cNvSpPr>
            <a:spLocks noGrp="1"/>
          </p:cNvSpPr>
          <p:nvPr>
            <p:ph type="ftr" sz="quarter" idx="1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5"/>
          <p:cNvSpPr>
            <a:spLocks noGrp="1"/>
          </p:cNvSpPr>
          <p:nvPr>
            <p:ph type="sldNum" sz="quarter" idx="1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en-US" noProof="1"/>
          </a:p>
        </p:txBody>
      </p:sp>
      <p:sp>
        <p:nvSpPr>
          <p:cNvPr id="3"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3CDE3F17-3B2F-457D-9E42-6D2BDE38EEF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sp>
        <p:nvSpPr>
          <p:cNvPr id="2"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F6A55551-8E62-459F-A9D5-EB5161DC58A4}"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3"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内容占位符 2"/>
          <p:cNvSpPr>
            <a:spLocks noGrp="1"/>
          </p:cNvSpPr>
          <p:nvPr>
            <p:ph idx="1"/>
          </p:nvPr>
        </p:nvSpPr>
        <p:spPr>
          <a:xfrm>
            <a:off x="5182518" y="987655"/>
            <a:ext cx="6171398" cy="4874754"/>
          </a:xfrm>
        </p:spPr>
        <p:txBody>
          <a:bodyPr/>
          <a:lstStyle>
            <a:lvl1pPr>
              <a:defRPr sz="4300"/>
            </a:lvl1pPr>
            <a:lvl2pPr>
              <a:defRPr sz="3700"/>
            </a:lvl2pPr>
            <a:lvl3pPr>
              <a:defRPr sz="3200"/>
            </a:lvl3pPr>
            <a:lvl4pPr>
              <a:defRPr sz="2700"/>
            </a:lvl4pPr>
            <a:lvl5pPr>
              <a:defRPr sz="2700"/>
            </a:lvl5pPr>
            <a:lvl6pPr>
              <a:defRPr sz="2700"/>
            </a:lvl6pPr>
            <a:lvl7pPr>
              <a:defRPr sz="2700"/>
            </a:lvl7pPr>
            <a:lvl8pPr>
              <a:defRPr sz="2700"/>
            </a:lvl8pPr>
            <a:lvl9pPr>
              <a:defRPr sz="2700"/>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en-US" noProof="1"/>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863BBC30-3426-4810-8156-B2D65F8D26CC}"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9685" y="457306"/>
            <a:ext cx="3931724" cy="1600571"/>
          </a:xfrm>
        </p:spPr>
        <p:txBody>
          <a:bodyPr anchor="b"/>
          <a:lstStyle>
            <a:lvl1pPr>
              <a:defRPr sz="4300"/>
            </a:lvl1pPr>
          </a:lstStyle>
          <a:p>
            <a:r>
              <a:rPr lang="zh-CN" altLang="en-US" noProof="1"/>
              <a:t>单击此处编辑母版标题样式</a:t>
            </a:r>
            <a:endParaRPr lang="en-US" noProof="1"/>
          </a:p>
        </p:txBody>
      </p:sp>
      <p:sp>
        <p:nvSpPr>
          <p:cNvPr id="3" name="图片占位符 2"/>
          <p:cNvSpPr>
            <a:spLocks noGrp="1"/>
          </p:cNvSpPr>
          <p:nvPr>
            <p:ph type="pic" idx="1"/>
          </p:nvPr>
        </p:nvSpPr>
        <p:spPr>
          <a:xfrm>
            <a:off x="5182518" y="987655"/>
            <a:ext cx="6171398" cy="4874754"/>
          </a:xfrm>
        </p:spPr>
        <p:txBody>
          <a:bodyPr vert="horz" wrap="square" lIns="121917" tIns="60958" rIns="121917" bIns="60958" numCol="1" rtlCol="0" anchor="t" anchorCtr="0" compatLnSpc="1">
            <a:normAutofit/>
          </a:bodyPr>
          <a:lstStyle>
            <a:lvl1pPr marL="0" indent="0">
              <a:buNone/>
              <a:defRPr sz="4300"/>
            </a:lvl1pPr>
            <a:lvl2pPr marL="609600" indent="0">
              <a:buNone/>
              <a:defRPr sz="37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pPr marL="0" marR="0" lvl="0" indent="0" algn="l" defTabSz="914400" rtl="0" eaLnBrk="0" fontAlgn="base" latinLnBrk="0" hangingPunct="0">
              <a:lnSpc>
                <a:spcPct val="90000"/>
              </a:lnSpc>
              <a:spcBef>
                <a:spcPts val="1340"/>
              </a:spcBef>
              <a:spcAft>
                <a:spcPct val="0"/>
              </a:spcAft>
              <a:buClrTx/>
              <a:buSzTx/>
              <a:buFont typeface="Arial" panose="020B0604020202020204" pitchFamily="34" charset="0"/>
              <a:buNone/>
              <a:defRPr/>
            </a:pPr>
            <a:endParaRPr kumimoji="0" lang="en-US" sz="43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839685" y="2057877"/>
            <a:ext cx="3931724" cy="3812471"/>
          </a:xfrm>
        </p:spPr>
        <p:txBody>
          <a:bodyPr/>
          <a:lstStyle>
            <a:lvl1pPr marL="0" indent="0">
              <a:buNone/>
              <a:defRPr sz="2100"/>
            </a:lvl1pPr>
            <a:lvl2pPr marL="609600" indent="0">
              <a:buNone/>
              <a:defRPr sz="1900"/>
            </a:lvl2pPr>
            <a:lvl3pPr marL="1219200" indent="0">
              <a:buNone/>
              <a:defRPr sz="1600"/>
            </a:lvl3pPr>
            <a:lvl4pPr marL="1828800" indent="0">
              <a:buNone/>
              <a:defRPr sz="1300"/>
            </a:lvl4pPr>
            <a:lvl5pPr marL="2438400" indent="0">
              <a:buNone/>
              <a:defRPr sz="1300"/>
            </a:lvl5pPr>
            <a:lvl6pPr marL="3048000" indent="0">
              <a:buNone/>
              <a:defRPr sz="1300"/>
            </a:lvl6pPr>
            <a:lvl7pPr marL="3657600" indent="0">
              <a:buNone/>
              <a:defRPr sz="1300"/>
            </a:lvl7pPr>
            <a:lvl8pPr marL="4267200" indent="0">
              <a:buNone/>
              <a:defRPr sz="1300"/>
            </a:lvl8pPr>
            <a:lvl9pPr marL="4876800" indent="0">
              <a:buNone/>
              <a:defRPr sz="1300"/>
            </a:lvl9pPr>
          </a:lstStyle>
          <a:p>
            <a:pPr lvl="0"/>
            <a:r>
              <a:rPr lang="zh-CN" altLang="en-US" noProof="1"/>
              <a:t>单击此处编辑母版文本样式</a:t>
            </a:r>
            <a:endParaRPr lang="zh-CN" altLang="en-US" noProof="1"/>
          </a:p>
        </p:txBody>
      </p:sp>
      <p:sp>
        <p:nvSpPr>
          <p:cNvPr id="5" name="日期占位符 3"/>
          <p:cNvSpPr>
            <a:spLocks noGrp="1"/>
          </p:cNvSpPr>
          <p:nvPr>
            <p:ph type="dt" sz="half" idx="12"/>
          </p:nvPr>
        </p:nvSpPr>
        <p:spPr>
          <a:xfrm>
            <a:off x="838200" y="6357938"/>
            <a:ext cx="2743200" cy="365125"/>
          </a:xfrm>
          <a:prstGeom prst="rect">
            <a:avLst/>
          </a:prstGeom>
        </p:spPr>
        <p:txBody>
          <a:bodyPr vert="horz" wrap="square" lIns="121917" tIns="60958" rIns="121917" bIns="60958" numCol="1" anchor="ctr"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57B23BBC-B664-4346-B601-6D003134BDE0}"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p>
            <a:pPr algn="r" eaLnBrk="1" hangingPunct="1">
              <a:buNone/>
            </a:pPr>
            <a:fld id="{9A0DB2DC-4C9A-4742-B13C-FB6460FD3503}" type="slidenum">
              <a:rPr lang="en-US" altLang="zh-CN" dirty="0">
                <a:latin typeface="Calibri" panose="020F0502020204030204" pitchFamily="34" charset="0"/>
              </a:rPr>
            </a:fld>
            <a:endParaRPr lang="en-US" altLang="zh-CN"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838200" y="365125"/>
            <a:ext cx="10514013" cy="1325563"/>
          </a:xfrm>
          <a:prstGeom prst="rect">
            <a:avLst/>
          </a:prstGeom>
          <a:noFill/>
          <a:ln w="9525">
            <a:noFill/>
          </a:ln>
        </p:spPr>
        <p:txBody>
          <a:bodyPr lIns="121917" tIns="60958" rIns="121917" bIns="60958" anchor="ctr" anchorCtr="0"/>
          <a:p>
            <a:pPr lvl="0"/>
            <a:r>
              <a:rPr lang="zh-CN" altLang="en-US" dirty="0"/>
              <a:t>单击此处编辑母版标题样式</a:t>
            </a:r>
            <a:endParaRPr lang="zh-CN" altLang="en-US" dirty="0"/>
          </a:p>
        </p:txBody>
      </p:sp>
      <p:sp>
        <p:nvSpPr>
          <p:cNvPr id="1027" name="文本占位符 2"/>
          <p:cNvSpPr>
            <a:spLocks noGrp="1"/>
          </p:cNvSpPr>
          <p:nvPr>
            <p:ph type="body" idx="9"/>
          </p:nvPr>
        </p:nvSpPr>
        <p:spPr>
          <a:xfrm>
            <a:off x="838200" y="1825625"/>
            <a:ext cx="10514013" cy="4352925"/>
          </a:xfrm>
          <a:prstGeom prst="rect">
            <a:avLst/>
          </a:prstGeom>
          <a:noFill/>
          <a:ln w="9525">
            <a:noFill/>
          </a:ln>
        </p:spPr>
        <p:txBody>
          <a:bodyPr lIns="121917" tIns="60958" rIns="121917" bIns="60958"/>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7938"/>
            <a:ext cx="2743200" cy="365125"/>
          </a:xfrm>
          <a:prstGeom prst="rect">
            <a:avLst/>
          </a:prstGeom>
        </p:spPr>
        <p:txBody>
          <a:bodyPr vert="horz" wrap="square" lIns="121917" tIns="60958" rIns="121917" bIns="60958" numCol="1" anchor="ctr" anchorCtr="0" compatLnSpc="1"/>
          <a:lstStyle>
            <a:lvl1pP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A0D77337-E1C2-43C7-9660-BEE5849FCC21}" type="datetimeFigureOut">
              <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rPr>
            </a:fld>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4038600" y="6357938"/>
            <a:ext cx="4113213" cy="365125"/>
          </a:xfrm>
          <a:prstGeom prst="rect">
            <a:avLst/>
          </a:prstGeom>
        </p:spPr>
        <p:txBody>
          <a:bodyPr vert="horz" wrap="square" lIns="121917" tIns="60958" rIns="121917" bIns="60958" numCol="1" anchor="ctr" anchorCtr="0" compatLnSpc="1"/>
          <a:lstStyle>
            <a:lvl1pPr algn="ctr" eaLnBrk="1" hangingPunct="1">
              <a:defRPr sz="1600">
                <a:solidFill>
                  <a:srgbClr val="898989"/>
                </a:solidFill>
                <a:latin typeface="Calibri" panose="020F0502020204030204" pitchFamily="34" charset="0"/>
                <a:ea typeface="宋体" panose="02010600030101010101" pitchFamily="2" charset="-122"/>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6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8609013" y="6357938"/>
            <a:ext cx="2743200" cy="365125"/>
          </a:xfrm>
          <a:prstGeom prst="rect">
            <a:avLst/>
          </a:prstGeom>
        </p:spPr>
        <p:txBody>
          <a:bodyPr vert="horz" wrap="square" lIns="121917" tIns="60958" rIns="121917" bIns="60958" numCol="1" anchor="ctr" anchorCtr="0" compatLnSpc="1"/>
          <a:lstStyle>
            <a:lvl1pPr algn="r">
              <a:defRPr sz="1600">
                <a:solidFill>
                  <a:srgbClr val="898989"/>
                </a:solidFill>
                <a:latin typeface="Calibri" panose="020F0502020204030204" pitchFamily="34" charset="0"/>
              </a:defRPr>
            </a:lvl1pPr>
          </a:lstStyle>
          <a:p>
            <a:pPr lvl="0" eaLnBrk="1" hangingPunct="1">
              <a:buNone/>
            </a:pPr>
            <a:fld id="{9A0DB2DC-4C9A-4742-B13C-FB6460FD3503}" type="slidenum">
              <a:rPr lang="en-US" altLang="zh-CN" dirty="0"/>
            </a:fld>
            <a:endParaRPr lang="en-US" altLang="zh-CN" dirty="0">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5900" kern="1200">
          <a:solidFill>
            <a:schemeClr val="tx1"/>
          </a:solidFill>
          <a:latin typeface="+mj-lt"/>
          <a:ea typeface="+mj-ea"/>
          <a:cs typeface="+mj-cs"/>
        </a:defRPr>
      </a:lvl1pPr>
      <a:lvl2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5900">
          <a:solidFill>
            <a:schemeClr val="tx1"/>
          </a:solidFill>
          <a:latin typeface="Calibri Light" panose="020F0302020204030204" pitchFamily="34" charset="0"/>
        </a:defRPr>
      </a:lvl5pPr>
      <a:lvl6pPr marL="609600" algn="l" rtl="0" fontAlgn="base">
        <a:lnSpc>
          <a:spcPct val="90000"/>
        </a:lnSpc>
        <a:spcBef>
          <a:spcPct val="0"/>
        </a:spcBef>
        <a:spcAft>
          <a:spcPct val="0"/>
        </a:spcAft>
        <a:defRPr sz="5900">
          <a:solidFill>
            <a:schemeClr val="tx1"/>
          </a:solidFill>
          <a:latin typeface="Calibri Light" panose="020F0302020204030204" pitchFamily="34" charset="0"/>
        </a:defRPr>
      </a:lvl6pPr>
      <a:lvl7pPr marL="1219200" algn="l" rtl="0" fontAlgn="base">
        <a:lnSpc>
          <a:spcPct val="90000"/>
        </a:lnSpc>
        <a:spcBef>
          <a:spcPct val="0"/>
        </a:spcBef>
        <a:spcAft>
          <a:spcPct val="0"/>
        </a:spcAft>
        <a:defRPr sz="5900">
          <a:solidFill>
            <a:schemeClr val="tx1"/>
          </a:solidFill>
          <a:latin typeface="Calibri Light" panose="020F0302020204030204" pitchFamily="34" charset="0"/>
        </a:defRPr>
      </a:lvl7pPr>
      <a:lvl8pPr marL="1828800" algn="l" rtl="0" fontAlgn="base">
        <a:lnSpc>
          <a:spcPct val="90000"/>
        </a:lnSpc>
        <a:spcBef>
          <a:spcPct val="0"/>
        </a:spcBef>
        <a:spcAft>
          <a:spcPct val="0"/>
        </a:spcAft>
        <a:defRPr sz="5900">
          <a:solidFill>
            <a:schemeClr val="tx1"/>
          </a:solidFill>
          <a:latin typeface="Calibri Light" panose="020F0302020204030204" pitchFamily="34" charset="0"/>
        </a:defRPr>
      </a:lvl8pPr>
      <a:lvl9pPr marL="2438400" algn="l" rtl="0" fontAlgn="base">
        <a:lnSpc>
          <a:spcPct val="90000"/>
        </a:lnSpc>
        <a:spcBef>
          <a:spcPct val="0"/>
        </a:spcBef>
        <a:spcAft>
          <a:spcPct val="0"/>
        </a:spcAft>
        <a:defRPr sz="5900">
          <a:solidFill>
            <a:schemeClr val="tx1"/>
          </a:solidFill>
          <a:latin typeface="Calibri Light" panose="020F0302020204030204" pitchFamily="34" charset="0"/>
        </a:defRPr>
      </a:lvl9pPr>
    </p:titleStyle>
    <p:bodyStyle>
      <a:lvl1pPr marL="303530" indent="-303530" algn="l" rtl="0" eaLnBrk="0" fontAlgn="base" hangingPunct="0">
        <a:lnSpc>
          <a:spcPct val="90000"/>
        </a:lnSpc>
        <a:spcBef>
          <a:spcPts val="1340"/>
        </a:spcBef>
        <a:spcAft>
          <a:spcPct val="0"/>
        </a:spcAft>
        <a:buFont typeface="Arial" panose="020B0604020202020204" pitchFamily="34" charset="0"/>
        <a:buChar char="•"/>
        <a:defRPr sz="3700" kern="1200">
          <a:solidFill>
            <a:schemeClr val="tx1"/>
          </a:solidFill>
          <a:latin typeface="+mn-lt"/>
          <a:ea typeface="+mn-ea"/>
          <a:cs typeface="+mn-cs"/>
        </a:defRPr>
      </a:lvl1pPr>
      <a:lvl2pPr marL="913130" indent="-303530" algn="l" rtl="0" eaLnBrk="0" fontAlgn="base" hangingPunct="0">
        <a:lnSpc>
          <a:spcPct val="90000"/>
        </a:lnSpc>
        <a:spcBef>
          <a:spcPts val="665"/>
        </a:spcBef>
        <a:spcAft>
          <a:spcPct val="0"/>
        </a:spcAft>
        <a:buFont typeface="Arial" panose="020B0604020202020204" pitchFamily="34" charset="0"/>
        <a:buChar char="•"/>
        <a:defRPr sz="3200" kern="1200">
          <a:solidFill>
            <a:schemeClr val="tx1"/>
          </a:solidFill>
          <a:latin typeface="+mn-lt"/>
          <a:ea typeface="+mn-ea"/>
          <a:cs typeface="+mn-cs"/>
        </a:defRPr>
      </a:lvl2pPr>
      <a:lvl3pPr marL="1522730" indent="-303530" algn="l" rtl="0" eaLnBrk="0" fontAlgn="base" hangingPunct="0">
        <a:lnSpc>
          <a:spcPct val="90000"/>
        </a:lnSpc>
        <a:spcBef>
          <a:spcPts val="665"/>
        </a:spcBef>
        <a:spcAft>
          <a:spcPct val="0"/>
        </a:spcAft>
        <a:buFont typeface="Arial" panose="020B0604020202020204" pitchFamily="34" charset="0"/>
        <a:buChar char="•"/>
        <a:defRPr sz="2700" kern="1200">
          <a:solidFill>
            <a:schemeClr val="tx1"/>
          </a:solidFill>
          <a:latin typeface="+mn-lt"/>
          <a:ea typeface="+mn-ea"/>
          <a:cs typeface="+mn-cs"/>
        </a:defRPr>
      </a:lvl3pPr>
      <a:lvl4pPr marL="21323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4pPr>
      <a:lvl5pPr marL="2741930" indent="-303530" algn="l" rtl="0" eaLnBrk="0" fontAlgn="base" hangingPunct="0">
        <a:lnSpc>
          <a:spcPct val="90000"/>
        </a:lnSpc>
        <a:spcBef>
          <a:spcPts val="665"/>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ts val="665"/>
        </a:spcBef>
        <a:buFont typeface="Arial" panose="020B0604020202020204" pitchFamily="34" charset="0"/>
        <a:buChar char="•"/>
        <a:defRPr sz="24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tags" Target="../tags/tag3.xml"/><Relationship Id="rId2" Type="http://schemas.openxmlformats.org/officeDocument/2006/relationships/image" Target="../media/image2.e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标题 1"/>
          <p:cNvSpPr>
            <a:spLocks noGrp="1"/>
          </p:cNvSpPr>
          <p:nvPr>
            <p:ph type="ctrTitle"/>
          </p:nvPr>
        </p:nvSpPr>
        <p:spPr>
          <a:xfrm>
            <a:off x="595313" y="1885950"/>
            <a:ext cx="10960100" cy="2336800"/>
          </a:xfrm>
        </p:spPr>
        <p:txBody>
          <a:bodyPr vert="horz" wrap="square" lIns="121917" tIns="60958" rIns="121917" bIns="60958" numCol="1" anchor="ctr" anchorCtr="0" compatLnSpc="1"/>
          <a:lstStyle/>
          <a:p>
            <a:pPr marL="0" marR="0" lvl="0" indent="0" algn="ctr" defTabSz="914400" rtl="0" eaLnBrk="1" fontAlgn="base" latinLnBrk="0" hangingPunct="1">
              <a:lnSpc>
                <a:spcPts val="6280"/>
              </a:lnSpc>
              <a:spcBef>
                <a:spcPct val="0"/>
              </a:spcBef>
              <a:spcAft>
                <a:spcPct val="0"/>
              </a:spcAft>
              <a:buClrTx/>
              <a:buSzTx/>
              <a:buFontTx/>
              <a:buNone/>
              <a:defRPr/>
            </a:pPr>
            <a:r>
              <a:rPr kumimoji="0" lang="en-US" altLang="zh-CN" sz="2800" b="0" i="0" u="none" strike="noStrike" kern="1200" cap="none" spc="0" normalizeH="0" baseline="0" noProof="0" dirty="0">
                <a:ln>
                  <a:noFill/>
                </a:ln>
                <a:solidFill>
                  <a:schemeClr val="tx1"/>
                </a:solidFill>
                <a:effectLst/>
                <a:uLnTx/>
                <a:uFillTx/>
                <a:latin typeface="+mn-lt"/>
                <a:ea typeface="+mj-ea"/>
                <a:cs typeface="+mj-cs"/>
              </a:rPr>
              <a:t>Discussion on handling of MDT IDC problem</a:t>
            </a:r>
            <a:endParaRPr kumimoji="0" lang="zh-CN" altLang="en-US" sz="2800" b="0" i="0" u="none" strike="noStrike" kern="1200" cap="none" spc="0" normalizeH="0" baseline="0" noProof="0" dirty="0">
              <a:ln>
                <a:noFill/>
              </a:ln>
              <a:solidFill>
                <a:schemeClr val="tx1"/>
              </a:solidFill>
              <a:effectLst/>
              <a:uLnTx/>
              <a:uFillTx/>
              <a:latin typeface="+mn-lt"/>
              <a:ea typeface="+mj-ea"/>
              <a:cs typeface="+mj-cs"/>
            </a:endParaRPr>
          </a:p>
        </p:txBody>
      </p:sp>
      <p:sp>
        <p:nvSpPr>
          <p:cNvPr id="14339" name="副标题 2"/>
          <p:cNvSpPr>
            <a:spLocks noGrp="1"/>
          </p:cNvSpPr>
          <p:nvPr>
            <p:ph type="subTitle" idx="1"/>
          </p:nvPr>
        </p:nvSpPr>
        <p:spPr>
          <a:xfrm>
            <a:off x="215900" y="4737100"/>
            <a:ext cx="11703050" cy="1524000"/>
          </a:xfrm>
        </p:spPr>
        <p:txBody>
          <a:bodyPr vert="horz" wrap="square" lIns="121917" tIns="60958" rIns="121917" bIns="60958" anchor="t" anchorCtr="0"/>
          <a:p>
            <a:pPr eaLnBrk="1" hangingPunct="1">
              <a:lnSpc>
                <a:spcPct val="150000"/>
              </a:lnSpc>
              <a:buClrTx/>
              <a:buSzTx/>
            </a:pPr>
            <a:r>
              <a:rPr lang="en-US" altLang="zh-CN" sz="2800" kern="1200" dirty="0">
                <a:latin typeface="+mn-lt"/>
                <a:ea typeface="宋体" panose="02010600030101010101" pitchFamily="2" charset="-122"/>
                <a:cs typeface="+mn-cs"/>
              </a:rPr>
              <a:t>China Mobile, CATT, Qualcomm</a:t>
            </a:r>
            <a:endParaRPr lang="en-US" altLang="zh-CN" sz="2800" kern="1200" dirty="0">
              <a:highlight>
                <a:srgbClr val="FFFF00"/>
              </a:highlight>
              <a:latin typeface="+mn-lt"/>
              <a:ea typeface="宋体" panose="02010600030101010101" pitchFamily="2" charset="-122"/>
              <a:cs typeface="+mn-cs"/>
            </a:endParaRPr>
          </a:p>
        </p:txBody>
      </p:sp>
      <p:sp>
        <p:nvSpPr>
          <p:cNvPr id="14340"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
        <p:nvSpPr>
          <p:cNvPr id="3" name="Subtitle 4"/>
          <p:cNvSpPr txBox="1"/>
          <p:nvPr/>
        </p:nvSpPr>
        <p:spPr bwMode="auto">
          <a:xfrm>
            <a:off x="195263" y="88900"/>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anose="02000503000000020004"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anose="02000503000000020004" pitchFamily="2" charset="0"/>
              <a:buChar char="›"/>
              <a:defRPr sz="2000">
                <a:solidFill>
                  <a:schemeClr val="tx1"/>
                </a:solidFill>
                <a:latin typeface="+mn-lt"/>
              </a:defRPr>
            </a:lvl9pPr>
          </a:lstStyle>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kumimoji="0" lang="en-GB" altLang="zh-CN" sz="2400" b="1" i="0" u="none" strike="noStrike" kern="1200" cap="none" spc="0" normalizeH="0" baseline="0" noProof="0" dirty="0">
                <a:ln>
                  <a:noFill/>
                </a:ln>
                <a:solidFill>
                  <a:schemeClr val="tx1"/>
                </a:solidFill>
                <a:effectLst/>
                <a:uLnTx/>
                <a:uFillTx/>
                <a:latin typeface="+mn-lt"/>
                <a:ea typeface="+mn-ea"/>
                <a:cs typeface="+mn-cs"/>
              </a:rPr>
              <a:t>3GPP TSG-RAN5 Meeting #</a:t>
            </a:r>
            <a:r>
              <a:rPr kumimoji="0" lang="en-US" altLang="en-GB" sz="2400" b="1" i="0" u="none" strike="noStrike" kern="1200" cap="none" spc="0" normalizeH="0" baseline="0" noProof="0" dirty="0">
                <a:ln>
                  <a:noFill/>
                </a:ln>
                <a:solidFill>
                  <a:schemeClr val="tx1"/>
                </a:solidFill>
                <a:effectLst/>
                <a:uLnTx/>
                <a:uFillTx/>
                <a:latin typeface="+mn-lt"/>
                <a:ea typeface="+mn-ea"/>
                <a:cs typeface="+mn-cs"/>
              </a:rPr>
              <a:t>103</a:t>
            </a:r>
            <a:r>
              <a:rPr kumimoji="0" lang="en-US" sz="2400" b="0" i="0" u="none" strike="noStrike" kern="0" cap="none" spc="0" normalizeH="0" baseline="0" noProof="0" dirty="0">
                <a:ln>
                  <a:noFill/>
                </a:ln>
                <a:solidFill>
                  <a:schemeClr val="tx1"/>
                </a:solidFill>
                <a:effectLst/>
                <a:uLnTx/>
                <a:uFillTx/>
                <a:latin typeface="+mn-lt"/>
                <a:ea typeface="+mn-ea"/>
                <a:cs typeface="+mn-cs"/>
              </a:rPr>
              <a:t> 						      </a:t>
            </a:r>
            <a:r>
              <a:rPr kumimoji="0" lang="en-US" altLang="zh-CN" sz="2400" b="1" i="0" u="none" strike="noStrike" kern="1200" cap="none" spc="0" normalizeH="0" baseline="0" noProof="0" dirty="0">
                <a:ln>
                  <a:noFill/>
                </a:ln>
                <a:effectLst/>
                <a:uLnTx/>
                <a:uFillTx/>
                <a:latin typeface="+mn-lt"/>
                <a:ea typeface="+mn-ea"/>
                <a:cs typeface="+mn-cs"/>
              </a:rPr>
              <a:t>R5-24</a:t>
            </a:r>
            <a:r>
              <a:rPr kumimoji="0" lang="en-US" altLang="zh-CN" sz="2400" b="1" i="0" u="none" strike="noStrike" kern="1200" cap="none" spc="0" normalizeH="0" baseline="0" noProof="0" dirty="0">
                <a:ln>
                  <a:noFill/>
                </a:ln>
                <a:effectLst/>
                <a:uLnTx/>
                <a:uFillTx/>
                <a:latin typeface="+mn-lt"/>
                <a:ea typeface="+mn-ea"/>
                <a:cs typeface="+mn-cs"/>
              </a:rPr>
              <a:t>3074</a:t>
            </a:r>
            <a:endParaRPr kumimoji="0" lang="en-US" altLang="zh-CN" sz="2400" b="1" i="0" u="none" strike="noStrike" kern="1200" cap="none" spc="0" normalizeH="0" baseline="0" noProof="0" dirty="0">
              <a:ln>
                <a:noFill/>
              </a:ln>
              <a:effectLst/>
              <a:uLnTx/>
              <a:uFillTx/>
              <a:latin typeface="+mn-lt"/>
              <a:ea typeface="+mn-ea"/>
              <a:cs typeface="+mn-cs"/>
            </a:endParaRPr>
          </a:p>
          <a:p>
            <a:pPr marL="0" marR="0" lvl="0" indent="0" algn="l" defTabSz="914400" rtl="0" eaLnBrk="1" fontAlgn="base" latinLnBrk="0" hangingPunct="1">
              <a:lnSpc>
                <a:spcPct val="100000"/>
              </a:lnSpc>
              <a:spcBef>
                <a:spcPts val="0"/>
              </a:spcBef>
              <a:spcAft>
                <a:spcPct val="0"/>
              </a:spcAft>
              <a:buClr>
                <a:srgbClr val="00A9D4"/>
              </a:buClr>
              <a:buSzTx/>
              <a:buFont typeface="Arial" panose="020B0604020202020204" pitchFamily="34" charset="0"/>
              <a:buNone/>
              <a:defRPr/>
            </a:pPr>
            <a:r>
              <a:rPr lang="en-US" sz="2400" b="1" noProof="0" dirty="0">
                <a:ln>
                  <a:noFill/>
                </a:ln>
                <a:effectLst/>
                <a:uLnTx/>
                <a:uFillTx/>
                <a:sym typeface="+mn-ea"/>
              </a:rPr>
              <a:t>Fukuoka, Japan, May 20 - 24, 2024</a:t>
            </a:r>
            <a:endParaRPr kumimoji="0" lang="en-US" sz="2400" b="1" i="0" u="none" strike="noStrike" kern="1200" cap="none" spc="0" normalizeH="0" baseline="0" noProof="0" dirty="0">
              <a:ln>
                <a:noFill/>
              </a:ln>
              <a:solidFill>
                <a:schemeClr val="tx1"/>
              </a:solidFill>
              <a:effectLst/>
              <a:uLnTx/>
              <a:uFillTx/>
              <a:latin typeface="+mn-lt"/>
              <a:ea typeface="+mn-ea"/>
              <a:cs typeface="+mn-cs"/>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Background</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126365" y="3771265"/>
            <a:ext cx="11938635" cy="1305560"/>
          </a:xfrm>
          <a:prstGeom prst="rect">
            <a:avLst/>
          </a:prstGeom>
          <a:noFill/>
        </p:spPr>
        <p:txBody>
          <a:bodyPr>
            <a:noAutofit/>
          </a:bodyPr>
          <a:p>
            <a:pPr marR="0" defTabSz="914400" eaLnBrk="1" hangingPunct="1">
              <a:lnSpc>
                <a:spcPts val="30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0</a:t>
            </a:r>
            <a:r>
              <a:rPr kumimoji="0" lang="en-US" altLang="zh-CN" sz="2400" kern="1200" cap="none" spc="0" normalizeH="0" baseline="0" noProof="0" dirty="0">
                <a:latin typeface="+mn-lt"/>
                <a:ea typeface="宋体" panose="02010600030101010101" pitchFamily="2" charset="-122"/>
                <a:cs typeface="+mn-cs"/>
                <a:sym typeface="+mn-ea"/>
              </a:rPr>
              <a:t>: To complete TC 8.1.6.1.2.14, it is still need to confirm UE will detect IDC problem with “T1” configuration.</a:t>
            </a:r>
            <a:endParaRPr kumimoji="0" lang="en-US" altLang="zh-CN" sz="2400" kern="1200" cap="none" spc="0" normalizeH="0" baseline="0" noProof="0" dirty="0">
              <a:latin typeface="+mn-lt"/>
              <a:ea typeface="宋体" panose="02010600030101010101" pitchFamily="2" charset="-122"/>
              <a:cs typeface="+mn-cs"/>
              <a:sym typeface="+mn-ea"/>
            </a:endParaRPr>
          </a:p>
        </p:txBody>
      </p:sp>
      <p:pic>
        <p:nvPicPr>
          <p:cNvPr id="4" name="图片 3"/>
          <p:cNvPicPr>
            <a:picLocks noChangeAspect="1"/>
          </p:cNvPicPr>
          <p:nvPr/>
        </p:nvPicPr>
        <p:blipFill>
          <a:blip r:embed="rId1"/>
          <a:stretch>
            <a:fillRect/>
          </a:stretch>
        </p:blipFill>
        <p:spPr>
          <a:xfrm>
            <a:off x="797560" y="1271905"/>
            <a:ext cx="9700260" cy="1692910"/>
          </a:xfrm>
          <a:prstGeom prst="rect">
            <a:avLst/>
          </a:prstGeom>
          <a:effectLst>
            <a:outerShdw blurRad="63500" sx="102000" sy="102000" algn="ctr" rotWithShape="0">
              <a:prstClr val="black">
                <a:alpha val="40000"/>
              </a:prstClr>
            </a:outerShdw>
          </a:effectLst>
        </p:spPr>
      </p:pic>
      <p:sp>
        <p:nvSpPr>
          <p:cNvPr id="5" name="文本框 4"/>
          <p:cNvSpPr txBox="1"/>
          <p:nvPr/>
        </p:nvSpPr>
        <p:spPr>
          <a:xfrm rot="1740000">
            <a:off x="9152255" y="2118360"/>
            <a:ext cx="1581150"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TS </a:t>
            </a:r>
            <a:r>
              <a:rPr lang="en-US" altLang="zh-CN" b="1">
                <a:solidFill>
                  <a:srgbClr val="C00000"/>
                </a:solidFill>
              </a:rPr>
              <a:t>38.523-1</a:t>
            </a:r>
            <a:endParaRPr lang="en-US" altLang="zh-CN" b="1">
              <a:solidFill>
                <a:srgbClr val="C00000"/>
              </a:solidFill>
              <a:highlight>
                <a:srgbClr val="000000">
                  <a:alpha val="0"/>
                </a:srgbClr>
              </a:highlight>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How to set up the Pre-test conditions to detect IDC problem?</a:t>
            </a:r>
            <a:endParaRPr lang="en-US" altLang="zh-CN"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graphicFrame>
        <p:nvGraphicFramePr>
          <p:cNvPr id="2" name="对象 1"/>
          <p:cNvGraphicFramePr/>
          <p:nvPr/>
        </p:nvGraphicFramePr>
        <p:xfrm>
          <a:off x="1236345" y="615950"/>
          <a:ext cx="9718040" cy="1803400"/>
        </p:xfrm>
        <a:graphic>
          <a:graphicData uri="http://schemas.openxmlformats.org/presentationml/2006/ole">
            <mc:AlternateContent xmlns:mc="http://schemas.openxmlformats.org/markup-compatibility/2006">
              <mc:Choice xmlns:v="urn:schemas-microsoft-com:vml" Requires="v">
                <p:oleObj spid="_x0000_s7" name="" r:id="rId1" imgW="4610735" imgH="848360" progId="Visio.Drawing.11">
                  <p:embed/>
                </p:oleObj>
              </mc:Choice>
              <mc:Fallback>
                <p:oleObj name="" r:id="rId1" imgW="4610735" imgH="848360" progId="Visio.Drawing.11">
                  <p:embed/>
                  <p:pic>
                    <p:nvPicPr>
                      <p:cNvPr id="0" name="图片 6"/>
                      <p:cNvPicPr/>
                      <p:nvPr/>
                    </p:nvPicPr>
                    <p:blipFill>
                      <a:blip r:embed="rId2"/>
                      <a:stretch>
                        <a:fillRect/>
                      </a:stretch>
                    </p:blipFill>
                    <p:spPr>
                      <a:xfrm>
                        <a:off x="1236345" y="615950"/>
                        <a:ext cx="9718040" cy="1803400"/>
                      </a:xfrm>
                      <a:prstGeom prst="rect">
                        <a:avLst/>
                      </a:prstGeom>
                    </p:spPr>
                  </p:pic>
                </p:oleObj>
              </mc:Fallback>
            </mc:AlternateContent>
          </a:graphicData>
        </a:graphic>
      </p:graphicFrame>
      <p:sp>
        <p:nvSpPr>
          <p:cNvPr id="9" name="文本框 8"/>
          <p:cNvSpPr txBox="1"/>
          <p:nvPr/>
        </p:nvSpPr>
        <p:spPr>
          <a:xfrm>
            <a:off x="124460" y="3800475"/>
            <a:ext cx="11938635" cy="160274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1.2</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noProof="0" dirty="0">
                <a:latin typeface="+mn-lt"/>
                <a:sym typeface="+mn-ea"/>
              </a:rPr>
              <a:t>Comparing to the idle “Victim(DL)”, there is no changes happened to the connected “Victim(DL)”</a:t>
            </a:r>
            <a:r>
              <a:rPr kumimoji="0" lang="en-US" altLang="zh-CN" sz="2400" kern="1200" cap="none" spc="0" normalizeH="0" baseline="0" noProof="0" dirty="0">
                <a:latin typeface="+mn-lt"/>
                <a:ea typeface="宋体" panose="02010600030101010101" pitchFamily="2" charset="-122"/>
                <a:cs typeface="+mn-cs"/>
                <a:sym typeface="+mn-ea"/>
              </a:rPr>
              <a:t> considering they suffer the same interference from the unchanged</a:t>
            </a:r>
            <a:r>
              <a:rPr lang="en-US" altLang="zh-CN" sz="2400" noProof="0" dirty="0">
                <a:latin typeface="+mn-lt"/>
                <a:sym typeface="+mn-ea"/>
              </a:rPr>
              <a:t> “Aggressor”(the same working frequency and the same power level)</a:t>
            </a:r>
            <a:r>
              <a:rPr kumimoji="0" lang="en-US" altLang="zh-CN" sz="2400" kern="1200" cap="none" spc="0" normalizeH="0" baseline="0" noProof="0" dirty="0">
                <a:latin typeface="+mn-lt"/>
                <a:ea typeface="宋体" panose="02010600030101010101" pitchFamily="2" charset="-122"/>
                <a:cs typeface="+mn-cs"/>
                <a:sym typeface="+mn-ea"/>
              </a:rPr>
              <a:t>. If the connected </a:t>
            </a:r>
            <a:r>
              <a:rPr lang="en-US" altLang="zh-CN" sz="2400" noProof="0" dirty="0">
                <a:latin typeface="+mn-lt"/>
                <a:sym typeface="+mn-ea"/>
              </a:rPr>
              <a:t>“Victim(DL)” suffers the IDC problem, the idle “Victim(DL)” will also suffer the same IDC problem under the same pre-test conditions.</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10" name="文本框 9"/>
          <p:cNvSpPr txBox="1"/>
          <p:nvPr/>
        </p:nvSpPr>
        <p:spPr>
          <a:xfrm>
            <a:off x="124460" y="5473700"/>
            <a:ext cx="11938635" cy="133858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1</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noProof="0" dirty="0">
                <a:latin typeface="+mn-lt"/>
                <a:sym typeface="+mn-ea"/>
              </a:rPr>
              <a:t>When checking whether UE will suspends measurement logging when IDC problem is detected, i</a:t>
            </a:r>
            <a:r>
              <a:rPr kumimoji="0" lang="en-US" altLang="zh-CN" sz="2400" kern="1200" cap="none" spc="0" normalizeH="0" baseline="0" noProof="0" dirty="0">
                <a:latin typeface="+mn-lt"/>
                <a:ea typeface="宋体" panose="02010600030101010101" pitchFamily="2" charset="-122"/>
                <a:cs typeface="+mn-cs"/>
                <a:sym typeface="+mn-ea"/>
              </a:rPr>
              <a:t>f UE detects IDC problem in RRC_CONNECTED with some pre-test condition, to configure the IDLE UE</a:t>
            </a:r>
            <a:r>
              <a:rPr lang="en-US" altLang="zh-CN" sz="2400" noProof="0" dirty="0">
                <a:latin typeface="+mn-lt"/>
                <a:sym typeface="+mn-ea"/>
              </a:rPr>
              <a:t> </a:t>
            </a:r>
            <a:r>
              <a:rPr kumimoji="0" lang="en-US" altLang="zh-CN" sz="2400" kern="1200" cap="none" spc="0" normalizeH="0" baseline="0" noProof="0" dirty="0">
                <a:latin typeface="+mn-lt"/>
                <a:ea typeface="宋体" panose="02010600030101010101" pitchFamily="2" charset="-122"/>
                <a:cs typeface="+mn-cs"/>
                <a:sym typeface="+mn-ea"/>
              </a:rPr>
              <a:t>with </a:t>
            </a:r>
            <a:r>
              <a:rPr kumimoji="0" lang="en-US" altLang="zh-CN" sz="2400" u="sng" kern="1200" cap="none" spc="0" normalizeH="0" baseline="0" noProof="0" dirty="0">
                <a:solidFill>
                  <a:schemeClr val="tx1"/>
                </a:solidFill>
                <a:latin typeface="+mn-lt"/>
                <a:ea typeface="宋体" panose="02010600030101010101" pitchFamily="2" charset="-122"/>
                <a:cs typeface="+mn-cs"/>
                <a:sym typeface="+mn-ea"/>
              </a:rPr>
              <a:t>the same pre-test condition</a:t>
            </a:r>
            <a:r>
              <a:rPr kumimoji="0" lang="en-US" altLang="zh-CN" sz="2400" kern="1200" cap="none" spc="0" normalizeH="0" baseline="0" noProof="0" dirty="0">
                <a:solidFill>
                  <a:schemeClr val="tx1"/>
                </a:solidFill>
                <a:latin typeface="+mn-lt"/>
                <a:ea typeface="宋体" panose="02010600030101010101" pitchFamily="2" charset="-122"/>
                <a:cs typeface="+mn-cs"/>
                <a:sym typeface="+mn-ea"/>
              </a:rPr>
              <a:t> a</a:t>
            </a:r>
            <a:r>
              <a:rPr kumimoji="0" lang="en-US" altLang="zh-CN" sz="2400" kern="1200" cap="none" spc="0" normalizeH="0" baseline="0" noProof="0" dirty="0">
                <a:latin typeface="+mn-lt"/>
                <a:ea typeface="宋体" panose="02010600030101010101" pitchFamily="2" charset="-122"/>
                <a:cs typeface="+mn-cs"/>
                <a:sym typeface="+mn-ea"/>
              </a:rPr>
              <a:t>s in RRC_</a:t>
            </a:r>
            <a:r>
              <a:rPr lang="en-US" altLang="zh-CN" sz="2400" noProof="0" dirty="0">
                <a:latin typeface="+mn-lt"/>
                <a:sym typeface="+mn-ea"/>
              </a:rPr>
              <a:t>CONNECTED</a:t>
            </a:r>
            <a:r>
              <a:rPr kumimoji="0" lang="en-US" altLang="zh-CN" sz="2400" kern="1200" cap="none" spc="0" normalizeH="0" baseline="0" noProof="0" dirty="0">
                <a:latin typeface="+mn-lt"/>
                <a:ea typeface="宋体" panose="02010600030101010101" pitchFamily="2" charset="-122"/>
                <a:cs typeface="+mn-cs"/>
                <a:sym typeface="+mn-ea"/>
              </a:rPr>
              <a:t> to enable the UE detect IDC problem in </a:t>
            </a:r>
            <a:r>
              <a:rPr lang="en-US" altLang="zh-CN" sz="2400" noProof="0" dirty="0">
                <a:latin typeface="+mn-lt"/>
                <a:sym typeface="+mn-ea"/>
              </a:rPr>
              <a:t>RRC_IDLE also</a:t>
            </a:r>
            <a:r>
              <a:rPr kumimoji="0" lang="en-US" altLang="zh-CN" sz="2400" kern="1200" cap="none" spc="0" normalizeH="0" baseline="0" noProof="0" dirty="0">
                <a:latin typeface="+mn-lt"/>
                <a:ea typeface="宋体" panose="02010600030101010101" pitchFamily="2" charset="-122"/>
                <a:cs typeface="+mn-cs"/>
                <a:sym typeface="+mn-ea"/>
              </a:rPr>
              <a:t>.</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3" name="文本框 2"/>
          <p:cNvSpPr txBox="1"/>
          <p:nvPr/>
        </p:nvSpPr>
        <p:spPr>
          <a:xfrm>
            <a:off x="126365" y="2442210"/>
            <a:ext cx="11938635" cy="1305560"/>
          </a:xfrm>
          <a:prstGeom prst="rect">
            <a:avLst/>
          </a:prstGeom>
          <a:noFill/>
        </p:spPr>
        <p:txBody>
          <a:bodyPr>
            <a:noAutofit/>
          </a:bodyPr>
          <a:p>
            <a:pPr marR="0" defTabSz="914400" eaLnBrk="1" hangingPunct="1">
              <a:lnSpc>
                <a:spcPts val="24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1.1</a:t>
            </a:r>
            <a:r>
              <a:rPr kumimoji="0" lang="en-US" altLang="zh-CN" sz="2400" kern="1200" cap="none" spc="0" normalizeH="0" baseline="0" noProof="0" dirty="0">
                <a:latin typeface="+mn-lt"/>
                <a:ea typeface="宋体" panose="02010600030101010101" pitchFamily="2" charset="-122"/>
                <a:cs typeface="+mn-cs"/>
                <a:sym typeface="+mn-ea"/>
              </a:rPr>
              <a:t>: By the agreed CR R5-241635 for TS 38.523-1, the pre-test condition of TC 8.1.6.1.2.14 was set as shown in the picture above. “Victim(DL)” B40 and “Aggressor(UL)” 2.4GHz WiFi have been set as close to each other as possible. Only 1MHz of isolation will lead to inevitable interference from “</a:t>
            </a:r>
            <a:r>
              <a:rPr kumimoji="0" lang="en-US" altLang="zh-CN" sz="2400" kern="1200" cap="none" spc="0" normalizeH="0" baseline="0" noProof="0" dirty="0">
                <a:solidFill>
                  <a:srgbClr val="0000FF"/>
                </a:solidFill>
                <a:latin typeface="+mn-lt"/>
                <a:ea typeface="宋体" panose="02010600030101010101" pitchFamily="2" charset="-122"/>
                <a:cs typeface="+mn-cs"/>
                <a:sym typeface="+mn-ea"/>
              </a:rPr>
              <a:t>Aggressor: Channel 1</a:t>
            </a:r>
            <a:r>
              <a:rPr kumimoji="0" lang="en-US" altLang="zh-CN" sz="2400" kern="1200" cap="none" spc="0" normalizeH="0" baseline="0" noProof="0" dirty="0">
                <a:latin typeface="+mn-lt"/>
                <a:ea typeface="宋体" panose="02010600030101010101" pitchFamily="2" charset="-122"/>
                <a:cs typeface="+mn-cs"/>
                <a:sym typeface="+mn-ea"/>
              </a:rPr>
              <a:t>” to “</a:t>
            </a:r>
            <a:r>
              <a:rPr kumimoji="0" lang="en-US" altLang="zh-CN" sz="2400" kern="1200" cap="none" spc="0" normalizeH="0" baseline="0" noProof="0" dirty="0">
                <a:solidFill>
                  <a:srgbClr val="C00000"/>
                </a:solidFill>
                <a:latin typeface="+mn-lt"/>
                <a:ea typeface="宋体" panose="02010600030101010101" pitchFamily="2" charset="-122"/>
                <a:cs typeface="+mn-cs"/>
                <a:sym typeface="+mn-ea"/>
              </a:rPr>
              <a:t>Victim: NR Cell 14/NRf4</a:t>
            </a:r>
            <a:r>
              <a:rPr kumimoji="0" lang="en-US" altLang="zh-CN" sz="2400" kern="1200" cap="none" spc="0" normalizeH="0" baseline="0" noProof="0" dirty="0">
                <a:latin typeface="+mn-lt"/>
                <a:ea typeface="宋体" panose="02010600030101010101" pitchFamily="2" charset="-122"/>
                <a:cs typeface="+mn-cs"/>
                <a:sym typeface="+mn-ea"/>
              </a:rPr>
              <a:t>”.</a:t>
            </a:r>
            <a:endParaRPr kumimoji="0" lang="en-US" altLang="zh-CN" sz="2400" kern="1200" cap="none" spc="0" normalizeH="0" baseline="0" noProof="0" dirty="0">
              <a:latin typeface="+mn-lt"/>
              <a:ea typeface="宋体" panose="02010600030101010101" pitchFamily="2" charset="-122"/>
              <a:cs typeface="+mn-cs"/>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rPr>
              <a:t>How to confirm UE detects IDC problem? (1/2)</a:t>
            </a:r>
            <a:endParaRPr lang="zh-CN" altLang="en-US" sz="2800" b="1" dirty="0">
              <a:highlight>
                <a:srgbClr val="000000">
                  <a:alpha val="0"/>
                </a:srgbClr>
              </a:highlight>
              <a:ea typeface="宋体" panose="02010600030101010101" pitchFamily="2" charset="-122"/>
            </a:endParaRPr>
          </a:p>
        </p:txBody>
      </p:sp>
      <p:sp>
        <p:nvSpPr>
          <p:cNvPr id="18435" name="RS_Classification_Standard"/>
          <p:cNvSpPr txBox="1"/>
          <p:nvPr/>
        </p:nvSpPr>
        <p:spPr>
          <a:xfrm>
            <a:off x="12177713" y="7478713"/>
            <a:ext cx="153987"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highlight>
                <a:srgbClr val="000000">
                  <a:alpha val="0"/>
                </a:srgbClr>
              </a:highlight>
              <a:latin typeface="Arial" panose="020B0604020202020204" pitchFamily="34" charset="0"/>
            </a:endParaRPr>
          </a:p>
        </p:txBody>
      </p:sp>
      <p:sp>
        <p:nvSpPr>
          <p:cNvPr id="3" name="文本框 2"/>
          <p:cNvSpPr txBox="1"/>
          <p:nvPr/>
        </p:nvSpPr>
        <p:spPr>
          <a:xfrm>
            <a:off x="46990" y="595630"/>
            <a:ext cx="12031980" cy="6054725"/>
          </a:xfrm>
          <a:prstGeom prst="rect">
            <a:avLst/>
          </a:prstGeom>
          <a:noFill/>
        </p:spPr>
        <p:txBody>
          <a:bodyPr wrap="square" rtlCol="0" anchor="t">
            <a:spAutoFit/>
          </a:bodyPr>
          <a:p>
            <a:pPr>
              <a:lnSpc>
                <a:spcPts val="1500"/>
              </a:lnSpc>
            </a:pPr>
            <a:r>
              <a:rPr lang="zh-CN" altLang="en-US" sz="1600">
                <a:latin typeface="Calibri" panose="020F0502020204030204" pitchFamily="34" charset="0"/>
                <a:cs typeface="Calibri" panose="020F0502020204030204" pitchFamily="34" charset="0"/>
              </a:rPr>
              <a:t>5.7.4.2         Initiation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 UE capable of providing IDC assistance information in RRC_CONNECTED </a:t>
            </a:r>
            <a:r>
              <a:rPr lang="zh-CN" altLang="en-US" sz="1600">
                <a:highlight>
                  <a:srgbClr val="FFFF00"/>
                </a:highlight>
                <a:latin typeface="Calibri" panose="020F0502020204030204" pitchFamily="34" charset="0"/>
                <a:cs typeface="Calibri" panose="020F0502020204030204" pitchFamily="34" charset="0"/>
              </a:rPr>
              <a:t>may initiate</a:t>
            </a:r>
            <a:r>
              <a:rPr lang="zh-CN" altLang="en-US" sz="1600">
                <a:latin typeface="Calibri" panose="020F0502020204030204" pitchFamily="34" charset="0"/>
                <a:cs typeface="Calibri" panose="020F0502020204030204" pitchFamily="34" charset="0"/>
              </a:rPr>
              <a:t> the procedure if it was configured to do so, upon detecting IDC problem if the UE did not transmit an IDC assistance information since it was configured to provide IDC indications, or upon change of IDC problem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highlight>
                  <a:srgbClr val="00FF00"/>
                </a:highlight>
                <a:latin typeface="Calibri" panose="020F0502020204030204" pitchFamily="34" charset="0"/>
                <a:cs typeface="Calibri" panose="020F0502020204030204" pitchFamily="34" charset="0"/>
              </a:rPr>
              <a:t>Upon initiating the procedure</a:t>
            </a:r>
            <a:r>
              <a:rPr lang="zh-CN" altLang="en-US" sz="1600">
                <a:latin typeface="Calibri" panose="020F0502020204030204" pitchFamily="34" charset="0"/>
                <a:cs typeface="Calibri" panose="020F0502020204030204" pitchFamily="34" charset="0"/>
              </a:rPr>
              <a:t>, </a:t>
            </a:r>
            <a:r>
              <a:rPr lang="zh-CN" altLang="en-US" sz="1600">
                <a:highlight>
                  <a:srgbClr val="00FF00"/>
                </a:highlight>
                <a:latin typeface="Calibri" panose="020F0502020204030204" pitchFamily="34" charset="0"/>
                <a:cs typeface="Calibri" panose="020F0502020204030204" pitchFamily="34" charset="0"/>
              </a:rPr>
              <a:t>the UE shall</a:t>
            </a: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a:lnSpc>
                <a:spcPts val="1500"/>
              </a:lnSpc>
            </a:pPr>
            <a:r>
              <a:rPr lang="zh-CN" altLang="en-US" sz="1600">
                <a:latin typeface="Calibri" panose="020F0502020204030204" pitchFamily="34" charset="0"/>
                <a:cs typeface="Calibri" panose="020F0502020204030204" pitchFamily="34" charset="0"/>
              </a:rPr>
              <a:t>1&gt; </a:t>
            </a:r>
            <a:r>
              <a:rPr lang="zh-CN" altLang="en-US" sz="1600">
                <a:highlight>
                  <a:srgbClr val="00FF00"/>
                </a:highlight>
                <a:latin typeface="Calibri" panose="020F0502020204030204" pitchFamily="34" charset="0"/>
                <a:cs typeface="Calibri" panose="020F0502020204030204" pitchFamily="34" charset="0"/>
              </a:rPr>
              <a:t>if configured</a:t>
            </a:r>
            <a:r>
              <a:rPr lang="zh-CN" altLang="en-US" sz="1600">
                <a:latin typeface="Calibri" panose="020F0502020204030204" pitchFamily="34" charset="0"/>
                <a:cs typeface="Calibri" panose="020F0502020204030204" pitchFamily="34" charset="0"/>
              </a:rPr>
              <a:t>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1">
              <a:lnSpc>
                <a:spcPts val="1500"/>
              </a:lnSpc>
            </a:pPr>
            <a:r>
              <a:rPr lang="zh-CN" altLang="en-US" sz="1600">
                <a:latin typeface="Calibri" panose="020F0502020204030204" pitchFamily="34" charset="0"/>
                <a:cs typeface="Calibri" panose="020F0502020204030204" pitchFamily="34" charset="0"/>
              </a:rPr>
              <a:t>2&gt; if the UE did not transmit a UEAssistanceInformation message with idc-Assistance since it was configured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if on one or more frequencies included in candidateServingFreqListNR, the UE is experiencing IDC problems that it cannot solve by itself; or</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if on one or more supported UL CA combination comprising of carrier frequencies included in candidateServingFreqListNR, the UE is experiencing IDC problems that it cannot solve by itself:</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3">
              <a:lnSpc>
                <a:spcPts val="1500"/>
              </a:lnSpc>
            </a:pPr>
            <a:r>
              <a:rPr lang="zh-CN" altLang="en-US" sz="1600">
                <a:latin typeface="Calibri" panose="020F0502020204030204" pitchFamily="34" charset="0"/>
                <a:cs typeface="Calibri" panose="020F0502020204030204" pitchFamily="34" charset="0"/>
              </a:rPr>
              <a:t>4&gt; initiate transmission of the UEAssistanceInformation message in accordance with 5.7.4.3 to provide IDC assistance information;</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1">
              <a:lnSpc>
                <a:spcPts val="1500"/>
              </a:lnSpc>
            </a:pPr>
            <a:r>
              <a:rPr lang="zh-CN" altLang="en-US" sz="1600">
                <a:latin typeface="Calibri" panose="020F0502020204030204" pitchFamily="34" charset="0"/>
                <a:cs typeface="Calibri" panose="020F0502020204030204" pitchFamily="34" charset="0"/>
              </a:rPr>
              <a:t>2&gt; else if the current IDC assistance information is different from the one indicated in the last transmission of the UEAssistanceInformation message:</a:t>
            </a:r>
            <a:endParaRPr lang="zh-CN" altLang="en-US" sz="1600">
              <a:latin typeface="Calibri" panose="020F0502020204030204" pitchFamily="34" charset="0"/>
              <a:cs typeface="Calibri" panose="020F0502020204030204" pitchFamily="34" charset="0"/>
            </a:endParaRPr>
          </a:p>
          <a:p>
            <a:pPr>
              <a:lnSpc>
                <a:spcPts val="1500"/>
              </a:lnSpc>
            </a:pPr>
            <a:endParaRPr lang="zh-CN" altLang="en-US" sz="1600">
              <a:latin typeface="Calibri" panose="020F0502020204030204" pitchFamily="34" charset="0"/>
              <a:cs typeface="Calibri" panose="020F0502020204030204" pitchFamily="34" charset="0"/>
            </a:endParaRPr>
          </a:p>
          <a:p>
            <a:pPr lvl="2">
              <a:lnSpc>
                <a:spcPts val="1500"/>
              </a:lnSpc>
            </a:pPr>
            <a:r>
              <a:rPr lang="zh-CN" altLang="en-US" sz="1600">
                <a:latin typeface="Calibri" panose="020F0502020204030204" pitchFamily="34" charset="0"/>
                <a:cs typeface="Calibri" panose="020F0502020204030204" pitchFamily="34" charset="0"/>
              </a:rPr>
              <a:t>3&gt; </a:t>
            </a:r>
            <a:r>
              <a:rPr lang="zh-CN" altLang="en-US" sz="1600">
                <a:highlight>
                  <a:srgbClr val="00FF00"/>
                </a:highlight>
                <a:latin typeface="Calibri" panose="020F0502020204030204" pitchFamily="34" charset="0"/>
                <a:cs typeface="Calibri" panose="020F0502020204030204" pitchFamily="34" charset="0"/>
              </a:rPr>
              <a:t>initiate</a:t>
            </a:r>
            <a:r>
              <a:rPr lang="zh-CN" altLang="en-US" sz="1600">
                <a:latin typeface="Calibri" panose="020F0502020204030204" pitchFamily="34" charset="0"/>
                <a:cs typeface="Calibri" panose="020F0502020204030204" pitchFamily="34" charset="0"/>
              </a:rPr>
              <a:t> transmission of the UEAssistanceInformation message in accordance with 5.7.4.3 to provide IDC assistance information;</a:t>
            </a:r>
            <a:endParaRPr lang="zh-CN" altLang="en-US" sz="1600">
              <a:latin typeface="Calibri" panose="020F0502020204030204" pitchFamily="34" charset="0"/>
              <a:cs typeface="Calibri" panose="020F0502020204030204" pitchFamily="34" charset="0"/>
            </a:endParaRPr>
          </a:p>
        </p:txBody>
      </p:sp>
      <p:sp>
        <p:nvSpPr>
          <p:cNvPr id="9" name="文本框 8"/>
          <p:cNvSpPr txBox="1"/>
          <p:nvPr/>
        </p:nvSpPr>
        <p:spPr>
          <a:xfrm>
            <a:off x="3741420" y="1630680"/>
            <a:ext cx="8382635" cy="1459230"/>
          </a:xfrm>
          <a:prstGeom prst="rect">
            <a:avLst/>
          </a:prstGeom>
          <a:noFill/>
          <a:ln w="28575">
            <a:solidFill>
              <a:schemeClr val="tx1"/>
            </a:solidFill>
          </a:ln>
        </p:spPr>
        <p:txBody>
          <a:bodyPr>
            <a:noAutofit/>
          </a:bodyPr>
          <a:p>
            <a:pPr marR="0" algn="l" defTabSz="914400" eaLnBrk="1" hangingPunct="1">
              <a:lnSpc>
                <a:spcPts val="2200"/>
              </a:lnSpc>
              <a:spcBef>
                <a:spcPts val="300"/>
              </a:spcBef>
              <a:buClrTx/>
              <a:buSzTx/>
              <a:buFont typeface="Arial" panose="020B0604020202020204" pitchFamily="34" charset="0"/>
              <a:buChar char="•"/>
              <a:defRPr/>
            </a:pPr>
            <a:r>
              <a:rPr kumimoji="0" lang="en-US" altLang="zh-CN" sz="1800"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 </a:t>
            </a:r>
            <a:r>
              <a:rPr kumimoji="0" lang="en-US" altLang="zh-CN" sz="1800" b="1"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Observation 2.1</a:t>
            </a:r>
            <a:r>
              <a:rPr kumimoji="0" lang="en-US" altLang="zh-CN" sz="1800" kern="1200" cap="none" spc="0" normalizeH="0" baseline="0" noProof="0" dirty="0">
                <a:latin typeface="Calibri" panose="020F0502020204030204" pitchFamily="34" charset="0"/>
                <a:ea typeface="宋体" panose="02010600030101010101" pitchFamily="2" charset="-122"/>
                <a:cs typeface="Calibri" panose="020F0502020204030204" pitchFamily="34" charset="0"/>
                <a:sym typeface="+mn-ea"/>
              </a:rPr>
              <a:t>: </a:t>
            </a:r>
            <a:r>
              <a:rPr lang="zh-CN" altLang="en-US" sz="1800">
                <a:latin typeface="Calibri" panose="020F0502020204030204" pitchFamily="34" charset="0"/>
                <a:cs typeface="Calibri" panose="020F0502020204030204" pitchFamily="34" charset="0"/>
                <a:sym typeface="+mn-ea"/>
              </a:rPr>
              <a:t>A UE capable of providing IDC assistance information in RRC_CONNECTED </a:t>
            </a:r>
            <a:r>
              <a:rPr lang="zh-CN" altLang="en-US" sz="1800">
                <a:highlight>
                  <a:srgbClr val="FFFF00"/>
                </a:highlight>
                <a:latin typeface="Calibri" panose="020F0502020204030204" pitchFamily="34" charset="0"/>
                <a:cs typeface="Calibri" panose="020F0502020204030204" pitchFamily="34" charset="0"/>
                <a:sym typeface="+mn-ea"/>
              </a:rPr>
              <a:t>may</a:t>
            </a:r>
            <a:r>
              <a:rPr lang="en-US" altLang="zh-CN" sz="1800">
                <a:highlight>
                  <a:srgbClr val="FFFF00"/>
                </a:highlight>
                <a:latin typeface="Calibri" panose="020F0502020204030204" pitchFamily="34" charset="0"/>
                <a:cs typeface="Calibri" panose="020F0502020204030204" pitchFamily="34" charset="0"/>
                <a:sym typeface="+mn-ea"/>
              </a:rPr>
              <a:t> NOT</a:t>
            </a:r>
            <a:r>
              <a:rPr lang="zh-CN" altLang="en-US" sz="1800">
                <a:highlight>
                  <a:srgbClr val="FFFF00"/>
                </a:highlight>
                <a:latin typeface="Calibri" panose="020F0502020204030204" pitchFamily="34" charset="0"/>
                <a:cs typeface="Calibri" panose="020F0502020204030204" pitchFamily="34" charset="0"/>
                <a:sym typeface="+mn-ea"/>
              </a:rPr>
              <a:t> initiate</a:t>
            </a:r>
            <a:r>
              <a:rPr lang="zh-CN" altLang="en-US" sz="1800">
                <a:latin typeface="Calibri" panose="020F0502020204030204" pitchFamily="34" charset="0"/>
                <a:cs typeface="Calibri" panose="020F0502020204030204" pitchFamily="34" charset="0"/>
                <a:sym typeface="+mn-ea"/>
              </a:rPr>
              <a:t> the procedure </a:t>
            </a:r>
            <a:r>
              <a:rPr lang="en-US" altLang="zh-CN" sz="1800">
                <a:latin typeface="Calibri" panose="020F0502020204030204" pitchFamily="34" charset="0"/>
                <a:cs typeface="Calibri" panose="020F0502020204030204" pitchFamily="34" charset="0"/>
                <a:sym typeface="+mn-ea"/>
              </a:rPr>
              <a:t>even </a:t>
            </a:r>
            <a:r>
              <a:rPr lang="zh-CN" altLang="en-US" sz="1800">
                <a:latin typeface="Calibri" panose="020F0502020204030204" pitchFamily="34" charset="0"/>
                <a:cs typeface="Calibri" panose="020F0502020204030204" pitchFamily="34" charset="0"/>
                <a:sym typeface="+mn-ea"/>
              </a:rPr>
              <a:t>if it was configured to do so. However, </a:t>
            </a:r>
            <a:r>
              <a:rPr lang="zh-CN" altLang="en-US" sz="1800">
                <a:highlight>
                  <a:srgbClr val="00FF00"/>
                </a:highlight>
                <a:latin typeface="Calibri" panose="020F0502020204030204" pitchFamily="34" charset="0"/>
                <a:cs typeface="Calibri" panose="020F0502020204030204" pitchFamily="34" charset="0"/>
                <a:sym typeface="+mn-ea"/>
              </a:rPr>
              <a:t>upon initiating the procedure, the UE </a:t>
            </a:r>
            <a:r>
              <a:rPr lang="en-US" altLang="zh-CN" sz="1800">
                <a:highlight>
                  <a:srgbClr val="00FF00"/>
                </a:highlight>
                <a:latin typeface="Calibri" panose="020F0502020204030204" pitchFamily="34" charset="0"/>
                <a:cs typeface="Calibri" panose="020F0502020204030204" pitchFamily="34" charset="0"/>
                <a:sym typeface="+mn-ea"/>
              </a:rPr>
              <a:t>shall</a:t>
            </a:r>
            <a:r>
              <a:rPr lang="zh-CN" altLang="en-US" sz="1800">
                <a:highlight>
                  <a:srgbClr val="00FF00"/>
                </a:highlight>
                <a:latin typeface="Calibri" panose="020F0502020204030204" pitchFamily="34" charset="0"/>
                <a:cs typeface="Calibri" panose="020F0502020204030204" pitchFamily="34" charset="0"/>
                <a:sym typeface="+mn-ea"/>
              </a:rPr>
              <a:t> initiate transmission</a:t>
            </a:r>
            <a:r>
              <a:rPr lang="zh-CN" altLang="en-US" sz="1800">
                <a:latin typeface="Calibri" panose="020F0502020204030204" pitchFamily="34" charset="0"/>
                <a:cs typeface="Calibri" panose="020F0502020204030204" pitchFamily="34" charset="0"/>
                <a:sym typeface="+mn-ea"/>
              </a:rPr>
              <a:t> of the UEAssistanceInformation message in accordance with 5.7.4.3 to provide IDC assistance information</a:t>
            </a:r>
            <a:r>
              <a:rPr lang="en-US" altLang="zh-CN" sz="1800">
                <a:latin typeface="Calibri" panose="020F0502020204030204" pitchFamily="34" charset="0"/>
                <a:cs typeface="Calibri" panose="020F0502020204030204" pitchFamily="34" charset="0"/>
                <a:sym typeface="+mn-ea"/>
              </a:rPr>
              <a:t>.</a:t>
            </a:r>
            <a:endParaRPr kumimoji="0" lang="en-US" altLang="zh-CN" sz="1800" kern="1200" cap="none" spc="0" normalizeH="0" baseline="0">
              <a:latin typeface="Calibri" panose="020F0502020204030204" pitchFamily="34" charset="0"/>
              <a:ea typeface="宋体" panose="02010600030101010101" pitchFamily="2" charset="-122"/>
              <a:cs typeface="Calibri" panose="020F0502020204030204" pitchFamily="34" charset="0"/>
              <a:sym typeface="+mn-ea"/>
            </a:endParaRPr>
          </a:p>
        </p:txBody>
      </p:sp>
      <p:sp>
        <p:nvSpPr>
          <p:cNvPr id="5" name="文本框 4"/>
          <p:cNvSpPr txBox="1"/>
          <p:nvPr/>
        </p:nvSpPr>
        <p:spPr>
          <a:xfrm rot="840000">
            <a:off x="2099310" y="762635"/>
            <a:ext cx="1426845" cy="368300"/>
          </a:xfrm>
          <a:prstGeom prst="rect">
            <a:avLst/>
          </a:prstGeom>
          <a:noFill/>
          <a:ln w="38100">
            <a:solidFill>
              <a:srgbClr val="C00000"/>
            </a:solidFill>
          </a:ln>
        </p:spPr>
        <p:txBody>
          <a:bodyPr wrap="square" rtlCol="0">
            <a:spAutoFit/>
          </a:bodyPr>
          <a:p>
            <a:r>
              <a:rPr lang="en-US" altLang="zh-CN" b="1">
                <a:solidFill>
                  <a:srgbClr val="C00000"/>
                </a:solidFill>
                <a:highlight>
                  <a:srgbClr val="000000">
                    <a:alpha val="0"/>
                  </a:srgbClr>
                </a:highlight>
              </a:rPr>
              <a:t>TS </a:t>
            </a:r>
            <a:r>
              <a:rPr lang="en-US" altLang="zh-CN" b="1">
                <a:solidFill>
                  <a:srgbClr val="C00000"/>
                </a:solidFill>
              </a:rPr>
              <a:t>38.331</a:t>
            </a:r>
            <a:endParaRPr lang="en-US" altLang="zh-CN" b="1">
              <a:solidFill>
                <a:srgbClr val="C00000"/>
              </a:solidFill>
              <a:highlight>
                <a:srgbClr val="000000">
                  <a:alpha val="0"/>
                </a:srgbClr>
              </a:highlight>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标题 1"/>
          <p:cNvSpPr>
            <a:spLocks noGrp="1"/>
          </p:cNvSpPr>
          <p:nvPr>
            <p:ph type="title"/>
          </p:nvPr>
        </p:nvSpPr>
        <p:spPr>
          <a:xfrm>
            <a:off x="10160" y="97790"/>
            <a:ext cx="11577955" cy="576580"/>
          </a:xfrm>
        </p:spPr>
        <p:txBody>
          <a:bodyPr vert="horz" wrap="square" lIns="121917" tIns="60958" rIns="121917" bIns="60958" anchor="ctr" anchorCtr="0"/>
          <a:p>
            <a:pPr eaLnBrk="1" hangingPunct="1"/>
            <a:r>
              <a:rPr lang="en-US" altLang="zh-CN" sz="2800" b="1" dirty="0">
                <a:highlight>
                  <a:srgbClr val="000000">
                    <a:alpha val="0"/>
                  </a:srgbClr>
                </a:highlight>
                <a:ea typeface="宋体" panose="02010600030101010101" pitchFamily="2" charset="-122"/>
                <a:sym typeface="+mn-ea"/>
              </a:rPr>
              <a:t>How to confirm UE detects IDC problem</a:t>
            </a:r>
            <a:r>
              <a:rPr lang="en-US" altLang="zh-CN" sz="2800" b="1" dirty="0">
                <a:highlight>
                  <a:srgbClr val="000000">
                    <a:alpha val="0"/>
                  </a:srgbClr>
                </a:highlight>
                <a:ea typeface="宋体" panose="02010600030101010101" pitchFamily="2" charset="-122"/>
              </a:rPr>
              <a:t>? (2/2)</a:t>
            </a:r>
            <a:endParaRPr lang="zh-CN" altLang="en-US" sz="2800" b="1" dirty="0">
              <a:highlight>
                <a:srgbClr val="000000">
                  <a:alpha val="0"/>
                </a:srgbClr>
              </a:highlight>
              <a:ea typeface="宋体" panose="02010600030101010101" pitchFamily="2" charset="-122"/>
            </a:endParaRPr>
          </a:p>
        </p:txBody>
      </p:sp>
      <p:sp>
        <p:nvSpPr>
          <p:cNvPr id="2" name="文本框 1"/>
          <p:cNvSpPr txBox="1"/>
          <p:nvPr/>
        </p:nvSpPr>
        <p:spPr>
          <a:xfrm>
            <a:off x="124460" y="3622040"/>
            <a:ext cx="11938635" cy="1313180"/>
          </a:xfrm>
          <a:prstGeom prst="rect">
            <a:avLst/>
          </a:prstGeom>
          <a:noFill/>
        </p:spPr>
        <p:txBody>
          <a:bodyPr>
            <a:noAutofit/>
          </a:bodyPr>
          <a:p>
            <a:pPr marR="0" algn="l"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2.3</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a:latin typeface="+mn-lt"/>
                <a:cs typeface="+mn-lt"/>
                <a:sym typeface="+mn-ea"/>
              </a:rPr>
              <a:t>“</a:t>
            </a:r>
            <a:r>
              <a:rPr lang="en-US" altLang="zh-CN" sz="2400">
                <a:highlight>
                  <a:srgbClr val="00FF00"/>
                </a:highlight>
                <a:latin typeface="+mn-lt"/>
                <a:cs typeface="+mn-lt"/>
                <a:sym typeface="+mn-ea"/>
              </a:rPr>
              <a:t>UE to initiate the UAI procedure</a:t>
            </a:r>
            <a:r>
              <a:rPr lang="en-US" altLang="zh-CN" sz="2400">
                <a:latin typeface="+mn-lt"/>
                <a:cs typeface="+mn-lt"/>
                <a:sym typeface="+mn-ea"/>
              </a:rPr>
              <a:t>” is the pre-condition to check whether UE detects IDC problem. Once UE initiates the UAI procedure, we can confirm that UE detects IDC problem if UE</a:t>
            </a:r>
            <a:r>
              <a:rPr lang="zh-CN" altLang="en-US" sz="2400">
                <a:latin typeface="Calibri" panose="020F0502020204030204" pitchFamily="34" charset="0"/>
                <a:cs typeface="Calibri" panose="020F0502020204030204" pitchFamily="34" charset="0"/>
                <a:sym typeface="+mn-ea"/>
              </a:rPr>
              <a:t> initiate</a:t>
            </a:r>
            <a:r>
              <a:rPr lang="en-US" altLang="zh-CN" sz="2400">
                <a:latin typeface="Calibri" panose="020F0502020204030204" pitchFamily="34" charset="0"/>
                <a:cs typeface="Calibri" panose="020F0502020204030204" pitchFamily="34" charset="0"/>
                <a:sym typeface="+mn-ea"/>
              </a:rPr>
              <a:t>s</a:t>
            </a:r>
            <a:r>
              <a:rPr lang="zh-CN" altLang="en-US" sz="2400">
                <a:latin typeface="Calibri" panose="020F0502020204030204" pitchFamily="34" charset="0"/>
                <a:cs typeface="Calibri" panose="020F0502020204030204" pitchFamily="34" charset="0"/>
                <a:sym typeface="+mn-ea"/>
              </a:rPr>
              <a:t> transmission of the UAI message</a:t>
            </a:r>
            <a:r>
              <a:rPr lang="en-US" altLang="zh-CN" sz="2400">
                <a:latin typeface="Calibri" panose="020F0502020204030204" pitchFamily="34" charset="0"/>
                <a:cs typeface="Calibri" panose="020F0502020204030204" pitchFamily="34" charset="0"/>
                <a:sym typeface="+mn-ea"/>
              </a:rPr>
              <a:t>. Similarly, we can also confirm that UE does NOT detect IDC problem if UE does NOT initiate transmission of the UAI message.</a:t>
            </a:r>
            <a:endParaRPr kumimoji="0" lang="en-US" altLang="zh-CN" sz="2400" kern="1200" cap="none" spc="0" normalizeH="0" baseline="0">
              <a:latin typeface="Calibri" panose="020F0502020204030204" pitchFamily="34" charset="0"/>
              <a:ea typeface="宋体" panose="02010600030101010101" pitchFamily="2" charset="-122"/>
              <a:cs typeface="Calibri" panose="020F0502020204030204" pitchFamily="34" charset="0"/>
              <a:sym typeface="+mn-ea"/>
            </a:endParaRPr>
          </a:p>
        </p:txBody>
      </p:sp>
      <p:pic>
        <p:nvPicPr>
          <p:cNvPr id="4" name="图片 3"/>
          <p:cNvPicPr>
            <a:picLocks noChangeAspect="1"/>
          </p:cNvPicPr>
          <p:nvPr/>
        </p:nvPicPr>
        <p:blipFill>
          <a:blip r:embed="rId1"/>
          <a:stretch>
            <a:fillRect/>
          </a:stretch>
        </p:blipFill>
        <p:spPr>
          <a:xfrm>
            <a:off x="424180" y="612775"/>
            <a:ext cx="7812405" cy="2925445"/>
          </a:xfrm>
          <a:prstGeom prst="rect">
            <a:avLst/>
          </a:prstGeom>
          <a:effectLst>
            <a:outerShdw blurRad="63500" sx="102000" sy="102000" algn="ctr" rotWithShape="0">
              <a:prstClr val="black">
                <a:alpha val="40000"/>
              </a:prstClr>
            </a:outerShdw>
          </a:effectLst>
        </p:spPr>
      </p:pic>
      <p:sp>
        <p:nvSpPr>
          <p:cNvPr id="5" name="文本框 4"/>
          <p:cNvSpPr txBox="1"/>
          <p:nvPr/>
        </p:nvSpPr>
        <p:spPr>
          <a:xfrm rot="840000">
            <a:off x="6445250" y="1026795"/>
            <a:ext cx="1701800" cy="368300"/>
          </a:xfrm>
          <a:prstGeom prst="rect">
            <a:avLst/>
          </a:prstGeom>
          <a:noFill/>
          <a:ln w="38100">
            <a:solidFill>
              <a:srgbClr val="C00000"/>
            </a:solidFill>
          </a:ln>
        </p:spPr>
        <p:txBody>
          <a:bodyPr wrap="square" rtlCol="0">
            <a:spAutoFit/>
          </a:bodyPr>
          <a:p>
            <a:pPr algn="ctr"/>
            <a:r>
              <a:rPr lang="en-US" altLang="zh-CN" b="1">
                <a:solidFill>
                  <a:srgbClr val="C00000"/>
                </a:solidFill>
                <a:highlight>
                  <a:srgbClr val="000000">
                    <a:alpha val="0"/>
                  </a:srgbClr>
                </a:highlight>
              </a:rPr>
              <a:t>TS </a:t>
            </a:r>
            <a:r>
              <a:rPr lang="en-US" altLang="zh-CN" b="1">
                <a:solidFill>
                  <a:srgbClr val="C00000"/>
                </a:solidFill>
              </a:rPr>
              <a:t>38.523-1</a:t>
            </a:r>
            <a:endParaRPr lang="en-US" altLang="zh-CN" b="1">
              <a:solidFill>
                <a:srgbClr val="C00000"/>
              </a:solidFill>
              <a:highlight>
                <a:srgbClr val="000000">
                  <a:alpha val="0"/>
                </a:srgbClr>
              </a:highlight>
            </a:endParaRPr>
          </a:p>
        </p:txBody>
      </p:sp>
      <p:sp>
        <p:nvSpPr>
          <p:cNvPr id="6" name="文本框 5"/>
          <p:cNvSpPr txBox="1"/>
          <p:nvPr/>
        </p:nvSpPr>
        <p:spPr>
          <a:xfrm>
            <a:off x="8627110" y="782320"/>
            <a:ext cx="3138805" cy="2381885"/>
          </a:xfrm>
          <a:prstGeom prst="rect">
            <a:avLst/>
          </a:prstGeom>
          <a:noFill/>
        </p:spPr>
        <p:txBody>
          <a:bodyPr>
            <a:noAutofit/>
          </a:bodyPr>
          <a:p>
            <a:pPr marR="0" algn="l" defTabSz="914400" eaLnBrk="1" hangingPunct="1">
              <a:lnSpc>
                <a:spcPts val="28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Observation 2.2</a:t>
            </a:r>
            <a:r>
              <a:rPr kumimoji="0" lang="en-US" altLang="zh-CN" sz="2400" kern="1200" cap="none" spc="0" normalizeH="0" baseline="0" noProof="0" dirty="0">
                <a:latin typeface="+mn-lt"/>
                <a:ea typeface="宋体" panose="02010600030101010101" pitchFamily="2" charset="-122"/>
                <a:cs typeface="+mn-cs"/>
                <a:sym typeface="+mn-ea"/>
              </a:rPr>
              <a:t>: Whether UE will </a:t>
            </a:r>
            <a:r>
              <a:rPr kumimoji="0" lang="en-US" sz="2400" kern="1200" cap="none" spc="0" normalizeH="0" baseline="0" noProof="0" dirty="0">
                <a:latin typeface="+mn-lt"/>
                <a:ea typeface="宋体" panose="02010600030101010101" pitchFamily="2" charset="-122"/>
                <a:cs typeface="+mn-cs"/>
                <a:sym typeface="+mn-ea"/>
              </a:rPr>
              <a:t>initiate the UAI procedure</a:t>
            </a:r>
            <a:r>
              <a:rPr kumimoji="0" lang="en-US" altLang="zh-CN" sz="2400" kern="1200" cap="none" spc="0" normalizeH="0" baseline="0" noProof="0" dirty="0">
                <a:latin typeface="+mn-lt"/>
                <a:ea typeface="宋体" panose="02010600030101010101" pitchFamily="2" charset="-122"/>
                <a:cs typeface="+mn-cs"/>
                <a:sym typeface="+mn-ea"/>
              </a:rPr>
              <a:t> is out of the scope of the TP(Test Purpose) of</a:t>
            </a:r>
            <a:r>
              <a:rPr lang="zh-CN" altLang="en-US" sz="2400">
                <a:latin typeface="+mn-lt"/>
                <a:cs typeface="+mn-lt"/>
                <a:sym typeface="+mn-ea"/>
              </a:rPr>
              <a:t> </a:t>
            </a:r>
            <a:r>
              <a:rPr lang="en-US" altLang="zh-CN" sz="2400">
                <a:latin typeface="+mn-lt"/>
                <a:cs typeface="+mn-lt"/>
                <a:sym typeface="+mn-ea"/>
              </a:rPr>
              <a:t>TC 8.1.6.1.2.14. </a:t>
            </a:r>
            <a:endParaRPr kumimoji="0" lang="en-US" altLang="zh-CN" sz="2400" kern="1200" cap="none" spc="0" normalizeH="0" baseline="0">
              <a:latin typeface="+mn-lt"/>
              <a:ea typeface="宋体" panose="02010600030101010101" pitchFamily="2" charset="-122"/>
              <a:cs typeface="+mn-lt"/>
              <a:sym typeface="+mn-ea"/>
            </a:endParaRPr>
          </a:p>
        </p:txBody>
      </p:sp>
      <p:sp>
        <p:nvSpPr>
          <p:cNvPr id="3" name="文本框 2"/>
          <p:cNvSpPr txBox="1"/>
          <p:nvPr/>
        </p:nvSpPr>
        <p:spPr>
          <a:xfrm>
            <a:off x="101600" y="5800725"/>
            <a:ext cx="11938635" cy="1041400"/>
          </a:xfrm>
          <a:prstGeom prst="rect">
            <a:avLst/>
          </a:prstGeom>
          <a:noFill/>
        </p:spPr>
        <p:txBody>
          <a:bodyPr>
            <a:noAutofit/>
          </a:bodyPr>
          <a:p>
            <a:pPr marR="0"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3</a:t>
            </a:r>
            <a:r>
              <a:rPr kumimoji="0" lang="en-US" altLang="zh-CN" sz="2400" kern="1200" cap="none" spc="0" normalizeH="0" baseline="0" noProof="0" dirty="0">
                <a:latin typeface="+mn-lt"/>
                <a:ea typeface="宋体" panose="02010600030101010101" pitchFamily="2" charset="-122"/>
                <a:cs typeface="+mn-cs"/>
                <a:sym typeface="+mn-ea"/>
              </a:rPr>
              <a:t>: Instead of Propsal 2 above, RAN5 to define a new PICS “PC_IDC_Report” as “</a:t>
            </a:r>
            <a:r>
              <a:rPr sz="2400">
                <a:latin typeface="Calibri" panose="020F0502020204030204" pitchFamily="34" charset="0"/>
                <a:cs typeface="Calibri" panose="020F0502020204030204" pitchFamily="34" charset="0"/>
                <a:sym typeface="+mn-ea"/>
              </a:rPr>
              <a:t>Support providing UEAssistanceInformation message with IDC-Assistance-r16 in RRC_CONNECTED when an IDC problem is detected</a:t>
            </a:r>
            <a:r>
              <a:rPr kumimoji="0" lang="en-US" altLang="zh-CN" sz="2400" kern="1200" cap="none" spc="0" normalizeH="0" baseline="0" noProof="0" dirty="0">
                <a:latin typeface="+mn-lt"/>
                <a:ea typeface="宋体" panose="02010600030101010101" pitchFamily="2" charset="-122"/>
                <a:cs typeface="+mn-cs"/>
                <a:sym typeface="+mn-ea"/>
              </a:rPr>
              <a:t>”</a:t>
            </a:r>
            <a:r>
              <a:rPr lang="en-US" altLang="zh-CN" sz="2400">
                <a:latin typeface="+mn-lt"/>
                <a:cs typeface="+mn-lt"/>
                <a:sym typeface="+mn-ea"/>
              </a:rPr>
              <a:t> if it was configured to do so.</a:t>
            </a:r>
            <a:endParaRPr kumimoji="0" lang="en-US" altLang="zh-CN" sz="2400" kern="1200" cap="none" spc="0" normalizeH="0" baseline="0" noProof="0" dirty="0">
              <a:latin typeface="+mn-lt"/>
              <a:ea typeface="宋体" panose="02010600030101010101" pitchFamily="2" charset="-122"/>
              <a:cs typeface="+mn-cs"/>
              <a:sym typeface="+mn-ea"/>
            </a:endParaRPr>
          </a:p>
        </p:txBody>
      </p:sp>
      <p:sp>
        <p:nvSpPr>
          <p:cNvPr id="7" name="文本框 6"/>
          <p:cNvSpPr txBox="1"/>
          <p:nvPr/>
        </p:nvSpPr>
        <p:spPr>
          <a:xfrm>
            <a:off x="125730" y="5019040"/>
            <a:ext cx="11938635" cy="698500"/>
          </a:xfrm>
          <a:prstGeom prst="rect">
            <a:avLst/>
          </a:prstGeom>
          <a:noFill/>
        </p:spPr>
        <p:txBody>
          <a:bodyPr>
            <a:noAutofit/>
          </a:bodyPr>
          <a:p>
            <a:pPr marR="0" algn="l" defTabSz="914400" eaLnBrk="1" hangingPunct="1">
              <a:lnSpc>
                <a:spcPts val="2500"/>
              </a:lnSpc>
              <a:spcBef>
                <a:spcPts val="300"/>
              </a:spcBef>
              <a:buClrTx/>
              <a:buSzTx/>
              <a:buFont typeface="Arial" panose="020B0604020202020204" pitchFamily="34" charset="0"/>
              <a:buChar char="•"/>
              <a:defRPr/>
            </a:pPr>
            <a:r>
              <a:rPr kumimoji="0" lang="en-US" altLang="zh-CN" sz="2400" kern="1200" cap="none" spc="0" normalizeH="0" baseline="0" noProof="0" dirty="0">
                <a:latin typeface="+mn-lt"/>
                <a:ea typeface="宋体" panose="02010600030101010101" pitchFamily="2" charset="-122"/>
                <a:cs typeface="+mn-cs"/>
                <a:sym typeface="+mn-ea"/>
              </a:rPr>
              <a:t> </a:t>
            </a:r>
            <a:r>
              <a:rPr kumimoji="0" lang="en-US" altLang="zh-CN" sz="2400" b="1" kern="1200" cap="none" spc="0" normalizeH="0" baseline="0" noProof="0" dirty="0">
                <a:latin typeface="+mn-lt"/>
                <a:ea typeface="宋体" panose="02010600030101010101" pitchFamily="2" charset="-122"/>
                <a:cs typeface="+mn-cs"/>
                <a:sym typeface="+mn-ea"/>
              </a:rPr>
              <a:t>Proposal 2</a:t>
            </a:r>
            <a:r>
              <a:rPr kumimoji="0" lang="en-US" altLang="zh-CN" sz="2400" kern="1200" cap="none" spc="0" normalizeH="0" baseline="0" noProof="0" dirty="0">
                <a:latin typeface="+mn-lt"/>
                <a:ea typeface="宋体" panose="02010600030101010101" pitchFamily="2" charset="-122"/>
                <a:cs typeface="+mn-cs"/>
                <a:sym typeface="+mn-ea"/>
              </a:rPr>
              <a:t>: </a:t>
            </a:r>
            <a:r>
              <a:rPr lang="en-US" altLang="zh-CN" sz="2400">
                <a:latin typeface="+mn-lt"/>
                <a:cs typeface="+mn-lt"/>
                <a:sym typeface="+mn-ea"/>
              </a:rPr>
              <a:t>RAN5 to define a new test mode as “A UE capable of providing IDC assistance information in RRC_CONNECTED will initiate the procedure” if it was configured to do so</a:t>
            </a:r>
            <a:r>
              <a:rPr lang="en-US" altLang="zh-CN" sz="2400">
                <a:latin typeface="+mn-lt"/>
                <a:cs typeface="+mn-lt"/>
                <a:sym typeface="+mn-ea"/>
              </a:rPr>
              <a:t>.</a:t>
            </a:r>
            <a:endParaRPr kumimoji="0" lang="en-US" altLang="zh-CN" sz="2400" kern="1200" cap="none" spc="0" normalizeH="0" baseline="0">
              <a:latin typeface="+mn-lt"/>
              <a:ea typeface="宋体" panose="02010600030101010101" pitchFamily="2" charset="-122"/>
              <a:cs typeface="+mn-lt"/>
              <a:sym typeface="+mn-ea"/>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标题 2"/>
          <p:cNvSpPr>
            <a:spLocks noGrp="1"/>
          </p:cNvSpPr>
          <p:nvPr>
            <p:ph type="ctrTitle"/>
          </p:nvPr>
        </p:nvSpPr>
        <p:spPr>
          <a:xfrm>
            <a:off x="1524000" y="1122363"/>
            <a:ext cx="9142413" cy="2389187"/>
          </a:xfrm>
        </p:spPr>
        <p:txBody>
          <a:bodyPr vert="horz" wrap="square" lIns="121917" tIns="60958" rIns="121917" bIns="60958" anchor="b" anchorCtr="0"/>
          <a:p>
            <a:pPr eaLnBrk="1" hangingPunct="1">
              <a:buClrTx/>
              <a:buSzTx/>
              <a:buFontTx/>
            </a:pPr>
            <a:r>
              <a:rPr lang="en-US" altLang="zh-CN" sz="6000" kern="1200" dirty="0">
                <a:latin typeface="+mj-lt"/>
                <a:ea typeface="宋体" panose="02010600030101010101" pitchFamily="2" charset="-122"/>
                <a:cs typeface="+mj-cs"/>
              </a:rPr>
              <a:t>Thank you!</a:t>
            </a:r>
            <a:endParaRPr lang="en-US" altLang="zh-CN" sz="6000" kern="1200" dirty="0">
              <a:latin typeface="+mj-lt"/>
              <a:ea typeface="宋体" panose="02010600030101010101" pitchFamily="2" charset="-122"/>
              <a:cs typeface="+mj-cs"/>
            </a:endParaRPr>
          </a:p>
        </p:txBody>
      </p:sp>
      <p:sp>
        <p:nvSpPr>
          <p:cNvPr id="30723" name="RS_Classification_Standard"/>
          <p:cNvSpPr txBox="1"/>
          <p:nvPr/>
        </p:nvSpPr>
        <p:spPr>
          <a:xfrm>
            <a:off x="12036425" y="6291263"/>
            <a:ext cx="153988" cy="212725"/>
          </a:xfrm>
          <a:prstGeom prst="rect">
            <a:avLst/>
          </a:prstGeom>
          <a:solidFill>
            <a:srgbClr val="FFFFFF">
              <a:alpha val="0"/>
            </a:srgbClr>
          </a:solidFill>
          <a:ln w="9525">
            <a:noFill/>
          </a:ln>
        </p:spPr>
        <p:txBody>
          <a:bodyPr wrap="none" lIns="76200" tIns="36830" rIns="76200" bIns="36830" anchor="ctr" anchorCtr="0">
            <a:spAutoFit/>
          </a:bodyPr>
          <a:p>
            <a:endParaRPr lang="de-DE" altLang="zh-CN" sz="900" b="1" dirty="0">
              <a:solidFill>
                <a:srgbClr val="000000"/>
              </a:solidFill>
              <a:latin typeface="Arial" panose="020B0604020202020204" pitchFamily="34" charset="0"/>
            </a:endParaRPr>
          </a:p>
        </p:txBody>
      </p:sp>
    </p:spTree>
    <p:custDataLst>
      <p:tags r:id="rId1"/>
    </p:custDataLst>
  </p:cSld>
  <p:clrMapOvr>
    <a:masterClrMapping/>
  </p:clrMapOvr>
</p:sld>
</file>

<file path=ppt/tags/tag1.xml><?xml version="1.0" encoding="utf-8"?>
<p:tagLst xmlns:p="http://schemas.openxmlformats.org/presentationml/2006/main">
  <p:tag name="RS_CLASSIFICATIONID" val="0"/>
  <p:tag name="RS_CLASSIFICATION" val="UNRESTRICTED"/>
</p:tagLst>
</file>

<file path=ppt/tags/tag2.xml><?xml version="1.0" encoding="utf-8"?>
<p:tagLst xmlns:p="http://schemas.openxmlformats.org/presentationml/2006/main">
  <p:tag name="RS_CLASSIFICATIONID" val="0"/>
  <p:tag name="RS_CLASSIFICATION" val="UNRESTRICTED"/>
</p:tagLst>
</file>

<file path=ppt/tags/tag3.xml><?xml version="1.0" encoding="utf-8"?>
<p:tagLst xmlns:p="http://schemas.openxmlformats.org/presentationml/2006/main">
  <p:tag name="RS_CLASSIFICATIONID" val="0"/>
  <p:tag name="RS_CLASSIFICATION" val="UNRESTRICTED"/>
</p:tagLst>
</file>

<file path=ppt/tags/tag4.xml><?xml version="1.0" encoding="utf-8"?>
<p:tagLst xmlns:p="http://schemas.openxmlformats.org/presentationml/2006/main">
  <p:tag name="RS_CLASSIFICATIONID" val="0"/>
  <p:tag name="RS_CLASSIFICATION" val="UNRESTRICTED"/>
</p:tagLst>
</file>

<file path=ppt/tags/tag5.xml><?xml version="1.0" encoding="utf-8"?>
<p:tagLst xmlns:p="http://schemas.openxmlformats.org/presentationml/2006/main">
  <p:tag name="RS_CLASSIFICATIONID" val="0"/>
  <p:tag name="RS_CLASSIFICATION" val="UNRESTRICTED"/>
</p:tagLst>
</file>

<file path=ppt/tags/tag6.xml><?xml version="1.0" encoding="utf-8"?>
<p:tagLst xmlns:p="http://schemas.openxmlformats.org/presentationml/2006/main">
  <p:tag name="RS_CLASSIFICATIONID" val="0"/>
  <p:tag name="RS_CLASSIFICATION" val="UNRESTRICTE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4103</Words>
  <Application>WPS 演示</Application>
  <PresentationFormat>Custom</PresentationFormat>
  <Paragraphs>66</Paragraphs>
  <Slides>6</Slides>
  <Notes>8</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17" baseType="lpstr">
      <vt:lpstr>Arial</vt:lpstr>
      <vt:lpstr>宋体</vt:lpstr>
      <vt:lpstr>Wingdings</vt:lpstr>
      <vt:lpstr>Calibri</vt:lpstr>
      <vt:lpstr>Calibri Light</vt:lpstr>
      <vt:lpstr>Ericsson Capital TT</vt:lpstr>
      <vt:lpstr>NumberOnly</vt:lpstr>
      <vt:lpstr>微软雅黑</vt:lpstr>
      <vt:lpstr>Arial Unicode MS</vt:lpstr>
      <vt:lpstr>Office 主题</vt:lpstr>
      <vt:lpstr>Visio.Drawing.11</vt:lpstr>
      <vt:lpstr>Discussion on handling of MDT IDC problem</vt:lpstr>
      <vt:lpstr>Background</vt:lpstr>
      <vt:lpstr>How to set up the Pre-test conditions to detect IDC problem?</vt:lpstr>
      <vt:lpstr>How to confirm UE detects IDC problem? (1/2)</vt:lpstr>
      <vt:lpstr>How to confirm UE detects IDC problem? (2/2)</vt:lpstr>
      <vt:lpstr>Thank you!</vt:lpstr>
    </vt:vector>
  </TitlesOfParts>
  <Company>Huawei Technologies Co.,Ltd.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Guchunying</dc:creator>
  <cp:lastModifiedBy>Danni SONG(CMCC)</cp:lastModifiedBy>
  <cp:revision>1422</cp:revision>
  <dcterms:created xsi:type="dcterms:W3CDTF">2018-09-20T03:53:00Z</dcterms:created>
  <dcterms:modified xsi:type="dcterms:W3CDTF">2024-05-11T04:48:26Z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1537859212</vt:lpwstr>
  </property>
  <property fmtid="{D5CDD505-2E9C-101B-9397-08002B2CF9AE}" pid="6" name="RS_Classification">
    <vt:lpwstr>UNRESTRICTED</vt:lpwstr>
  </property>
  <property fmtid="{D5CDD505-2E9C-101B-9397-08002B2CF9AE}" pid="7" name="RS_ClassificationID">
    <vt:r8>0</vt:r8>
  </property>
  <property fmtid="{D5CDD505-2E9C-101B-9397-08002B2CF9AE}" pid="8" name="ContentTypeId">
    <vt:lpwstr>0x010100EB28163D68FE8E4D9361964FDD814FC4</vt:lpwstr>
  </property>
  <property fmtid="{D5CDD505-2E9C-101B-9397-08002B2CF9AE}" pid="9" name="KSOProductBuildVer">
    <vt:lpwstr>2052-11.8.2.12085</vt:lpwstr>
  </property>
  <property fmtid="{D5CDD505-2E9C-101B-9397-08002B2CF9AE}" pid="10" name="ICV">
    <vt:lpwstr>F4CBC9250DE5424EBE086A7AA47AF664</vt:lpwstr>
  </property>
  <property fmtid="{D5CDD505-2E9C-101B-9397-08002B2CF9AE}" pid="11" name="MSIP_Label_83bcef13-7cac-433f-ba1d-47a323951816_Enabled">
    <vt:lpwstr>true</vt:lpwstr>
  </property>
  <property fmtid="{D5CDD505-2E9C-101B-9397-08002B2CF9AE}" pid="12" name="MSIP_Label_83bcef13-7cac-433f-ba1d-47a323951816_SetDate">
    <vt:lpwstr>2023-05-06T06:35:48Z</vt:lpwstr>
  </property>
  <property fmtid="{D5CDD505-2E9C-101B-9397-08002B2CF9AE}" pid="13" name="MSIP_Label_83bcef13-7cac-433f-ba1d-47a323951816_Method">
    <vt:lpwstr>Privileged</vt:lpwstr>
  </property>
  <property fmtid="{D5CDD505-2E9C-101B-9397-08002B2CF9AE}" pid="14" name="MSIP_Label_83bcef13-7cac-433f-ba1d-47a323951816_Name">
    <vt:lpwstr>MTK_Unclassified</vt:lpwstr>
  </property>
  <property fmtid="{D5CDD505-2E9C-101B-9397-08002B2CF9AE}" pid="15" name="MSIP_Label_83bcef13-7cac-433f-ba1d-47a323951816_SiteId">
    <vt:lpwstr>a7687ede-7a6b-4ef6-bace-642f677fbe31</vt:lpwstr>
  </property>
  <property fmtid="{D5CDD505-2E9C-101B-9397-08002B2CF9AE}" pid="16" name="MSIP_Label_83bcef13-7cac-433f-ba1d-47a323951816_ActionId">
    <vt:lpwstr>582b2f29-c3fc-47aa-8cbd-2919930cb004</vt:lpwstr>
  </property>
  <property fmtid="{D5CDD505-2E9C-101B-9397-08002B2CF9AE}" pid="17" name="MSIP_Label_83bcef13-7cac-433f-ba1d-47a323951816_ContentBits">
    <vt:lpwstr>0</vt:lpwstr>
  </property>
</Properties>
</file>