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6"/>
  </p:notesMasterIdLst>
  <p:handoutMasterIdLst>
    <p:handoutMasterId r:id="rId17"/>
  </p:handoutMasterIdLst>
  <p:sldIdLst>
    <p:sldId id="341" r:id="rId2"/>
    <p:sldId id="874" r:id="rId3"/>
    <p:sldId id="867" r:id="rId4"/>
    <p:sldId id="909" r:id="rId5"/>
    <p:sldId id="811" r:id="rId6"/>
    <p:sldId id="809" r:id="rId7"/>
    <p:sldId id="808" r:id="rId8"/>
    <p:sldId id="810" r:id="rId9"/>
    <p:sldId id="905" r:id="rId10"/>
    <p:sldId id="906" r:id="rId11"/>
    <p:sldId id="324" r:id="rId12"/>
    <p:sldId id="340" r:id="rId13"/>
    <p:sldId id="908" r:id="rId14"/>
    <p:sldId id="866" r:id="rId15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  <pc:spChg chg="mod">
          <ac:chgData name="Olivier Genoud" userId="e3287607-b312-4221-8c8d-a6943b641987" providerId="ADAL" clId="{D66CF1C3-E2C3-4BFA-972B-9DF8300BAC95}" dt="2024-03-14T20:19:34.880" v="112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66CF1C3-E2C3-4BFA-972B-9DF8300BAC95}" dt="2024-03-14T15:29:40.917" v="62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  <pc:spChg chg="mod">
          <ac:chgData name="Olivier Genoud" userId="e3287607-b312-4221-8c8d-a6943b641987" providerId="ADAL" clId="{D66CF1C3-E2C3-4BFA-972B-9DF8300BAC95}" dt="2024-03-09T20:58:39.685" v="61" actId="103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D66CF1C3-E2C3-4BFA-972B-9DF8300BAC95}" dt="2024-03-14T17:52:59.988" v="10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D66CF1C3-E2C3-4BFA-972B-9DF8300BAC95}" dt="2024-03-14T20:19:15.396" v="11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66CF1C3-E2C3-4BFA-972B-9DF8300BAC95}" dt="2024-03-08T09:08:46.033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66CF1C3-E2C3-4BFA-972B-9DF8300BAC95}" dt="2024-03-08T09:08:36.284" v="52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  <pc:spChg chg="mod">
          <ac:chgData name="Olivier Genoud" userId="e3287607-b312-4221-8c8d-a6943b641987" providerId="ADAL" clId="{8A543AE3-5A0F-410A-8CBE-63A03ABE39C8}" dt="2024-02-26T09:31:21.157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  <pc:graphicFrameChg chg="modGraphic">
          <ac:chgData name="Olivier Genoud" userId="e3287607-b312-4221-8c8d-a6943b641987" providerId="ADAL" clId="{8A543AE3-5A0F-410A-8CBE-63A03ABE39C8}" dt="2024-03-01T08:46:58.900" v="69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  <pc:graphicFrameChg chg="modGraphic">
          <ac:chgData name="Olivier Genoud" userId="e3287607-b312-4221-8c8d-a6943b641987" providerId="ADAL" clId="{8A543AE3-5A0F-410A-8CBE-63A03ABE39C8}" dt="2024-03-01T08:48:47.200" v="76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  <pc:spChg chg="mod">
          <ac:chgData name="Olivier Genoud" userId="e3287607-b312-4221-8c8d-a6943b641987" providerId="ADAL" clId="{8A543AE3-5A0F-410A-8CBE-63A03ABE39C8}" dt="2024-02-29T18:49:02.604" v="63" actId="6549"/>
          <ac:spMkLst>
            <pc:docMk/>
            <pc:sldMk cId="2509655333" sldId="910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8A543AE3-5A0F-410A-8CBE-63A03ABE39C8}" dt="2024-02-29T18:49:06.317" v="64" actId="478"/>
          <ac:spMkLst>
            <pc:docMk/>
            <pc:sldMk cId="2509655333" sldId="910"/>
            <ac:spMk id="4" creationId="{40FFD937-5276-F551-67AC-D7045E306CB2}"/>
          </ac:spMkLst>
        </pc:spChg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A543AE3-5A0F-410A-8CBE-63A03ABE39C8}" dt="2024-02-26T09:31:37.499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103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 – 18th to 21st March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RP-240014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67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909327"/>
              </p:ext>
            </p:extLst>
          </p:nvPr>
        </p:nvGraphicFramePr>
        <p:xfrm>
          <a:off x="440987" y="969491"/>
          <a:ext cx="11079741" cy="5877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eNPN_Ph2-NGRAN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5GSAT_Ph2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72641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4726844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3226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2492117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&gt;127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/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b="1" dirty="0"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57456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OP50/14)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18423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planned by 3GPP in March 2024.</a:t>
            </a:r>
          </a:p>
          <a:p>
            <a:pPr lvl="1"/>
            <a:r>
              <a:rPr lang="en-GB" altLang="en-US" sz="1600" dirty="0"/>
              <a:t>Rel-18 ASN.1 freeze planned by 3GPP in June 2024.</a:t>
            </a:r>
            <a:endParaRPr lang="en-GB" altLang="en-US" sz="1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C56509D-EEFE-2D4A-46CA-846B86AC0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77573"/>
              </p:ext>
            </p:extLst>
          </p:nvPr>
        </p:nvGraphicFramePr>
        <p:xfrm>
          <a:off x="738424" y="1358407"/>
          <a:ext cx="10227076" cy="3773170"/>
        </p:xfrm>
        <a:graphic>
          <a:graphicData uri="http://schemas.openxmlformats.org/drawingml/2006/table">
            <a:tbl>
              <a:tblPr/>
              <a:tblGrid>
                <a:gridCol w="1087023">
                  <a:extLst>
                    <a:ext uri="{9D8B030D-6E8A-4147-A177-3AD203B41FA5}">
                      <a16:colId xmlns:a16="http://schemas.microsoft.com/office/drawing/2014/main" val="819990614"/>
                    </a:ext>
                  </a:extLst>
                </a:gridCol>
                <a:gridCol w="1503715">
                  <a:extLst>
                    <a:ext uri="{9D8B030D-6E8A-4147-A177-3AD203B41FA5}">
                      <a16:colId xmlns:a16="http://schemas.microsoft.com/office/drawing/2014/main" val="1046297198"/>
                    </a:ext>
                  </a:extLst>
                </a:gridCol>
                <a:gridCol w="1467481">
                  <a:extLst>
                    <a:ext uri="{9D8B030D-6E8A-4147-A177-3AD203B41FA5}">
                      <a16:colId xmlns:a16="http://schemas.microsoft.com/office/drawing/2014/main" val="1143863641"/>
                    </a:ext>
                  </a:extLst>
                </a:gridCol>
                <a:gridCol w="1576184">
                  <a:extLst>
                    <a:ext uri="{9D8B030D-6E8A-4147-A177-3AD203B41FA5}">
                      <a16:colId xmlns:a16="http://schemas.microsoft.com/office/drawing/2014/main" val="1327435020"/>
                    </a:ext>
                  </a:extLst>
                </a:gridCol>
                <a:gridCol w="1888703">
                  <a:extLst>
                    <a:ext uri="{9D8B030D-6E8A-4147-A177-3AD203B41FA5}">
                      <a16:colId xmlns:a16="http://schemas.microsoft.com/office/drawing/2014/main" val="2809193974"/>
                    </a:ext>
                  </a:extLst>
                </a:gridCol>
                <a:gridCol w="2703970">
                  <a:extLst>
                    <a:ext uri="{9D8B030D-6E8A-4147-A177-3AD203B41FA5}">
                      <a16:colId xmlns:a16="http://schemas.microsoft.com/office/drawing/2014/main" val="153526600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5407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510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7388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06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30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215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4702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42195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Rel-18 Jun'24 baseline </a:t>
                      </a:r>
                      <a:r>
                        <a:rPr lang="en-GB" sz="1200" b="1" i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(working assumption)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38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169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68777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16677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25-Oct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16-Oct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Move to Rel-18 Sep'24 baseline (fallback plan)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672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3770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156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430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733333"/>
              </p:ext>
            </p:extLst>
          </p:nvPr>
        </p:nvGraphicFramePr>
        <p:xfrm>
          <a:off x="408372" y="1708612"/>
          <a:ext cx="11043820" cy="237693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5630391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Air-to-ground network for NR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5177702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354082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745707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8277714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2025 early candidates</a:t>
            </a:r>
            <a:br>
              <a:rPr lang="en-US" altLang="en-US" dirty="0"/>
            </a:br>
            <a:r>
              <a:rPr lang="en-US" altLang="en-US" sz="3200" dirty="0"/>
              <a:t>WIs with no 2024 budget, candidate for 2025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66663"/>
            <a:ext cx="10521738" cy="4916029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updating the sequence of NR-DC inter-cell </a:t>
            </a:r>
            <a:r>
              <a:rPr lang="en-GB" altLang="en-US" dirty="0" err="1"/>
              <a:t>PSCell</a:t>
            </a:r>
            <a:r>
              <a:rPr lang="en-GB" altLang="en-US" dirty="0"/>
              <a:t> change. 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b="1" dirty="0" err="1"/>
              <a:t>eMIMO</a:t>
            </a:r>
            <a:r>
              <a:rPr lang="en-GB" altLang="en-US" b="1" dirty="0"/>
              <a:t>:</a:t>
            </a:r>
            <a:r>
              <a:rPr lang="en-GB" altLang="en-US" dirty="0"/>
              <a:t> Endorsed ASP updates to handle up to two </a:t>
            </a:r>
            <a:r>
              <a:rPr lang="en-GB" altLang="en-US" dirty="0" err="1"/>
              <a:t>CoresetPoolIndex</a:t>
            </a:r>
            <a:r>
              <a:rPr lang="en-GB" altLang="en-US" dirty="0"/>
              <a:t>. </a:t>
            </a:r>
          </a:p>
          <a:p>
            <a:pPr lvl="2" eaLnBrk="1" hangingPunct="1"/>
            <a:r>
              <a:rPr lang="en-GB" altLang="en-US" b="1" dirty="0"/>
              <a:t>NR-U:</a:t>
            </a:r>
            <a:r>
              <a:rPr lang="en-GB" altLang="en-US" dirty="0"/>
              <a:t> Endorsed initial Test Models &amp; ASP updates to support shared spectrum access.</a:t>
            </a:r>
            <a:endParaRPr lang="en-GB" altLang="en-US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/>
              <a:t>NR coverage enhancements: </a:t>
            </a:r>
            <a:r>
              <a:rPr lang="en-GB" altLang="en-US" sz="2000" dirty="0"/>
              <a:t>Endorsed ASP updates to add support of RA Msg3 repetitions &amp; retransmissions. </a:t>
            </a:r>
          </a:p>
          <a:p>
            <a:pPr lvl="2" eaLnBrk="1" hangingPunct="1"/>
            <a:r>
              <a:rPr lang="en-GB" altLang="en-US" b="1" dirty="0"/>
              <a:t>MUSIM:</a:t>
            </a:r>
            <a:r>
              <a:rPr lang="en-GB" altLang="en-US" dirty="0"/>
              <a:t> endorsed new MMI command for MUSIM UE Assistance Information.</a:t>
            </a:r>
          </a:p>
          <a:p>
            <a:pPr lvl="1" eaLnBrk="1" hangingPunct="1"/>
            <a:r>
              <a:rPr lang="en-GB" altLang="en-US" sz="2000" dirty="0"/>
              <a:t>Prose CRs to TS 38.523-3 submitted at RAN5#102 for the above.</a:t>
            </a:r>
            <a:endParaRPr lang="en-GB" altLang="en-US" sz="1600" dirty="0"/>
          </a:p>
          <a:p>
            <a:pPr eaLnBrk="1" hangingPunct="1"/>
            <a:endParaRPr lang="en-GB" altLang="en-US" sz="2400" dirty="0"/>
          </a:p>
          <a:p>
            <a:pPr eaLnBrk="1" hangingPunct="1"/>
            <a:r>
              <a:rPr lang="en-GB" altLang="en-US" sz="2400" dirty="0"/>
              <a:t> RAN5 TTCN Workshop #64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https://portal.3gpp.org/Home.aspx#/meeting?MtgId=60675</a:t>
            </a:r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#64 (8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Dec’23 to Feb’24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436718"/>
            <a:ext cx="3786429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r>
              <a:rPr lang="en-GB" altLang="en-US" sz="1800" dirty="0"/>
              <a:t> &amp; URLLC enhancements</a:t>
            </a:r>
            <a:endParaRPr lang="it-IT" altLang="en-US" sz="1800" dirty="0"/>
          </a:p>
          <a:p>
            <a:pPr lvl="2"/>
            <a:r>
              <a:rPr lang="en-GB" altLang="en-US" sz="1800" dirty="0"/>
              <a:t>NR RAN slicing enhancements</a:t>
            </a:r>
          </a:p>
          <a:p>
            <a:pPr lvl="2"/>
            <a:r>
              <a:rPr lang="en-GB" altLang="en-US" sz="1800" dirty="0"/>
              <a:t>NR UE power saving enhancements</a:t>
            </a:r>
          </a:p>
          <a:p>
            <a:pPr lvl="2"/>
            <a:endParaRPr lang="fr-FR" altLang="en-US" sz="1600" b="1" dirty="0"/>
          </a:p>
          <a:p>
            <a:pPr lvl="2"/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436719"/>
            <a:ext cx="4146421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Redirection with MPS indication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it-IT" altLang="en-US" sz="1800" dirty="0"/>
              <a:t>NR Multi-SIM (MUSIM)</a:t>
            </a:r>
          </a:p>
          <a:p>
            <a:pPr lvl="2"/>
            <a:r>
              <a:rPr lang="it-IT" altLang="en-US" sz="1800" dirty="0"/>
              <a:t>Non-public networks (NPN) enhancements</a:t>
            </a:r>
          </a:p>
          <a:p>
            <a:pPr lvl="2"/>
            <a:r>
              <a:rPr lang="en-GB" altLang="en-US" sz="1800" dirty="0"/>
              <a:t>SON/MDT enhancements</a:t>
            </a:r>
          </a:p>
          <a:p>
            <a:pPr lvl="2"/>
            <a:r>
              <a:rPr lang="it-IT" altLang="en-US" sz="1800" dirty="0"/>
              <a:t>EN-DC user-plane integrity protection (UPIP)</a:t>
            </a:r>
          </a:p>
          <a:p>
            <a:pPr lvl="2"/>
            <a:endParaRPr lang="en-GB" altLang="en-US" sz="1800" dirty="0"/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436719"/>
            <a:ext cx="3677057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IMS voice &amp; NW usability no E-UTRA in 5GS</a:t>
            </a:r>
          </a:p>
          <a:p>
            <a:pPr lvl="2"/>
            <a:endParaRPr lang="it-IT" altLang="en-US" sz="1800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GSO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MCPTT / </a:t>
            </a:r>
            <a:r>
              <a:rPr lang="en-US" altLang="en-US" sz="1800" dirty="0" err="1"/>
              <a:t>MCVideo</a:t>
            </a:r>
            <a:r>
              <a:rPr lang="en-US" altLang="en-US" sz="1800" dirty="0"/>
              <a:t> /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9918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627667"/>
              </p:ext>
            </p:extLst>
          </p:nvPr>
        </p:nvGraphicFramePr>
        <p:xfrm>
          <a:off x="1109709" y="1743404"/>
          <a:ext cx="9972583" cy="48201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/ 77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41/41 ; Prio2: 35/36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13/13 ; Prio2: 1/4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2/2 ; Prio2: 5/7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2/4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0/2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8294278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590781"/>
              </p:ext>
            </p:extLst>
          </p:nvPr>
        </p:nvGraphicFramePr>
        <p:xfrm>
          <a:off x="1118587" y="1760601"/>
          <a:ext cx="9945949" cy="474484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29/38 ; Prio2: 9/13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4/22 ; Prio2: 0/6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3/14 ; Prio2: 2/8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19/19 ; Prio2: 73/75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137260"/>
              </p:ext>
            </p:extLst>
          </p:nvPr>
        </p:nvGraphicFramePr>
        <p:xfrm>
          <a:off x="805758" y="1875010"/>
          <a:ext cx="10004079" cy="39920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5/6 ; Prio2: 0/2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8898596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859209"/>
              </p:ext>
            </p:extLst>
          </p:nvPr>
        </p:nvGraphicFramePr>
        <p:xfrm>
          <a:off x="1118586" y="1860524"/>
          <a:ext cx="9320813" cy="19496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2/9 ; Prio2: 0/6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790710778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15671"/>
              </p:ext>
            </p:extLst>
          </p:nvPr>
        </p:nvGraphicFramePr>
        <p:xfrm>
          <a:off x="1118585" y="4639443"/>
          <a:ext cx="9320813" cy="10353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897532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8771"/>
              </p:ext>
            </p:extLst>
          </p:nvPr>
        </p:nvGraphicFramePr>
        <p:xfrm>
          <a:off x="841972" y="1078776"/>
          <a:ext cx="10474861" cy="55418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RAN5#102: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&gt;339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19497</TotalTime>
  <Words>2743</Words>
  <Application>Microsoft Office PowerPoint</Application>
  <PresentationFormat>Widescreen</PresentationFormat>
  <Paragraphs>940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TTCN development  Progress for period: Dec’23 to Feb’24</vt:lpstr>
      <vt:lpstr>TTCN verification Progress for period: 8th Nov’23 --&gt; 19th Feb’24</vt:lpstr>
      <vt:lpstr>TTCN verification Progress for period: 8th Nov’23 --&gt; 19th Feb’24</vt:lpstr>
      <vt:lpstr>TTCN verification Progress for period: 8th Nov’23 --&gt; 19th Feb’24</vt:lpstr>
      <vt:lpstr>TTCN verification Progress for period: 8th Nov’23 --&gt; 19th Feb’24</vt:lpstr>
      <vt:lpstr>PowerPoint Presentation</vt:lpstr>
      <vt:lpstr>PowerPoint Presentation</vt:lpstr>
      <vt:lpstr>PowerPoint Presentation</vt:lpstr>
      <vt:lpstr>Annexes</vt:lpstr>
      <vt:lpstr>TTCN deliveries and baseline 2024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772</cp:revision>
  <cp:lastPrinted>2023-02-21T14:07:15Z</cp:lastPrinted>
  <dcterms:created xsi:type="dcterms:W3CDTF">2010-02-05T13:52:04Z</dcterms:created>
  <dcterms:modified xsi:type="dcterms:W3CDTF">2024-03-14T20:19:38Z</dcterms:modified>
  <cp:contentStatus>Template 2017</cp:contentStatus>
</cp:coreProperties>
</file>