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715" r:id="rId4"/>
  </p:sldMasterIdLst>
  <p:notesMasterIdLst>
    <p:notesMasterId r:id="rId14"/>
  </p:notesMasterIdLst>
  <p:handoutMasterIdLst>
    <p:handoutMasterId r:id="rId15"/>
  </p:handoutMasterIdLst>
  <p:sldIdLst>
    <p:sldId id="2147376224" r:id="rId5"/>
    <p:sldId id="2147376226" r:id="rId6"/>
    <p:sldId id="2147376222" r:id="rId7"/>
    <p:sldId id="2147376238" r:id="rId8"/>
    <p:sldId id="2147376239" r:id="rId9"/>
    <p:sldId id="2147376240" r:id="rId10"/>
    <p:sldId id="2147376227" r:id="rId11"/>
    <p:sldId id="2147376241" r:id="rId12"/>
    <p:sldId id="214737622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chine Readable PICS" id="{2C9DC1DC-DC52-4730-B7DA-888882CCC10D}">
          <p14:sldIdLst>
            <p14:sldId id="2147376224"/>
            <p14:sldId id="2147376226"/>
            <p14:sldId id="2147376222"/>
            <p14:sldId id="2147376238"/>
            <p14:sldId id="2147376239"/>
            <p14:sldId id="2147376240"/>
            <p14:sldId id="2147376227"/>
            <p14:sldId id="2147376241"/>
            <p14:sldId id="2147376228"/>
          </p14:sldIdLst>
        </p14:section>
        <p14:section name="Untitled Section" id="{24B17573-D079-42EB-8384-577ADE8B127F}">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Joe Agusta" initials="JA" lastIdx="3" clrIdx="1">
    <p:extLst>
      <p:ext uri="{19B8F6BF-5375-455C-9EA6-DF929625EA0E}">
        <p15:presenceInfo xmlns:p15="http://schemas.microsoft.com/office/powerpoint/2012/main" userId="S::jagusta@qualcomm.com::ebc70a1d-5555-40d2-a10f-2b32be6b563f" providerId="AD"/>
      </p:ext>
    </p:extLst>
  </p:cmAuthor>
  <p:cmAuthor id="3" name="Pamela Soggu" initials="PS" lastIdx="4" clrIdx="2">
    <p:extLst>
      <p:ext uri="{19B8F6BF-5375-455C-9EA6-DF929625EA0E}">
        <p15:presenceInfo xmlns:p15="http://schemas.microsoft.com/office/powerpoint/2012/main" userId="S::psoggu@qualcomm.com::ea3a5c2e-ee51-47fa-84c6-ac33efa5d5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2D050"/>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52" autoAdjust="0"/>
    <p:restoredTop sz="87167" autoAdjust="0"/>
  </p:normalViewPr>
  <p:slideViewPr>
    <p:cSldViewPr snapToGrid="0">
      <p:cViewPr varScale="1">
        <p:scale>
          <a:sx n="96" d="100"/>
          <a:sy n="96" d="100"/>
        </p:scale>
        <p:origin x="768"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gesh Tugnawat" userId="17507643-4e59-440e-9fab-8bbf7b89c32d" providerId="ADAL" clId="{6A620E1D-B945-462D-95D8-BCD43B8162C0}"/>
    <pc:docChg chg="undo custSel modSld">
      <pc:chgData name="Yogesh Tugnawat" userId="17507643-4e59-440e-9fab-8bbf7b89c32d" providerId="ADAL" clId="{6A620E1D-B945-462D-95D8-BCD43B8162C0}" dt="2024-02-28T09:39:07.147" v="246" actId="20577"/>
      <pc:docMkLst>
        <pc:docMk/>
      </pc:docMkLst>
      <pc:sldChg chg="modSp mod">
        <pc:chgData name="Yogesh Tugnawat" userId="17507643-4e59-440e-9fab-8bbf7b89c32d" providerId="ADAL" clId="{6A620E1D-B945-462D-95D8-BCD43B8162C0}" dt="2024-02-28T09:39:07.147" v="246" actId="20577"/>
        <pc:sldMkLst>
          <pc:docMk/>
          <pc:sldMk cId="241327117" sldId="2147376241"/>
        </pc:sldMkLst>
        <pc:spChg chg="mod">
          <ac:chgData name="Yogesh Tugnawat" userId="17507643-4e59-440e-9fab-8bbf7b89c32d" providerId="ADAL" clId="{6A620E1D-B945-462D-95D8-BCD43B8162C0}" dt="2024-02-28T09:39:07.147" v="246" actId="20577"/>
          <ac:spMkLst>
            <pc:docMk/>
            <pc:sldMk cId="241327117" sldId="2147376241"/>
            <ac:spMk id="7" creationId="{79412228-6266-ACED-70F1-4209AF1189F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7EA561-829F-4EF5-9EE7-D672D4BD7E26}"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US"/>
        </a:p>
      </dgm:t>
    </dgm:pt>
    <dgm:pt modelId="{ADC54298-3632-48AD-B2DF-7FC4975E9FD8}">
      <dgm:prSet phldrT="[Text]"/>
      <dgm:spPr/>
      <dgm:t>
        <a:bodyPr/>
        <a:lstStyle/>
        <a:p>
          <a:r>
            <a:rPr lang="en-US" dirty="0"/>
            <a:t>3GPP RAN5 Defined Tests</a:t>
          </a:r>
        </a:p>
      </dgm:t>
    </dgm:pt>
    <dgm:pt modelId="{0530BE8B-6526-45FE-B613-5368A97E85CE}" type="parTrans" cxnId="{A15C7A45-14B6-463F-A2D4-C24C2F9C40E3}">
      <dgm:prSet/>
      <dgm:spPr/>
      <dgm:t>
        <a:bodyPr/>
        <a:lstStyle/>
        <a:p>
          <a:endParaRPr lang="en-US"/>
        </a:p>
      </dgm:t>
    </dgm:pt>
    <dgm:pt modelId="{CEC4C796-D0D1-4491-B279-D4C1822417A1}" type="sibTrans" cxnId="{A15C7A45-14B6-463F-A2D4-C24C2F9C40E3}">
      <dgm:prSet/>
      <dgm:spPr/>
      <dgm:t>
        <a:bodyPr/>
        <a:lstStyle/>
        <a:p>
          <a:endParaRPr lang="en-US"/>
        </a:p>
      </dgm:t>
    </dgm:pt>
    <dgm:pt modelId="{F9563D98-1EFD-4E12-A207-9EBC94E4BA11}">
      <dgm:prSet phldrT="[Text]"/>
      <dgm:spPr>
        <a:solidFill>
          <a:srgbClr val="00B050"/>
        </a:solidFill>
        <a:ln>
          <a:solidFill>
            <a:srgbClr val="00B050"/>
          </a:solidFill>
        </a:ln>
      </dgm:spPr>
      <dgm:t>
        <a:bodyPr/>
        <a:lstStyle/>
        <a:p>
          <a:r>
            <a:rPr lang="en-US" dirty="0"/>
            <a:t>Extracted OEM PICS Compliance</a:t>
          </a:r>
        </a:p>
        <a:p>
          <a:r>
            <a:rPr lang="en-US" dirty="0"/>
            <a:t>TS 38.508-2</a:t>
          </a:r>
        </a:p>
      </dgm:t>
    </dgm:pt>
    <dgm:pt modelId="{94493D9E-904C-4EE1-9969-FF2AC9E72B59}" type="parTrans" cxnId="{65A39E41-1666-415B-97F3-26948431BC12}">
      <dgm:prSet/>
      <dgm:spPr/>
      <dgm:t>
        <a:bodyPr/>
        <a:lstStyle/>
        <a:p>
          <a:endParaRPr lang="en-US"/>
        </a:p>
      </dgm:t>
    </dgm:pt>
    <dgm:pt modelId="{99B2114C-F0C4-431B-95C8-8942795D4762}" type="sibTrans" cxnId="{65A39E41-1666-415B-97F3-26948431BC12}">
      <dgm:prSet/>
      <dgm:spPr/>
      <dgm:t>
        <a:bodyPr/>
        <a:lstStyle/>
        <a:p>
          <a:endParaRPr lang="en-US"/>
        </a:p>
      </dgm:t>
    </dgm:pt>
    <dgm:pt modelId="{A7F0F45F-E9D6-48C8-8C0E-31D8FDC881BA}">
      <dgm:prSet phldrT="[Text]"/>
      <dgm:spPr>
        <a:solidFill>
          <a:srgbClr val="00B050"/>
        </a:solidFill>
      </dgm:spPr>
      <dgm:t>
        <a:bodyPr/>
        <a:lstStyle/>
        <a:p>
          <a:r>
            <a:rPr lang="en-US" dirty="0"/>
            <a:t>TS 38.523-2</a:t>
          </a:r>
        </a:p>
        <a:p>
          <a:r>
            <a:rPr lang="en-US" dirty="0"/>
            <a:t>Protocol</a:t>
          </a:r>
        </a:p>
      </dgm:t>
    </dgm:pt>
    <dgm:pt modelId="{48626D64-D703-4FCF-8D78-BDEFF17267AC}" type="parTrans" cxnId="{60E1D808-F28D-47B7-BF7E-1ED89ECA72CD}">
      <dgm:prSet/>
      <dgm:spPr/>
      <dgm:t>
        <a:bodyPr/>
        <a:lstStyle/>
        <a:p>
          <a:endParaRPr lang="en-US"/>
        </a:p>
      </dgm:t>
    </dgm:pt>
    <dgm:pt modelId="{FCF28BDF-78E0-49D0-B017-D601EF242AC2}" type="sibTrans" cxnId="{60E1D808-F28D-47B7-BF7E-1ED89ECA72CD}">
      <dgm:prSet/>
      <dgm:spPr/>
      <dgm:t>
        <a:bodyPr/>
        <a:lstStyle/>
        <a:p>
          <a:endParaRPr lang="en-US"/>
        </a:p>
      </dgm:t>
    </dgm:pt>
    <dgm:pt modelId="{2B26A896-0A9F-458E-9E74-A9BED4A3F271}">
      <dgm:prSet phldrT="[Text]"/>
      <dgm:spPr>
        <a:solidFill>
          <a:schemeClr val="accent1"/>
        </a:solidFill>
      </dgm:spPr>
      <dgm:t>
        <a:bodyPr/>
        <a:lstStyle/>
        <a:p>
          <a:r>
            <a:rPr lang="en-US" dirty="0"/>
            <a:t>TS 38.522</a:t>
          </a:r>
        </a:p>
        <a:p>
          <a:r>
            <a:rPr lang="en-US" dirty="0" err="1"/>
            <a:t>RF+Perf</a:t>
          </a:r>
          <a:r>
            <a:rPr lang="en-US" dirty="0"/>
            <a:t> (RRM, </a:t>
          </a:r>
          <a:r>
            <a:rPr lang="en-US" dirty="0" err="1"/>
            <a:t>Demod</a:t>
          </a:r>
          <a:r>
            <a:rPr lang="en-US" dirty="0"/>
            <a:t>)</a:t>
          </a:r>
        </a:p>
      </dgm:t>
    </dgm:pt>
    <dgm:pt modelId="{186FEBC3-FA97-4E22-A926-BB237B222781}" type="parTrans" cxnId="{DCCE5BDB-2425-482A-960D-54C8E1CF1604}">
      <dgm:prSet/>
      <dgm:spPr/>
      <dgm:t>
        <a:bodyPr/>
        <a:lstStyle/>
        <a:p>
          <a:endParaRPr lang="en-US"/>
        </a:p>
      </dgm:t>
    </dgm:pt>
    <dgm:pt modelId="{1ACCE1E8-43AE-4EC4-A5E9-3891B9294EC9}" type="sibTrans" cxnId="{DCCE5BDB-2425-482A-960D-54C8E1CF1604}">
      <dgm:prSet/>
      <dgm:spPr/>
      <dgm:t>
        <a:bodyPr/>
        <a:lstStyle/>
        <a:p>
          <a:endParaRPr lang="en-US"/>
        </a:p>
      </dgm:t>
    </dgm:pt>
    <dgm:pt modelId="{95ADA24A-2F40-4FB9-983C-5F170CFCDD16}">
      <dgm:prSet phldrT="[Text]"/>
      <dgm:spPr/>
      <dgm:t>
        <a:bodyPr/>
        <a:lstStyle/>
        <a:p>
          <a:r>
            <a:rPr lang="en-US" dirty="0"/>
            <a:t>OEM Augments Band, CA and other Information</a:t>
          </a:r>
        </a:p>
      </dgm:t>
    </dgm:pt>
    <dgm:pt modelId="{B8CAF7DC-AA6C-4966-A520-FEDF633233BB}" type="parTrans" cxnId="{4E37E30B-2A36-4F52-A920-70B2D07A6EF4}">
      <dgm:prSet/>
      <dgm:spPr/>
      <dgm:t>
        <a:bodyPr/>
        <a:lstStyle/>
        <a:p>
          <a:endParaRPr lang="en-US"/>
        </a:p>
      </dgm:t>
    </dgm:pt>
    <dgm:pt modelId="{E0B25C37-548B-4999-BFB9-FD58DA1C94B5}" type="sibTrans" cxnId="{4E37E30B-2A36-4F52-A920-70B2D07A6EF4}">
      <dgm:prSet/>
      <dgm:spPr/>
      <dgm:t>
        <a:bodyPr/>
        <a:lstStyle/>
        <a:p>
          <a:endParaRPr lang="en-US"/>
        </a:p>
      </dgm:t>
    </dgm:pt>
    <dgm:pt modelId="{D5A6F210-1EAE-47F5-A184-DF083799908F}">
      <dgm:prSet phldrT="[Text]"/>
      <dgm:spPr>
        <a:solidFill>
          <a:srgbClr val="00B050"/>
        </a:solidFill>
      </dgm:spPr>
      <dgm:t>
        <a:bodyPr/>
        <a:lstStyle/>
        <a:p>
          <a:r>
            <a:rPr lang="en-US" dirty="0"/>
            <a:t>TS 34.229-2</a:t>
          </a:r>
        </a:p>
        <a:p>
          <a:r>
            <a:rPr lang="en-US" dirty="0"/>
            <a:t>IMS (5G, 4G)</a:t>
          </a:r>
        </a:p>
      </dgm:t>
    </dgm:pt>
    <dgm:pt modelId="{3BAE40D8-7B2A-441E-BEF6-5F2D5C467DD2}" type="parTrans" cxnId="{78AFDDA9-62E1-42E4-BCD7-362774908DB0}">
      <dgm:prSet/>
      <dgm:spPr/>
      <dgm:t>
        <a:bodyPr/>
        <a:lstStyle/>
        <a:p>
          <a:endParaRPr lang="en-US"/>
        </a:p>
      </dgm:t>
    </dgm:pt>
    <dgm:pt modelId="{D8200422-1C7E-4D8B-B1CB-EB3ED2B9B843}" type="sibTrans" cxnId="{78AFDDA9-62E1-42E4-BCD7-362774908DB0}">
      <dgm:prSet/>
      <dgm:spPr/>
      <dgm:t>
        <a:bodyPr/>
        <a:lstStyle/>
        <a:p>
          <a:endParaRPr lang="en-US"/>
        </a:p>
      </dgm:t>
    </dgm:pt>
    <dgm:pt modelId="{ECFC00AA-9FB1-4AB3-ABD2-1E9971817A6A}" type="pres">
      <dgm:prSet presAssocID="{557EA561-829F-4EF5-9EE7-D672D4BD7E26}" presName="Name0" presStyleCnt="0">
        <dgm:presLayoutVars>
          <dgm:chPref val="1"/>
          <dgm:dir/>
          <dgm:animOne val="branch"/>
          <dgm:animLvl val="lvl"/>
          <dgm:resizeHandles/>
        </dgm:presLayoutVars>
      </dgm:prSet>
      <dgm:spPr/>
    </dgm:pt>
    <dgm:pt modelId="{1DDC78B9-6795-44A6-BADC-E9F5B20AA336}" type="pres">
      <dgm:prSet presAssocID="{ADC54298-3632-48AD-B2DF-7FC4975E9FD8}" presName="vertOne" presStyleCnt="0"/>
      <dgm:spPr/>
    </dgm:pt>
    <dgm:pt modelId="{26881B1F-BF66-45FF-8CEE-C26CD00D5630}" type="pres">
      <dgm:prSet presAssocID="{ADC54298-3632-48AD-B2DF-7FC4975E9FD8}" presName="txOne" presStyleLbl="node0" presStyleIdx="0" presStyleCnt="1">
        <dgm:presLayoutVars>
          <dgm:chPref val="3"/>
        </dgm:presLayoutVars>
      </dgm:prSet>
      <dgm:spPr/>
    </dgm:pt>
    <dgm:pt modelId="{82C07627-1650-4544-B1B6-D85AAA633990}" type="pres">
      <dgm:prSet presAssocID="{ADC54298-3632-48AD-B2DF-7FC4975E9FD8}" presName="parTransOne" presStyleCnt="0"/>
      <dgm:spPr/>
    </dgm:pt>
    <dgm:pt modelId="{F322405B-DA22-49FB-97D9-00C78F59E166}" type="pres">
      <dgm:prSet presAssocID="{ADC54298-3632-48AD-B2DF-7FC4975E9FD8}" presName="horzOne" presStyleCnt="0"/>
      <dgm:spPr/>
    </dgm:pt>
    <dgm:pt modelId="{ACA65353-2711-4A2C-ABF6-2F7416591D81}" type="pres">
      <dgm:prSet presAssocID="{F9563D98-1EFD-4E12-A207-9EBC94E4BA11}" presName="vertTwo" presStyleCnt="0"/>
      <dgm:spPr/>
    </dgm:pt>
    <dgm:pt modelId="{24200F2F-2265-4A78-A3A6-F3C53B66ADA0}" type="pres">
      <dgm:prSet presAssocID="{F9563D98-1EFD-4E12-A207-9EBC94E4BA11}" presName="txTwo" presStyleLbl="node2" presStyleIdx="0" presStyleCnt="2">
        <dgm:presLayoutVars>
          <dgm:chPref val="3"/>
        </dgm:presLayoutVars>
      </dgm:prSet>
      <dgm:spPr/>
    </dgm:pt>
    <dgm:pt modelId="{AAF01CBD-3AAB-40C3-ACF3-788B0DADA88C}" type="pres">
      <dgm:prSet presAssocID="{F9563D98-1EFD-4E12-A207-9EBC94E4BA11}" presName="parTransTwo" presStyleCnt="0"/>
      <dgm:spPr/>
    </dgm:pt>
    <dgm:pt modelId="{3A2C3847-FD57-4C15-A05C-7DB9EC63FAFB}" type="pres">
      <dgm:prSet presAssocID="{F9563D98-1EFD-4E12-A207-9EBC94E4BA11}" presName="horzTwo" presStyleCnt="0"/>
      <dgm:spPr/>
    </dgm:pt>
    <dgm:pt modelId="{25A24D6D-E32C-480A-8D8F-8E79D11E299E}" type="pres">
      <dgm:prSet presAssocID="{A7F0F45F-E9D6-48C8-8C0E-31D8FDC881BA}" presName="vertThree" presStyleCnt="0"/>
      <dgm:spPr/>
    </dgm:pt>
    <dgm:pt modelId="{93B02C13-E65E-4C52-A3EB-CB608D021FFC}" type="pres">
      <dgm:prSet presAssocID="{A7F0F45F-E9D6-48C8-8C0E-31D8FDC881BA}" presName="txThree" presStyleLbl="node3" presStyleIdx="0" presStyleCnt="3">
        <dgm:presLayoutVars>
          <dgm:chPref val="3"/>
        </dgm:presLayoutVars>
      </dgm:prSet>
      <dgm:spPr/>
    </dgm:pt>
    <dgm:pt modelId="{8E8ED0A5-584C-45E1-8B70-AD62950F8949}" type="pres">
      <dgm:prSet presAssocID="{A7F0F45F-E9D6-48C8-8C0E-31D8FDC881BA}" presName="horzThree" presStyleCnt="0"/>
      <dgm:spPr/>
    </dgm:pt>
    <dgm:pt modelId="{CE2DFFEC-3E6A-47DF-9AA7-E606B8BB184E}" type="pres">
      <dgm:prSet presAssocID="{FCF28BDF-78E0-49D0-B017-D601EF242AC2}" presName="sibSpaceThree" presStyleCnt="0"/>
      <dgm:spPr/>
    </dgm:pt>
    <dgm:pt modelId="{1C83129A-7B27-4404-90DE-C3E9ABD7C605}" type="pres">
      <dgm:prSet presAssocID="{2B26A896-0A9F-458E-9E74-A9BED4A3F271}" presName="vertThree" presStyleCnt="0"/>
      <dgm:spPr/>
    </dgm:pt>
    <dgm:pt modelId="{3C281A0B-8029-470C-AE11-C1A1DB08BAC9}" type="pres">
      <dgm:prSet presAssocID="{2B26A896-0A9F-458E-9E74-A9BED4A3F271}" presName="txThree" presStyleLbl="node3" presStyleIdx="1" presStyleCnt="3">
        <dgm:presLayoutVars>
          <dgm:chPref val="3"/>
        </dgm:presLayoutVars>
      </dgm:prSet>
      <dgm:spPr/>
    </dgm:pt>
    <dgm:pt modelId="{8715CA80-6DF8-4A1F-9B94-4279C413635B}" type="pres">
      <dgm:prSet presAssocID="{2B26A896-0A9F-458E-9E74-A9BED4A3F271}" presName="horzThree" presStyleCnt="0"/>
      <dgm:spPr/>
    </dgm:pt>
    <dgm:pt modelId="{DD7C90AD-1F46-4DA8-A2DC-92D88942E5BC}" type="pres">
      <dgm:prSet presAssocID="{99B2114C-F0C4-431B-95C8-8942795D4762}" presName="sibSpaceTwo" presStyleCnt="0"/>
      <dgm:spPr/>
    </dgm:pt>
    <dgm:pt modelId="{32D2ACCC-0EA9-4018-B0DF-52DAE1742EED}" type="pres">
      <dgm:prSet presAssocID="{95ADA24A-2F40-4FB9-983C-5F170CFCDD16}" presName="vertTwo" presStyleCnt="0"/>
      <dgm:spPr/>
    </dgm:pt>
    <dgm:pt modelId="{82F36106-ABAA-4D57-8A34-8E97D6C4774B}" type="pres">
      <dgm:prSet presAssocID="{95ADA24A-2F40-4FB9-983C-5F170CFCDD16}" presName="txTwo" presStyleLbl="node2" presStyleIdx="1" presStyleCnt="2">
        <dgm:presLayoutVars>
          <dgm:chPref val="3"/>
        </dgm:presLayoutVars>
      </dgm:prSet>
      <dgm:spPr/>
    </dgm:pt>
    <dgm:pt modelId="{CCFD4470-A93F-4980-B6A8-D5B322C0E8BC}" type="pres">
      <dgm:prSet presAssocID="{95ADA24A-2F40-4FB9-983C-5F170CFCDD16}" presName="parTransTwo" presStyleCnt="0"/>
      <dgm:spPr/>
    </dgm:pt>
    <dgm:pt modelId="{11A2AD54-1C74-4C77-9868-30EDCA87250D}" type="pres">
      <dgm:prSet presAssocID="{95ADA24A-2F40-4FB9-983C-5F170CFCDD16}" presName="horzTwo" presStyleCnt="0"/>
      <dgm:spPr/>
    </dgm:pt>
    <dgm:pt modelId="{02271CBF-1CDD-456E-92D9-9AF6D3B6AD73}" type="pres">
      <dgm:prSet presAssocID="{D5A6F210-1EAE-47F5-A184-DF083799908F}" presName="vertThree" presStyleCnt="0"/>
      <dgm:spPr/>
    </dgm:pt>
    <dgm:pt modelId="{B18EF2A5-7971-49FE-8FC8-B4E3AD434ED1}" type="pres">
      <dgm:prSet presAssocID="{D5A6F210-1EAE-47F5-A184-DF083799908F}" presName="txThree" presStyleLbl="node3" presStyleIdx="2" presStyleCnt="3">
        <dgm:presLayoutVars>
          <dgm:chPref val="3"/>
        </dgm:presLayoutVars>
      </dgm:prSet>
      <dgm:spPr/>
    </dgm:pt>
    <dgm:pt modelId="{EB850B5D-7D8A-4C35-8FA0-F848604C302E}" type="pres">
      <dgm:prSet presAssocID="{D5A6F210-1EAE-47F5-A184-DF083799908F}" presName="horzThree" presStyleCnt="0"/>
      <dgm:spPr/>
    </dgm:pt>
  </dgm:ptLst>
  <dgm:cxnLst>
    <dgm:cxn modelId="{60E1D808-F28D-47B7-BF7E-1ED89ECA72CD}" srcId="{F9563D98-1EFD-4E12-A207-9EBC94E4BA11}" destId="{A7F0F45F-E9D6-48C8-8C0E-31D8FDC881BA}" srcOrd="0" destOrd="0" parTransId="{48626D64-D703-4FCF-8D78-BDEFF17267AC}" sibTransId="{FCF28BDF-78E0-49D0-B017-D601EF242AC2}"/>
    <dgm:cxn modelId="{4E37E30B-2A36-4F52-A920-70B2D07A6EF4}" srcId="{ADC54298-3632-48AD-B2DF-7FC4975E9FD8}" destId="{95ADA24A-2F40-4FB9-983C-5F170CFCDD16}" srcOrd="1" destOrd="0" parTransId="{B8CAF7DC-AA6C-4966-A520-FEDF633233BB}" sibTransId="{E0B25C37-548B-4999-BFB9-FD58DA1C94B5}"/>
    <dgm:cxn modelId="{65A39E41-1666-415B-97F3-26948431BC12}" srcId="{ADC54298-3632-48AD-B2DF-7FC4975E9FD8}" destId="{F9563D98-1EFD-4E12-A207-9EBC94E4BA11}" srcOrd="0" destOrd="0" parTransId="{94493D9E-904C-4EE1-9969-FF2AC9E72B59}" sibTransId="{99B2114C-F0C4-431B-95C8-8942795D4762}"/>
    <dgm:cxn modelId="{B9E1A143-4D7B-40D7-A029-1172A1F35B29}" type="presOf" srcId="{557EA561-829F-4EF5-9EE7-D672D4BD7E26}" destId="{ECFC00AA-9FB1-4AB3-ABD2-1E9971817A6A}" srcOrd="0" destOrd="0" presId="urn:microsoft.com/office/officeart/2005/8/layout/hierarchy4"/>
    <dgm:cxn modelId="{A15C7A45-14B6-463F-A2D4-C24C2F9C40E3}" srcId="{557EA561-829F-4EF5-9EE7-D672D4BD7E26}" destId="{ADC54298-3632-48AD-B2DF-7FC4975E9FD8}" srcOrd="0" destOrd="0" parTransId="{0530BE8B-6526-45FE-B613-5368A97E85CE}" sibTransId="{CEC4C796-D0D1-4491-B279-D4C1822417A1}"/>
    <dgm:cxn modelId="{E8948682-21EB-488A-9087-A45829BEAF02}" type="presOf" srcId="{D5A6F210-1EAE-47F5-A184-DF083799908F}" destId="{B18EF2A5-7971-49FE-8FC8-B4E3AD434ED1}" srcOrd="0" destOrd="0" presId="urn:microsoft.com/office/officeart/2005/8/layout/hierarchy4"/>
    <dgm:cxn modelId="{A65CEA87-DFC4-4277-9D30-6A7DBC760CE7}" type="presOf" srcId="{95ADA24A-2F40-4FB9-983C-5F170CFCDD16}" destId="{82F36106-ABAA-4D57-8A34-8E97D6C4774B}" srcOrd="0" destOrd="0" presId="urn:microsoft.com/office/officeart/2005/8/layout/hierarchy4"/>
    <dgm:cxn modelId="{264F5E91-C356-4997-AA2A-FEC9E545B7AE}" type="presOf" srcId="{F9563D98-1EFD-4E12-A207-9EBC94E4BA11}" destId="{24200F2F-2265-4A78-A3A6-F3C53B66ADA0}" srcOrd="0" destOrd="0" presId="urn:microsoft.com/office/officeart/2005/8/layout/hierarchy4"/>
    <dgm:cxn modelId="{78AFDDA9-62E1-42E4-BCD7-362774908DB0}" srcId="{95ADA24A-2F40-4FB9-983C-5F170CFCDD16}" destId="{D5A6F210-1EAE-47F5-A184-DF083799908F}" srcOrd="0" destOrd="0" parTransId="{3BAE40D8-7B2A-441E-BEF6-5F2D5C467DD2}" sibTransId="{D8200422-1C7E-4D8B-B1CB-EB3ED2B9B843}"/>
    <dgm:cxn modelId="{BC3CFAB5-732E-401C-B018-55D66D676E41}" type="presOf" srcId="{ADC54298-3632-48AD-B2DF-7FC4975E9FD8}" destId="{26881B1F-BF66-45FF-8CEE-C26CD00D5630}" srcOrd="0" destOrd="0" presId="urn:microsoft.com/office/officeart/2005/8/layout/hierarchy4"/>
    <dgm:cxn modelId="{DCCE5BDB-2425-482A-960D-54C8E1CF1604}" srcId="{F9563D98-1EFD-4E12-A207-9EBC94E4BA11}" destId="{2B26A896-0A9F-458E-9E74-A9BED4A3F271}" srcOrd="1" destOrd="0" parTransId="{186FEBC3-FA97-4E22-A926-BB237B222781}" sibTransId="{1ACCE1E8-43AE-4EC4-A5E9-3891B9294EC9}"/>
    <dgm:cxn modelId="{EF939DE4-914F-49A3-8C76-0B0320F353EA}" type="presOf" srcId="{A7F0F45F-E9D6-48C8-8C0E-31D8FDC881BA}" destId="{93B02C13-E65E-4C52-A3EB-CB608D021FFC}" srcOrd="0" destOrd="0" presId="urn:microsoft.com/office/officeart/2005/8/layout/hierarchy4"/>
    <dgm:cxn modelId="{6A0270ED-7C70-473E-B45F-62F0B673B180}" type="presOf" srcId="{2B26A896-0A9F-458E-9E74-A9BED4A3F271}" destId="{3C281A0B-8029-470C-AE11-C1A1DB08BAC9}" srcOrd="0" destOrd="0" presId="urn:microsoft.com/office/officeart/2005/8/layout/hierarchy4"/>
    <dgm:cxn modelId="{3F270D1E-83EC-4F02-BDF7-F4892C9FB065}" type="presParOf" srcId="{ECFC00AA-9FB1-4AB3-ABD2-1E9971817A6A}" destId="{1DDC78B9-6795-44A6-BADC-E9F5B20AA336}" srcOrd="0" destOrd="0" presId="urn:microsoft.com/office/officeart/2005/8/layout/hierarchy4"/>
    <dgm:cxn modelId="{431EB262-5A5D-48BA-A759-D0DF220498BE}" type="presParOf" srcId="{1DDC78B9-6795-44A6-BADC-E9F5B20AA336}" destId="{26881B1F-BF66-45FF-8CEE-C26CD00D5630}" srcOrd="0" destOrd="0" presId="urn:microsoft.com/office/officeart/2005/8/layout/hierarchy4"/>
    <dgm:cxn modelId="{98B99E84-DEE9-4D1F-A900-9AE909BA5CF8}" type="presParOf" srcId="{1DDC78B9-6795-44A6-BADC-E9F5B20AA336}" destId="{82C07627-1650-4544-B1B6-D85AAA633990}" srcOrd="1" destOrd="0" presId="urn:microsoft.com/office/officeart/2005/8/layout/hierarchy4"/>
    <dgm:cxn modelId="{A0E8EB6B-7DA4-4F69-BD9B-C327B5A55698}" type="presParOf" srcId="{1DDC78B9-6795-44A6-BADC-E9F5B20AA336}" destId="{F322405B-DA22-49FB-97D9-00C78F59E166}" srcOrd="2" destOrd="0" presId="urn:microsoft.com/office/officeart/2005/8/layout/hierarchy4"/>
    <dgm:cxn modelId="{740D84E9-4CA0-4908-BDFA-A0AD87E83000}" type="presParOf" srcId="{F322405B-DA22-49FB-97D9-00C78F59E166}" destId="{ACA65353-2711-4A2C-ABF6-2F7416591D81}" srcOrd="0" destOrd="0" presId="urn:microsoft.com/office/officeart/2005/8/layout/hierarchy4"/>
    <dgm:cxn modelId="{E066C712-1C84-4505-9615-A6F8E6A3D0A0}" type="presParOf" srcId="{ACA65353-2711-4A2C-ABF6-2F7416591D81}" destId="{24200F2F-2265-4A78-A3A6-F3C53B66ADA0}" srcOrd="0" destOrd="0" presId="urn:microsoft.com/office/officeart/2005/8/layout/hierarchy4"/>
    <dgm:cxn modelId="{3AC0E3E9-89FA-4111-864C-4AFF343BBE82}" type="presParOf" srcId="{ACA65353-2711-4A2C-ABF6-2F7416591D81}" destId="{AAF01CBD-3AAB-40C3-ACF3-788B0DADA88C}" srcOrd="1" destOrd="0" presId="urn:microsoft.com/office/officeart/2005/8/layout/hierarchy4"/>
    <dgm:cxn modelId="{F88084AF-3863-446B-991A-509C1CCBB111}" type="presParOf" srcId="{ACA65353-2711-4A2C-ABF6-2F7416591D81}" destId="{3A2C3847-FD57-4C15-A05C-7DB9EC63FAFB}" srcOrd="2" destOrd="0" presId="urn:microsoft.com/office/officeart/2005/8/layout/hierarchy4"/>
    <dgm:cxn modelId="{614A26A1-C774-4FC7-95CC-4308940A5289}" type="presParOf" srcId="{3A2C3847-FD57-4C15-A05C-7DB9EC63FAFB}" destId="{25A24D6D-E32C-480A-8D8F-8E79D11E299E}" srcOrd="0" destOrd="0" presId="urn:microsoft.com/office/officeart/2005/8/layout/hierarchy4"/>
    <dgm:cxn modelId="{CDA1C37F-59E3-490E-9663-9B7D2504A786}" type="presParOf" srcId="{25A24D6D-E32C-480A-8D8F-8E79D11E299E}" destId="{93B02C13-E65E-4C52-A3EB-CB608D021FFC}" srcOrd="0" destOrd="0" presId="urn:microsoft.com/office/officeart/2005/8/layout/hierarchy4"/>
    <dgm:cxn modelId="{D1FA7DC2-99D5-40E0-9C72-4951F66C2CA3}" type="presParOf" srcId="{25A24D6D-E32C-480A-8D8F-8E79D11E299E}" destId="{8E8ED0A5-584C-45E1-8B70-AD62950F8949}" srcOrd="1" destOrd="0" presId="urn:microsoft.com/office/officeart/2005/8/layout/hierarchy4"/>
    <dgm:cxn modelId="{E3026633-D5AA-43F0-82FC-2BC337973A39}" type="presParOf" srcId="{3A2C3847-FD57-4C15-A05C-7DB9EC63FAFB}" destId="{CE2DFFEC-3E6A-47DF-9AA7-E606B8BB184E}" srcOrd="1" destOrd="0" presId="urn:microsoft.com/office/officeart/2005/8/layout/hierarchy4"/>
    <dgm:cxn modelId="{738586B1-08CC-44A0-AC6C-3E120CF7CDAB}" type="presParOf" srcId="{3A2C3847-FD57-4C15-A05C-7DB9EC63FAFB}" destId="{1C83129A-7B27-4404-90DE-C3E9ABD7C605}" srcOrd="2" destOrd="0" presId="urn:microsoft.com/office/officeart/2005/8/layout/hierarchy4"/>
    <dgm:cxn modelId="{B8EE4EEB-9629-4EC3-8F03-3D3A46C9E6D7}" type="presParOf" srcId="{1C83129A-7B27-4404-90DE-C3E9ABD7C605}" destId="{3C281A0B-8029-470C-AE11-C1A1DB08BAC9}" srcOrd="0" destOrd="0" presId="urn:microsoft.com/office/officeart/2005/8/layout/hierarchy4"/>
    <dgm:cxn modelId="{DBB0A10E-34BF-45F6-9960-F202A3770F45}" type="presParOf" srcId="{1C83129A-7B27-4404-90DE-C3E9ABD7C605}" destId="{8715CA80-6DF8-4A1F-9B94-4279C413635B}" srcOrd="1" destOrd="0" presId="urn:microsoft.com/office/officeart/2005/8/layout/hierarchy4"/>
    <dgm:cxn modelId="{BA3F5B6C-8645-4D96-8B14-DE2197E03846}" type="presParOf" srcId="{F322405B-DA22-49FB-97D9-00C78F59E166}" destId="{DD7C90AD-1F46-4DA8-A2DC-92D88942E5BC}" srcOrd="1" destOrd="0" presId="urn:microsoft.com/office/officeart/2005/8/layout/hierarchy4"/>
    <dgm:cxn modelId="{4DAFA944-107A-4CAB-85B7-81212421DD17}" type="presParOf" srcId="{F322405B-DA22-49FB-97D9-00C78F59E166}" destId="{32D2ACCC-0EA9-4018-B0DF-52DAE1742EED}" srcOrd="2" destOrd="0" presId="urn:microsoft.com/office/officeart/2005/8/layout/hierarchy4"/>
    <dgm:cxn modelId="{5E6219E9-D18B-447B-9875-31E0A30C2E56}" type="presParOf" srcId="{32D2ACCC-0EA9-4018-B0DF-52DAE1742EED}" destId="{82F36106-ABAA-4D57-8A34-8E97D6C4774B}" srcOrd="0" destOrd="0" presId="urn:microsoft.com/office/officeart/2005/8/layout/hierarchy4"/>
    <dgm:cxn modelId="{66A41544-19A2-47EC-A075-4389C88AA6A1}" type="presParOf" srcId="{32D2ACCC-0EA9-4018-B0DF-52DAE1742EED}" destId="{CCFD4470-A93F-4980-B6A8-D5B322C0E8BC}" srcOrd="1" destOrd="0" presId="urn:microsoft.com/office/officeart/2005/8/layout/hierarchy4"/>
    <dgm:cxn modelId="{FCCF33F8-278F-4F8E-8F01-910E1EAE42F8}" type="presParOf" srcId="{32D2ACCC-0EA9-4018-B0DF-52DAE1742EED}" destId="{11A2AD54-1C74-4C77-9868-30EDCA87250D}" srcOrd="2" destOrd="0" presId="urn:microsoft.com/office/officeart/2005/8/layout/hierarchy4"/>
    <dgm:cxn modelId="{C61E9808-BDCB-4255-BDAC-FC0BC1A7172E}" type="presParOf" srcId="{11A2AD54-1C74-4C77-9868-30EDCA87250D}" destId="{02271CBF-1CDD-456E-92D9-9AF6D3B6AD73}" srcOrd="0" destOrd="0" presId="urn:microsoft.com/office/officeart/2005/8/layout/hierarchy4"/>
    <dgm:cxn modelId="{07259989-AB65-4AE8-BF78-45667860F63F}" type="presParOf" srcId="{02271CBF-1CDD-456E-92D9-9AF6D3B6AD73}" destId="{B18EF2A5-7971-49FE-8FC8-B4E3AD434ED1}" srcOrd="0" destOrd="0" presId="urn:microsoft.com/office/officeart/2005/8/layout/hierarchy4"/>
    <dgm:cxn modelId="{FE0D6C71-A957-4618-9EE2-7178F5C8E114}" type="presParOf" srcId="{02271CBF-1CDD-456E-92D9-9AF6D3B6AD73}" destId="{EB850B5D-7D8A-4C35-8FA0-F848604C302E}"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881B1F-BF66-45FF-8CEE-C26CD00D5630}">
      <dsp:nvSpPr>
        <dsp:cNvPr id="0" name=""/>
        <dsp:cNvSpPr/>
      </dsp:nvSpPr>
      <dsp:spPr>
        <a:xfrm>
          <a:off x="612" y="1450"/>
          <a:ext cx="5339124"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3GPP RAN5 Defined Tests</a:t>
          </a:r>
        </a:p>
      </dsp:txBody>
      <dsp:txXfrm>
        <a:off x="33562" y="34400"/>
        <a:ext cx="5273224" cy="1059106"/>
      </dsp:txXfrm>
    </dsp:sp>
    <dsp:sp modelId="{24200F2F-2265-4A78-A3A6-F3C53B66ADA0}">
      <dsp:nvSpPr>
        <dsp:cNvPr id="0" name=""/>
        <dsp:cNvSpPr/>
      </dsp:nvSpPr>
      <dsp:spPr>
        <a:xfrm>
          <a:off x="612" y="1220788"/>
          <a:ext cx="3487681" cy="1125006"/>
        </a:xfrm>
        <a:prstGeom prst="roundRect">
          <a:avLst>
            <a:gd name="adj" fmla="val 10000"/>
          </a:avLst>
        </a:prstGeom>
        <a:solidFill>
          <a:srgbClr val="00B050"/>
        </a:solidFill>
        <a:ln w="10795"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Extracted OEM PICS Compliance</a:t>
          </a:r>
        </a:p>
        <a:p>
          <a:pPr marL="0" lvl="0" indent="0" algn="ctr" defTabSz="711200">
            <a:lnSpc>
              <a:spcPct val="90000"/>
            </a:lnSpc>
            <a:spcBef>
              <a:spcPct val="0"/>
            </a:spcBef>
            <a:spcAft>
              <a:spcPct val="35000"/>
            </a:spcAft>
            <a:buNone/>
          </a:pPr>
          <a:r>
            <a:rPr lang="en-US" sz="1600" kern="1200" dirty="0"/>
            <a:t>TS 38.508-2</a:t>
          </a:r>
        </a:p>
      </dsp:txBody>
      <dsp:txXfrm>
        <a:off x="33562" y="1253738"/>
        <a:ext cx="3421781" cy="1059106"/>
      </dsp:txXfrm>
    </dsp:sp>
    <dsp:sp modelId="{93B02C13-E65E-4C52-A3EB-CB608D021FFC}">
      <dsp:nvSpPr>
        <dsp:cNvPr id="0" name=""/>
        <dsp:cNvSpPr/>
      </dsp:nvSpPr>
      <dsp:spPr>
        <a:xfrm>
          <a:off x="612"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38.523-2</a:t>
          </a:r>
        </a:p>
        <a:p>
          <a:pPr marL="0" lvl="0" indent="0" algn="ctr" defTabSz="711200">
            <a:lnSpc>
              <a:spcPct val="90000"/>
            </a:lnSpc>
            <a:spcBef>
              <a:spcPct val="0"/>
            </a:spcBef>
            <a:spcAft>
              <a:spcPct val="35000"/>
            </a:spcAft>
            <a:buNone/>
          </a:pPr>
          <a:r>
            <a:rPr lang="en-US" sz="1600" kern="1200" dirty="0"/>
            <a:t>Protocol</a:t>
          </a:r>
        </a:p>
      </dsp:txBody>
      <dsp:txXfrm>
        <a:off x="33562" y="2473077"/>
        <a:ext cx="1642073" cy="1059106"/>
      </dsp:txXfrm>
    </dsp:sp>
    <dsp:sp modelId="{3C281A0B-8029-470C-AE11-C1A1DB08BAC9}">
      <dsp:nvSpPr>
        <dsp:cNvPr id="0" name=""/>
        <dsp:cNvSpPr/>
      </dsp:nvSpPr>
      <dsp:spPr>
        <a:xfrm>
          <a:off x="1780320" y="2440127"/>
          <a:ext cx="1707973" cy="1125006"/>
        </a:xfrm>
        <a:prstGeom prst="roundRect">
          <a:avLst>
            <a:gd name="adj" fmla="val 10000"/>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38.522</a:t>
          </a:r>
        </a:p>
        <a:p>
          <a:pPr marL="0" lvl="0" indent="0" algn="ctr" defTabSz="711200">
            <a:lnSpc>
              <a:spcPct val="90000"/>
            </a:lnSpc>
            <a:spcBef>
              <a:spcPct val="0"/>
            </a:spcBef>
            <a:spcAft>
              <a:spcPct val="35000"/>
            </a:spcAft>
            <a:buNone/>
          </a:pPr>
          <a:r>
            <a:rPr lang="en-US" sz="1600" kern="1200" dirty="0" err="1"/>
            <a:t>RF+Perf</a:t>
          </a:r>
          <a:r>
            <a:rPr lang="en-US" sz="1600" kern="1200" dirty="0"/>
            <a:t> (RRM, </a:t>
          </a:r>
          <a:r>
            <a:rPr lang="en-US" sz="1600" kern="1200" dirty="0" err="1"/>
            <a:t>Demod</a:t>
          </a:r>
          <a:r>
            <a:rPr lang="en-US" sz="1600" kern="1200" dirty="0"/>
            <a:t>)</a:t>
          </a:r>
        </a:p>
      </dsp:txBody>
      <dsp:txXfrm>
        <a:off x="1813270" y="2473077"/>
        <a:ext cx="1642073" cy="1059106"/>
      </dsp:txXfrm>
    </dsp:sp>
    <dsp:sp modelId="{82F36106-ABAA-4D57-8A34-8E97D6C4774B}">
      <dsp:nvSpPr>
        <dsp:cNvPr id="0" name=""/>
        <dsp:cNvSpPr/>
      </dsp:nvSpPr>
      <dsp:spPr>
        <a:xfrm>
          <a:off x="3631763" y="1220788"/>
          <a:ext cx="1707973"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OEM Augments Band, CA and other Information</a:t>
          </a:r>
        </a:p>
      </dsp:txBody>
      <dsp:txXfrm>
        <a:off x="3664713" y="1253738"/>
        <a:ext cx="1642073" cy="1059106"/>
      </dsp:txXfrm>
    </dsp:sp>
    <dsp:sp modelId="{B18EF2A5-7971-49FE-8FC8-B4E3AD434ED1}">
      <dsp:nvSpPr>
        <dsp:cNvPr id="0" name=""/>
        <dsp:cNvSpPr/>
      </dsp:nvSpPr>
      <dsp:spPr>
        <a:xfrm>
          <a:off x="3631763"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34.229-2</a:t>
          </a:r>
        </a:p>
        <a:p>
          <a:pPr marL="0" lvl="0" indent="0" algn="ctr" defTabSz="711200">
            <a:lnSpc>
              <a:spcPct val="90000"/>
            </a:lnSpc>
            <a:spcBef>
              <a:spcPct val="0"/>
            </a:spcBef>
            <a:spcAft>
              <a:spcPct val="35000"/>
            </a:spcAft>
            <a:buNone/>
          </a:pPr>
          <a:r>
            <a:rPr lang="en-US" sz="1600" kern="1200" dirty="0"/>
            <a:t>IMS (5G, 4G)</a:t>
          </a:r>
        </a:p>
      </dsp:txBody>
      <dsp:txXfrm>
        <a:off x="3664713" y="2473077"/>
        <a:ext cx="1642073" cy="105910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2/27/2024</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21.02.2024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61615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2</a:t>
            </a:fld>
            <a:endParaRPr lang="zh-CN" altLang="en-US"/>
          </a:p>
        </p:txBody>
      </p:sp>
    </p:spTree>
    <p:extLst>
      <p:ext uri="{BB962C8B-B14F-4D97-AF65-F5344CB8AC3E}">
        <p14:creationId xmlns:p14="http://schemas.microsoft.com/office/powerpoint/2010/main" val="3756255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407437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4</a:t>
            </a:fld>
            <a:endParaRPr lang="zh-CN" altLang="en-US"/>
          </a:p>
        </p:txBody>
      </p:sp>
    </p:spTree>
    <p:extLst>
      <p:ext uri="{BB962C8B-B14F-4D97-AF65-F5344CB8AC3E}">
        <p14:creationId xmlns:p14="http://schemas.microsoft.com/office/powerpoint/2010/main" val="616077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5</a:t>
            </a:fld>
            <a:endParaRPr lang="zh-CN" altLang="en-US"/>
          </a:p>
        </p:txBody>
      </p:sp>
    </p:spTree>
    <p:extLst>
      <p:ext uri="{BB962C8B-B14F-4D97-AF65-F5344CB8AC3E}">
        <p14:creationId xmlns:p14="http://schemas.microsoft.com/office/powerpoint/2010/main" val="1108852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6</a:t>
            </a:fld>
            <a:endParaRPr lang="zh-CN" altLang="en-US"/>
          </a:p>
        </p:txBody>
      </p:sp>
    </p:spTree>
    <p:extLst>
      <p:ext uri="{BB962C8B-B14F-4D97-AF65-F5344CB8AC3E}">
        <p14:creationId xmlns:p14="http://schemas.microsoft.com/office/powerpoint/2010/main" val="1237026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7</a:t>
            </a:fld>
            <a:endParaRPr lang="zh-CN" altLang="en-US"/>
          </a:p>
        </p:txBody>
      </p:sp>
    </p:spTree>
    <p:extLst>
      <p:ext uri="{BB962C8B-B14F-4D97-AF65-F5344CB8AC3E}">
        <p14:creationId xmlns:p14="http://schemas.microsoft.com/office/powerpoint/2010/main" val="301872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8</a:t>
            </a:fld>
            <a:endParaRPr lang="zh-CN" altLang="en-US"/>
          </a:p>
        </p:txBody>
      </p:sp>
    </p:spTree>
    <p:extLst>
      <p:ext uri="{BB962C8B-B14F-4D97-AF65-F5344CB8AC3E}">
        <p14:creationId xmlns:p14="http://schemas.microsoft.com/office/powerpoint/2010/main" val="2576385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9</a:t>
            </a:fld>
            <a:endParaRPr lang="zh-CN" altLang="en-US"/>
          </a:p>
        </p:txBody>
      </p:sp>
    </p:spTree>
    <p:extLst>
      <p:ext uri="{BB962C8B-B14F-4D97-AF65-F5344CB8AC3E}">
        <p14:creationId xmlns:p14="http://schemas.microsoft.com/office/powerpoint/2010/main" val="1015526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22774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442217"/>
            <a:ext cx="9144000" cy="2067746"/>
          </a:xfrm>
        </p:spPr>
        <p:txBody>
          <a:bodyPr anchor="b"/>
          <a:lstStyle>
            <a:lvl1pPr algn="ctr">
              <a:defRPr sz="7998"/>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4001" y="3602037"/>
            <a:ext cx="9144000" cy="1655763"/>
          </a:xfrm>
        </p:spPr>
        <p:txBody>
          <a:bodyPr/>
          <a:lstStyle>
            <a:lvl1pPr marL="0" indent="0" algn="ctr">
              <a:buNone/>
              <a:defRPr sz="3199"/>
            </a:lvl1pPr>
            <a:lvl2pPr marL="609478" indent="0" algn="ctr">
              <a:buNone/>
              <a:defRPr sz="2699"/>
            </a:lvl2pPr>
            <a:lvl3pPr marL="1218956" indent="0" algn="ctr">
              <a:buNone/>
              <a:defRPr sz="2400"/>
            </a:lvl3pPr>
            <a:lvl4pPr marL="1828434" indent="0" algn="ctr">
              <a:buNone/>
              <a:defRPr sz="2100"/>
            </a:lvl4pPr>
            <a:lvl5pPr marL="2437912" indent="0" algn="ctr">
              <a:buNone/>
              <a:defRPr sz="2100"/>
            </a:lvl5pPr>
            <a:lvl6pPr marL="3047390" indent="0" algn="ctr">
              <a:buNone/>
              <a:defRPr sz="2100"/>
            </a:lvl6pPr>
            <a:lvl7pPr marL="3656868" indent="0" algn="ctr">
              <a:buNone/>
              <a:defRPr sz="2100"/>
            </a:lvl7pPr>
            <a:lvl8pPr marL="4266347" indent="0" algn="ctr">
              <a:buNone/>
              <a:defRPr sz="2100"/>
            </a:lvl8pPr>
            <a:lvl9pPr marL="4875825"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2/21/2024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54549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2/21/2024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300716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 id="2147483834" r:id="rId84"/>
    <p:sldLayoutId id="2147483835" r:id="rId8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85.xml"/><Relationship Id="rId1" Type="http://schemas.openxmlformats.org/officeDocument/2006/relationships/tags" Target="../tags/tag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4.xml"/><Relationship Id="rId1" Type="http://schemas.openxmlformats.org/officeDocument/2006/relationships/tags" Target="../tags/tag5.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4.xml"/><Relationship Id="rId1" Type="http://schemas.openxmlformats.org/officeDocument/2006/relationships/tags" Target="../tags/tag6.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4.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4.xml"/><Relationship Id="rId1" Type="http://schemas.openxmlformats.org/officeDocument/2006/relationships/tags" Target="../tags/tag8.xml"/><Relationship Id="rId4" Type="http://schemas.openxmlformats.org/officeDocument/2006/relationships/hyperlink" Target="https://forge.3gpp.org/"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4.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04825" y="2352422"/>
            <a:ext cx="12694621" cy="1493807"/>
          </a:xfrm>
        </p:spPr>
        <p:txBody>
          <a:bodyPr anchor="ctr"/>
          <a:lstStyle/>
          <a:p>
            <a:pPr>
              <a:lnSpc>
                <a:spcPts val="6279"/>
              </a:lnSpc>
              <a:defRPr/>
            </a:pPr>
            <a:r>
              <a:rPr lang="en-US" altLang="zh-CN" sz="2800" b="1" dirty="0">
                <a:latin typeface="+mn-lt"/>
              </a:rPr>
              <a:t>Way Forward on SW Implementation on Machine Readable PICS and Applicability</a:t>
            </a:r>
          </a:p>
        </p:txBody>
      </p:sp>
      <p:sp>
        <p:nvSpPr>
          <p:cNvPr id="4098" name="副标题 2"/>
          <p:cNvSpPr>
            <a:spLocks noGrp="1" noChangeArrowheads="1"/>
          </p:cNvSpPr>
          <p:nvPr>
            <p:ph type="subTitle" idx="1"/>
          </p:nvPr>
        </p:nvSpPr>
        <p:spPr>
          <a:xfrm>
            <a:off x="197423" y="4291232"/>
            <a:ext cx="11700342" cy="1524282"/>
          </a:xfrm>
        </p:spPr>
        <p:txBody>
          <a:bodyPr/>
          <a:lstStyle/>
          <a:p>
            <a:pPr eaLnBrk="1" hangingPunct="1">
              <a:lnSpc>
                <a:spcPct val="150000"/>
              </a:lnSpc>
            </a:pPr>
            <a:r>
              <a:rPr lang="en-US" altLang="zh-CN" sz="2799" dirty="0"/>
              <a:t>Qualcomm</a:t>
            </a:r>
          </a:p>
          <a:p>
            <a:pPr eaLnBrk="1" hangingPunct="1">
              <a:lnSpc>
                <a:spcPct val="150000"/>
              </a:lnSpc>
            </a:pPr>
            <a:endParaRPr lang="en-US" altLang="zh-CN" sz="2799" dirty="0"/>
          </a:p>
        </p:txBody>
      </p:sp>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70442" y="12698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TSG-RAN5 Meeting #</a:t>
            </a:r>
            <a:r>
              <a:rPr lang="en-US" altLang="zh-CN" sz="2400" b="1" dirty="0"/>
              <a:t>102</a:t>
            </a:r>
            <a:r>
              <a:rPr lang="en-US" sz="2400" kern="0" dirty="0"/>
              <a:t>					      R5-240664</a:t>
            </a:r>
            <a:endParaRPr lang="en-US" altLang="zh-CN" sz="2400" dirty="0"/>
          </a:p>
          <a:p>
            <a:pPr>
              <a:lnSpc>
                <a:spcPct val="100000"/>
              </a:lnSpc>
              <a:defRPr/>
            </a:pPr>
            <a:r>
              <a:rPr lang="en-US" altLang="en-GB" sz="2400" b="1">
                <a:sym typeface="+mn-ea"/>
              </a:rPr>
              <a:t>Athens, </a:t>
            </a:r>
            <a:r>
              <a:rPr lang="en-US" altLang="en-GB" sz="2400" b="1" dirty="0">
                <a:sym typeface="+mn-ea"/>
              </a:rPr>
              <a:t>Greece, Feb 26</a:t>
            </a:r>
            <a:r>
              <a:rPr lang="en-US" altLang="en-GB" sz="2400" b="1" baseline="30000" dirty="0">
                <a:sym typeface="+mn-ea"/>
              </a:rPr>
              <a:t>th</a:t>
            </a:r>
            <a:r>
              <a:rPr lang="en-US" altLang="en-GB" sz="2400" b="1" dirty="0">
                <a:sym typeface="+mn-ea"/>
              </a:rPr>
              <a:t> – March 1st</a:t>
            </a:r>
            <a:endParaRPr lang="en-US" altLang="en-GB" sz="2400" b="1" dirty="0"/>
          </a:p>
        </p:txBody>
      </p:sp>
    </p:spTree>
    <p:custDataLst>
      <p:tags r:id="rId1"/>
    </p:custDataLst>
    <p:extLst>
      <p:ext uri="{BB962C8B-B14F-4D97-AF65-F5344CB8AC3E}">
        <p14:creationId xmlns:p14="http://schemas.microsoft.com/office/powerpoint/2010/main" val="1866300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82570"/>
            <a:ext cx="11754304" cy="929242"/>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Updates, Agenda for Discussion </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299810" y="1056222"/>
            <a:ext cx="11754303" cy="5339923"/>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t>Recap: Industry Value and Progress </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Proposals on PICS processing</a:t>
            </a:r>
          </a:p>
          <a:p>
            <a:pPr marL="971550" lvl="1" indent="-514350">
              <a:buFont typeface="+mj-lt"/>
              <a:buAutoNum type="alphaUcPeriod"/>
            </a:pPr>
            <a:r>
              <a:rPr lang="en-US" sz="2800" dirty="0"/>
              <a:t>Basic Excel Translation of TS 38.508-2</a:t>
            </a:r>
          </a:p>
          <a:p>
            <a:pPr marL="971550" lvl="1" indent="-514350">
              <a:buFont typeface="+mj-lt"/>
              <a:buAutoNum type="alphaUcPeriod"/>
            </a:pPr>
            <a:r>
              <a:rPr lang="en-US" sz="2800" dirty="0"/>
              <a:t>Allow DUT Declaration </a:t>
            </a:r>
            <a:r>
              <a:rPr lang="en-US" sz="2800" dirty="0" err="1"/>
              <a:t>i.e</a:t>
            </a:r>
            <a:r>
              <a:rPr lang="en-US" sz="2800" dirty="0"/>
              <a:t> allow user to enter PICS value</a:t>
            </a:r>
          </a:p>
          <a:p>
            <a:pPr marL="971550" lvl="1" indent="-514350">
              <a:buFont typeface="+mj-lt"/>
              <a:buAutoNum type="alphaUcPeriod"/>
            </a:pPr>
            <a:r>
              <a:rPr lang="en-US" sz="2800" dirty="0"/>
              <a:t>Data Processing of above (for ex - in a separate tab)</a:t>
            </a:r>
          </a:p>
          <a:p>
            <a:pPr marL="971550" lvl="1" indent="-514350">
              <a:buFont typeface="+mj-lt"/>
              <a:buAutoNum type="alphaUcPeriod"/>
            </a:pPr>
            <a:r>
              <a:rPr lang="en-US" sz="2800" dirty="0"/>
              <a:t>Meaningful association of extracted data to be used for outside automation</a:t>
            </a:r>
          </a:p>
          <a:p>
            <a:pPr lvl="1"/>
            <a:endParaRPr lang="en-US" sz="2800" dirty="0"/>
          </a:p>
          <a:p>
            <a:pPr marL="514350" indent="-514350">
              <a:buFont typeface="Arial" panose="020B0604020202020204" pitchFamily="34" charset="0"/>
              <a:buChar char="•"/>
            </a:pPr>
            <a:r>
              <a:rPr lang="en-US" sz="2800" dirty="0"/>
              <a:t>Procedural Proposals and overall W/F</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endParaRPr lang="en-US" sz="3200" dirty="0"/>
          </a:p>
        </p:txBody>
      </p:sp>
    </p:spTree>
    <p:custDataLst>
      <p:tags r:id="rId1"/>
    </p:custDataLst>
    <p:extLst>
      <p:ext uri="{BB962C8B-B14F-4D97-AF65-F5344CB8AC3E}">
        <p14:creationId xmlns:p14="http://schemas.microsoft.com/office/powerpoint/2010/main" val="4037928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Background – Overall Industry value</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575098"/>
            <a:ext cx="10263137" cy="973343"/>
          </a:xfrm>
          <a:prstGeom prst="rect">
            <a:avLst/>
          </a:prstGeom>
          <a:noFill/>
        </p:spPr>
        <p:txBody>
          <a:bodyPr wrap="square" rtlCol="0" anchor="t">
            <a:spAutoFit/>
          </a:bodyPr>
          <a:lstStyle/>
          <a:p>
            <a:pPr lvl="1">
              <a:lnSpc>
                <a:spcPts val="3499"/>
              </a:lnSpc>
              <a:spcBef>
                <a:spcPts val="300"/>
              </a:spcBef>
            </a:pPr>
            <a:endParaRPr lang="en-US" altLang="zh-CN" sz="20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3" name="TextBox 2">
            <a:extLst>
              <a:ext uri="{FF2B5EF4-FFF2-40B4-BE49-F238E27FC236}">
                <a16:creationId xmlns:a16="http://schemas.microsoft.com/office/drawing/2014/main" id="{3CC45F1B-22FC-2B77-B1B4-32BB5AF5C28B}"/>
              </a:ext>
            </a:extLst>
          </p:cNvPr>
          <p:cNvSpPr txBox="1"/>
          <p:nvPr/>
        </p:nvSpPr>
        <p:spPr>
          <a:xfrm>
            <a:off x="146550" y="4518483"/>
            <a:ext cx="10820534" cy="2127121"/>
          </a:xfrm>
          <a:prstGeom prst="rect">
            <a:avLst/>
          </a:prstGeom>
        </p:spPr>
        <p:txBody>
          <a:bodyPr wrap="square" lIns="0" tIns="0" rIns="0" bIns="0" rtlCol="0">
            <a:spAutoFit/>
          </a:bodyPr>
          <a:lstStyle/>
          <a:p>
            <a:pPr algn="l">
              <a:lnSpc>
                <a:spcPct val="96000"/>
              </a:lnSpc>
            </a:pPr>
            <a:r>
              <a:rPr lang="en-US" sz="1600" b="1" dirty="0">
                <a:solidFill>
                  <a:schemeClr val="tx2"/>
                </a:solidFill>
                <a:latin typeface="Microsoft Sans Serif"/>
                <a:cs typeface="Microsoft Sans Serif" panose="020B0604020202020204" pitchFamily="34" charset="0"/>
              </a:rPr>
              <a:t>Updates:</a:t>
            </a:r>
          </a:p>
          <a:p>
            <a:pPr algn="l">
              <a:lnSpc>
                <a:spcPct val="96000"/>
              </a:lnSpc>
            </a:pPr>
            <a:endParaRPr lang="en-US" sz="1600" dirty="0">
              <a:solidFill>
                <a:schemeClr val="tx2"/>
              </a:solidFill>
              <a:latin typeface="Microsoft Sans Serif"/>
              <a:cs typeface="Microsoft Sans Serif" panose="020B0604020202020204" pitchFamily="34" charset="0"/>
            </a:endParaRP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Based on proposal in </a:t>
            </a:r>
            <a:r>
              <a:rPr lang="en-US" sz="1600" dirty="0"/>
              <a:t>R5-233200 and outcome in RAN5#99, a separate exploder has been created - 3GPP_TSG_RAN_WG5_APPLICABILITY</a:t>
            </a:r>
          </a:p>
          <a:p>
            <a:pPr marL="285750" indent="-285750" algn="l">
              <a:lnSpc>
                <a:spcPct val="96000"/>
              </a:lnSpc>
              <a:buFont typeface="Arial" panose="020B0604020202020204" pitchFamily="34" charset="0"/>
              <a:buChar char="•"/>
            </a:pPr>
            <a:endParaRPr lang="en-US" sz="1600" dirty="0"/>
          </a:p>
          <a:p>
            <a:pPr marL="285750" indent="-285750" algn="l">
              <a:lnSpc>
                <a:spcPct val="96000"/>
              </a:lnSpc>
              <a:buFont typeface="Arial" panose="020B0604020202020204" pitchFamily="34" charset="0"/>
              <a:buChar char="•"/>
            </a:pPr>
            <a:r>
              <a:rPr lang="en-US" sz="1600" dirty="0"/>
              <a:t>Green items above now have Prototype SW Implementation as demonstrated in RAN5#100 - R5-234320</a:t>
            </a:r>
          </a:p>
          <a:p>
            <a:pPr marL="285750" indent="-285750" algn="l">
              <a:lnSpc>
                <a:spcPct val="96000"/>
              </a:lnSpc>
              <a:buFont typeface="Arial" panose="020B0604020202020204" pitchFamily="34" charset="0"/>
              <a:buChar char="•"/>
            </a:pPr>
            <a:endParaRPr lang="en-US" sz="1600" dirty="0">
              <a:solidFill>
                <a:schemeClr val="tx2"/>
              </a:solidFill>
              <a:latin typeface="Microsoft Sans Serif"/>
              <a:cs typeface="Microsoft Sans Serif" panose="020B0604020202020204" pitchFamily="34" charset="0"/>
            </a:endParaRP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As per outcome of </a:t>
            </a:r>
            <a:r>
              <a:rPr lang="en-US" sz="1600" dirty="0"/>
              <a:t>R5-237464 in RAN5#101, it was agreed to explore providing the solution in steps, with initial focus on releasing machine readable PICS</a:t>
            </a:r>
            <a:endParaRPr lang="en-US" sz="1600" dirty="0">
              <a:solidFill>
                <a:schemeClr val="tx2"/>
              </a:solidFill>
              <a:latin typeface="Microsoft Sans Serif"/>
              <a:cs typeface="Microsoft Sans Serif" panose="020B0604020202020204" pitchFamily="34" charset="0"/>
            </a:endParaRPr>
          </a:p>
        </p:txBody>
      </p:sp>
      <p:graphicFrame>
        <p:nvGraphicFramePr>
          <p:cNvPr id="4" name="Diagram 3">
            <a:extLst>
              <a:ext uri="{FF2B5EF4-FFF2-40B4-BE49-F238E27FC236}">
                <a16:creationId xmlns:a16="http://schemas.microsoft.com/office/drawing/2014/main" id="{D121BB3C-3A4C-E6DF-580C-510C3A209AEA}"/>
              </a:ext>
            </a:extLst>
          </p:cNvPr>
          <p:cNvGraphicFramePr/>
          <p:nvPr>
            <p:extLst>
              <p:ext uri="{D42A27DB-BD31-4B8C-83A1-F6EECF244321}">
                <p14:modId xmlns:p14="http://schemas.microsoft.com/office/powerpoint/2010/main" val="3134630743"/>
              </p:ext>
            </p:extLst>
          </p:nvPr>
        </p:nvGraphicFramePr>
        <p:xfrm>
          <a:off x="216467" y="866654"/>
          <a:ext cx="5340350" cy="3566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Arrow: Right 4">
            <a:extLst>
              <a:ext uri="{FF2B5EF4-FFF2-40B4-BE49-F238E27FC236}">
                <a16:creationId xmlns:a16="http://schemas.microsoft.com/office/drawing/2014/main" id="{8F7D7897-0B6B-830D-92BA-C898C00F5302}"/>
              </a:ext>
            </a:extLst>
          </p:cNvPr>
          <p:cNvSpPr/>
          <p:nvPr/>
        </p:nvSpPr>
        <p:spPr>
          <a:xfrm>
            <a:off x="5734733" y="2486815"/>
            <a:ext cx="1039185" cy="48070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Double Bracket 6">
            <a:extLst>
              <a:ext uri="{FF2B5EF4-FFF2-40B4-BE49-F238E27FC236}">
                <a16:creationId xmlns:a16="http://schemas.microsoft.com/office/drawing/2014/main" id="{2C731333-7EEB-821C-18F8-2B46175B136F}"/>
              </a:ext>
            </a:extLst>
          </p:cNvPr>
          <p:cNvSpPr/>
          <p:nvPr/>
        </p:nvSpPr>
        <p:spPr>
          <a:xfrm>
            <a:off x="6837457" y="1115069"/>
            <a:ext cx="1614502" cy="3331855"/>
          </a:xfrm>
          <a:prstGeom prst="bracketPair">
            <a:avLst/>
          </a:prstGeom>
          <a:solidFill>
            <a:srgbClr val="92D05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Output = </a:t>
            </a:r>
            <a:r>
              <a:rPr lang="en-US" b="1" dirty="0"/>
              <a:t>No. of Applicable Tests </a:t>
            </a:r>
            <a:r>
              <a:rPr lang="en-US" dirty="0"/>
              <a:t>per Device Capability</a:t>
            </a:r>
          </a:p>
          <a:p>
            <a:pPr algn="ctr"/>
            <a:r>
              <a:rPr lang="en-US" dirty="0"/>
              <a:t>(All Automated in RAN5)</a:t>
            </a:r>
          </a:p>
        </p:txBody>
      </p:sp>
      <p:sp>
        <p:nvSpPr>
          <p:cNvPr id="8" name="Double Bracket 7">
            <a:extLst>
              <a:ext uri="{FF2B5EF4-FFF2-40B4-BE49-F238E27FC236}">
                <a16:creationId xmlns:a16="http://schemas.microsoft.com/office/drawing/2014/main" id="{C755465A-A467-D077-C38E-D1BA4A550BB1}"/>
              </a:ext>
            </a:extLst>
          </p:cNvPr>
          <p:cNvSpPr/>
          <p:nvPr/>
        </p:nvSpPr>
        <p:spPr>
          <a:xfrm>
            <a:off x="8548395" y="1412757"/>
            <a:ext cx="1388522" cy="2872899"/>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Execution Rules (Cert Industry Logic)</a:t>
            </a:r>
          </a:p>
        </p:txBody>
      </p:sp>
      <p:sp>
        <p:nvSpPr>
          <p:cNvPr id="6" name="Double Bracket 5">
            <a:extLst>
              <a:ext uri="{FF2B5EF4-FFF2-40B4-BE49-F238E27FC236}">
                <a16:creationId xmlns:a16="http://schemas.microsoft.com/office/drawing/2014/main" id="{7C0CBDB0-DD40-BD5E-6867-9031F9D0EF08}"/>
              </a:ext>
            </a:extLst>
          </p:cNvPr>
          <p:cNvSpPr/>
          <p:nvPr/>
        </p:nvSpPr>
        <p:spPr>
          <a:xfrm>
            <a:off x="10809464" y="1710218"/>
            <a:ext cx="1166069" cy="23717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Final List of Test Cases</a:t>
            </a:r>
          </a:p>
        </p:txBody>
      </p:sp>
      <p:sp>
        <p:nvSpPr>
          <p:cNvPr id="10" name="Arrow: Right 9">
            <a:extLst>
              <a:ext uri="{FF2B5EF4-FFF2-40B4-BE49-F238E27FC236}">
                <a16:creationId xmlns:a16="http://schemas.microsoft.com/office/drawing/2014/main" id="{31509119-2384-72AD-5BDF-4EE057DC736A}"/>
              </a:ext>
            </a:extLst>
          </p:cNvPr>
          <p:cNvSpPr/>
          <p:nvPr/>
        </p:nvSpPr>
        <p:spPr>
          <a:xfrm>
            <a:off x="10033353" y="2531813"/>
            <a:ext cx="679675" cy="39070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2898353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059523" y="2651722"/>
            <a:ext cx="8663895" cy="929242"/>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Proposals – Output Format of TS 38.508-2</a:t>
            </a:r>
            <a:endParaRPr lang="en-US" altLang="en-GB" sz="3600" b="1" dirty="0"/>
          </a:p>
        </p:txBody>
      </p:sp>
    </p:spTree>
    <p:custDataLst>
      <p:tags r:id="rId1"/>
    </p:custDataLst>
    <p:extLst>
      <p:ext uri="{BB962C8B-B14F-4D97-AF65-F5344CB8AC3E}">
        <p14:creationId xmlns:p14="http://schemas.microsoft.com/office/powerpoint/2010/main" val="4007747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16" name="Text Placeholder 1">
            <a:extLst>
              <a:ext uri="{FF2B5EF4-FFF2-40B4-BE49-F238E27FC236}">
                <a16:creationId xmlns:a16="http://schemas.microsoft.com/office/drawing/2014/main" id="{D7C2AF5F-05BF-17C0-9EB3-24990FF62494}"/>
              </a:ext>
            </a:extLst>
          </p:cNvPr>
          <p:cNvSpPr txBox="1">
            <a:spLocks/>
          </p:cNvSpPr>
          <p:nvPr/>
        </p:nvSpPr>
        <p:spPr>
          <a:xfrm>
            <a:off x="6583680" y="398925"/>
            <a:ext cx="5111496" cy="605679"/>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a:t>B. Allow DUT input i.e enter the value of PICS and Other Tables</a:t>
            </a:r>
            <a:endParaRPr lang="en-US" dirty="0"/>
          </a:p>
        </p:txBody>
      </p:sp>
      <p:sp>
        <p:nvSpPr>
          <p:cNvPr id="17" name="Text Placeholder 3">
            <a:extLst>
              <a:ext uri="{FF2B5EF4-FFF2-40B4-BE49-F238E27FC236}">
                <a16:creationId xmlns:a16="http://schemas.microsoft.com/office/drawing/2014/main" id="{F708D0F0-C05C-D518-F4B8-816D712652A7}"/>
              </a:ext>
            </a:extLst>
          </p:cNvPr>
          <p:cNvSpPr txBox="1">
            <a:spLocks/>
          </p:cNvSpPr>
          <p:nvPr/>
        </p:nvSpPr>
        <p:spPr>
          <a:xfrm>
            <a:off x="6608578" y="1196339"/>
            <a:ext cx="5111496" cy="2884459"/>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2000"/>
              <a:t>User input format: Key-Value mapping of PICS</a:t>
            </a:r>
            <a:endParaRPr lang="en-US" sz="2000" dirty="0"/>
          </a:p>
        </p:txBody>
      </p:sp>
      <p:sp>
        <p:nvSpPr>
          <p:cNvPr id="18" name="Title 5">
            <a:extLst>
              <a:ext uri="{FF2B5EF4-FFF2-40B4-BE49-F238E27FC236}">
                <a16:creationId xmlns:a16="http://schemas.microsoft.com/office/drawing/2014/main" id="{9A524390-AA69-BC26-1584-28CCD9ECED96}"/>
              </a:ext>
            </a:extLst>
          </p:cNvPr>
          <p:cNvSpPr txBox="1">
            <a:spLocks/>
          </p:cNvSpPr>
          <p:nvPr/>
        </p:nvSpPr>
        <p:spPr>
          <a:xfrm>
            <a:off x="260439" y="97118"/>
            <a:ext cx="5581214" cy="620426"/>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r>
              <a:rPr lang="en-US" altLang="zh-CN" sz="2400" b="1"/>
              <a:t>A. Basic Excel translation of TS 38.508-2</a:t>
            </a:r>
            <a:endParaRPr lang="en-US" sz="2400" dirty="0"/>
          </a:p>
        </p:txBody>
      </p:sp>
      <p:sp>
        <p:nvSpPr>
          <p:cNvPr id="19" name="Content Placeholder 6">
            <a:extLst>
              <a:ext uri="{FF2B5EF4-FFF2-40B4-BE49-F238E27FC236}">
                <a16:creationId xmlns:a16="http://schemas.microsoft.com/office/drawing/2014/main" id="{81549556-0AA8-C7AE-35BF-57F47322C9EF}"/>
              </a:ext>
            </a:extLst>
          </p:cNvPr>
          <p:cNvSpPr txBox="1">
            <a:spLocks/>
          </p:cNvSpPr>
          <p:nvPr/>
        </p:nvSpPr>
        <p:spPr>
          <a:xfrm>
            <a:off x="495299" y="915127"/>
            <a:ext cx="5111495" cy="946427"/>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91440">
              <a:lnSpc>
                <a:spcPct val="100000"/>
              </a:lnSpc>
              <a:spcBef>
                <a:spcPts val="0"/>
              </a:spcBef>
            </a:pPr>
            <a:r>
              <a:rPr lang="en-US" sz="1200"/>
              <a:t>Read the DOCX file specified or latest version</a:t>
            </a:r>
          </a:p>
          <a:p>
            <a:pPr marL="219456" lvl="1" indent="-91440">
              <a:lnSpc>
                <a:spcPct val="100000"/>
              </a:lnSpc>
            </a:pPr>
            <a:r>
              <a:rPr lang="en-US" sz="1200"/>
              <a:t>Extract all tables from above DOCX contents</a:t>
            </a:r>
          </a:p>
          <a:p>
            <a:pPr marL="219456" lvl="1" indent="-91440">
              <a:lnSpc>
                <a:spcPct val="100000"/>
              </a:lnSpc>
            </a:pPr>
            <a:r>
              <a:rPr lang="en-US" sz="1200"/>
              <a:t>Read Tables and Rows </a:t>
            </a:r>
          </a:p>
          <a:p>
            <a:pPr marL="0" indent="-91440">
              <a:lnSpc>
                <a:spcPct val="100000"/>
              </a:lnSpc>
              <a:spcBef>
                <a:spcPts val="0"/>
              </a:spcBef>
            </a:pPr>
            <a:r>
              <a:rPr lang="en-US" sz="1200"/>
              <a:t>Key\Value Mapping of Table\Items no. to PICS</a:t>
            </a:r>
          </a:p>
          <a:p>
            <a:pPr marL="0" indent="-91440">
              <a:lnSpc>
                <a:spcPct val="100000"/>
              </a:lnSpc>
              <a:spcBef>
                <a:spcPts val="0"/>
              </a:spcBef>
            </a:pPr>
            <a:r>
              <a:rPr lang="en-US" sz="1200"/>
              <a:t>Generate user input File\Template From extracted PICS &gt;</a:t>
            </a:r>
            <a:r>
              <a:rPr lang="en-US" sz="1200" b="1" u="sng"/>
              <a:t>Input to B.</a:t>
            </a:r>
          </a:p>
          <a:p>
            <a:endParaRPr lang="en-US" dirty="0"/>
          </a:p>
        </p:txBody>
      </p:sp>
      <p:sp>
        <p:nvSpPr>
          <p:cNvPr id="20" name="Arrow: Right 19">
            <a:extLst>
              <a:ext uri="{FF2B5EF4-FFF2-40B4-BE49-F238E27FC236}">
                <a16:creationId xmlns:a16="http://schemas.microsoft.com/office/drawing/2014/main" id="{D157B32D-D92F-0A16-17CF-97C829142990}"/>
              </a:ext>
            </a:extLst>
          </p:cNvPr>
          <p:cNvSpPr/>
          <p:nvPr/>
        </p:nvSpPr>
        <p:spPr>
          <a:xfrm rot="5400000">
            <a:off x="513797" y="4404561"/>
            <a:ext cx="489568" cy="5265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err="1">
              <a:solidFill>
                <a:schemeClr val="bg1"/>
              </a:solidFill>
              <a:latin typeface="Microsoft Sans Serif"/>
              <a:cs typeface="Microsoft Sans Serif" panose="020B0604020202020204" pitchFamily="34" charset="0"/>
            </a:endParaRPr>
          </a:p>
        </p:txBody>
      </p:sp>
      <p:pic>
        <p:nvPicPr>
          <p:cNvPr id="21" name="Picture 20">
            <a:extLst>
              <a:ext uri="{FF2B5EF4-FFF2-40B4-BE49-F238E27FC236}">
                <a16:creationId xmlns:a16="http://schemas.microsoft.com/office/drawing/2014/main" id="{E24EC586-969A-7EC9-1A3F-1C72A7D40D5B}"/>
              </a:ext>
            </a:extLst>
          </p:cNvPr>
          <p:cNvPicPr>
            <a:picLocks noChangeAspect="1"/>
          </p:cNvPicPr>
          <p:nvPr/>
        </p:nvPicPr>
        <p:blipFill>
          <a:blip r:embed="rId4"/>
          <a:stretch>
            <a:fillRect/>
          </a:stretch>
        </p:blipFill>
        <p:spPr>
          <a:xfrm>
            <a:off x="342906" y="4904212"/>
            <a:ext cx="5094918" cy="1237632"/>
          </a:xfrm>
          <a:prstGeom prst="rect">
            <a:avLst/>
          </a:prstGeom>
        </p:spPr>
      </p:pic>
      <p:sp>
        <p:nvSpPr>
          <p:cNvPr id="22" name="Rectangle 21">
            <a:extLst>
              <a:ext uri="{FF2B5EF4-FFF2-40B4-BE49-F238E27FC236}">
                <a16:creationId xmlns:a16="http://schemas.microsoft.com/office/drawing/2014/main" id="{B5CDA0AC-4EB1-1614-BCC8-8FA2B170A05C}"/>
              </a:ext>
            </a:extLst>
          </p:cNvPr>
          <p:cNvSpPr/>
          <p:nvPr/>
        </p:nvSpPr>
        <p:spPr>
          <a:xfrm>
            <a:off x="4948751" y="4937264"/>
            <a:ext cx="489073" cy="120912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23" name="Picture 22">
            <a:extLst>
              <a:ext uri="{FF2B5EF4-FFF2-40B4-BE49-F238E27FC236}">
                <a16:creationId xmlns:a16="http://schemas.microsoft.com/office/drawing/2014/main" id="{BEB03A27-23D7-A3F4-0334-888AF341527C}"/>
              </a:ext>
            </a:extLst>
          </p:cNvPr>
          <p:cNvPicPr>
            <a:picLocks noChangeAspect="1"/>
          </p:cNvPicPr>
          <p:nvPr/>
        </p:nvPicPr>
        <p:blipFill>
          <a:blip r:embed="rId5"/>
          <a:stretch>
            <a:fillRect/>
          </a:stretch>
        </p:blipFill>
        <p:spPr>
          <a:xfrm>
            <a:off x="6608578" y="1976251"/>
            <a:ext cx="5210206" cy="985123"/>
          </a:xfrm>
          <a:prstGeom prst="rect">
            <a:avLst/>
          </a:prstGeom>
        </p:spPr>
      </p:pic>
      <p:sp>
        <p:nvSpPr>
          <p:cNvPr id="24" name="TextBox 23">
            <a:extLst>
              <a:ext uri="{FF2B5EF4-FFF2-40B4-BE49-F238E27FC236}">
                <a16:creationId xmlns:a16="http://schemas.microsoft.com/office/drawing/2014/main" id="{0F3EC221-0849-2228-7637-70D82172C50A}"/>
              </a:ext>
            </a:extLst>
          </p:cNvPr>
          <p:cNvSpPr txBox="1"/>
          <p:nvPr/>
        </p:nvSpPr>
        <p:spPr>
          <a:xfrm>
            <a:off x="3214091" y="6282626"/>
            <a:ext cx="1841851" cy="23634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User Input template</a:t>
            </a:r>
          </a:p>
        </p:txBody>
      </p:sp>
      <p:cxnSp>
        <p:nvCxnSpPr>
          <p:cNvPr id="25" name="Connector: Curved 24">
            <a:extLst>
              <a:ext uri="{FF2B5EF4-FFF2-40B4-BE49-F238E27FC236}">
                <a16:creationId xmlns:a16="http://schemas.microsoft.com/office/drawing/2014/main" id="{161BB78C-1856-AFAE-5793-322C74D0DAA1}"/>
              </a:ext>
            </a:extLst>
          </p:cNvPr>
          <p:cNvCxnSpPr>
            <a:cxnSpLocks/>
            <a:stCxn id="24" idx="3"/>
            <a:endCxn id="22" idx="2"/>
          </p:cNvCxnSpPr>
          <p:nvPr/>
        </p:nvCxnSpPr>
        <p:spPr>
          <a:xfrm flipV="1">
            <a:off x="5055942" y="6146389"/>
            <a:ext cx="137346" cy="254411"/>
          </a:xfrm>
          <a:prstGeom prst="curvedConnector2">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D6134DD-F40B-A163-2DC6-D8C2B541CD00}"/>
              </a:ext>
            </a:extLst>
          </p:cNvPr>
          <p:cNvSpPr/>
          <p:nvPr/>
        </p:nvSpPr>
        <p:spPr>
          <a:xfrm>
            <a:off x="11304813" y="2441319"/>
            <a:ext cx="489073" cy="120912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30B4972-E147-1DF6-7D9D-2F62EB646DA4}"/>
              </a:ext>
            </a:extLst>
          </p:cNvPr>
          <p:cNvSpPr txBox="1"/>
          <p:nvPr/>
        </p:nvSpPr>
        <p:spPr>
          <a:xfrm>
            <a:off x="8655596" y="3608104"/>
            <a:ext cx="2075889" cy="472694"/>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User filled in based on </a:t>
            </a:r>
          </a:p>
          <a:p>
            <a:pPr algn="l">
              <a:lnSpc>
                <a:spcPct val="96000"/>
              </a:lnSpc>
            </a:pPr>
            <a:r>
              <a:rPr lang="en-US" sz="1600" dirty="0">
                <a:solidFill>
                  <a:schemeClr val="tx2"/>
                </a:solidFill>
                <a:latin typeface="Microsoft Sans Serif"/>
                <a:cs typeface="Microsoft Sans Serif" panose="020B0604020202020204" pitchFamily="34" charset="0"/>
              </a:rPr>
              <a:t>DUT Support</a:t>
            </a:r>
          </a:p>
        </p:txBody>
      </p:sp>
      <p:cxnSp>
        <p:nvCxnSpPr>
          <p:cNvPr id="28" name="Connector: Curved 27">
            <a:extLst>
              <a:ext uri="{FF2B5EF4-FFF2-40B4-BE49-F238E27FC236}">
                <a16:creationId xmlns:a16="http://schemas.microsoft.com/office/drawing/2014/main" id="{F8EB5931-7E5F-B1F3-F38B-268ABD68EC0E}"/>
              </a:ext>
            </a:extLst>
          </p:cNvPr>
          <p:cNvCxnSpPr>
            <a:cxnSpLocks/>
            <a:stCxn id="27" idx="3"/>
            <a:endCxn id="26" idx="2"/>
          </p:cNvCxnSpPr>
          <p:nvPr/>
        </p:nvCxnSpPr>
        <p:spPr>
          <a:xfrm flipV="1">
            <a:off x="10731485" y="3650444"/>
            <a:ext cx="817865" cy="194007"/>
          </a:xfrm>
          <a:prstGeom prst="curvedConnector2">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F4A1545A-C7B6-10A9-88AE-A3E66683AD1A}"/>
              </a:ext>
            </a:extLst>
          </p:cNvPr>
          <p:cNvPicPr>
            <a:picLocks noChangeAspect="1"/>
          </p:cNvPicPr>
          <p:nvPr/>
        </p:nvPicPr>
        <p:blipFill>
          <a:blip r:embed="rId6"/>
          <a:stretch>
            <a:fillRect/>
          </a:stretch>
        </p:blipFill>
        <p:spPr>
          <a:xfrm>
            <a:off x="326328" y="1861554"/>
            <a:ext cx="4729614" cy="2518200"/>
          </a:xfrm>
          <a:prstGeom prst="rect">
            <a:avLst/>
          </a:prstGeom>
        </p:spPr>
      </p:pic>
      <p:sp>
        <p:nvSpPr>
          <p:cNvPr id="30" name="Text Placeholder 3">
            <a:extLst>
              <a:ext uri="{FF2B5EF4-FFF2-40B4-BE49-F238E27FC236}">
                <a16:creationId xmlns:a16="http://schemas.microsoft.com/office/drawing/2014/main" id="{C52803DC-2E04-9A6E-EC63-5C1DDDD969A8}"/>
              </a:ext>
            </a:extLst>
          </p:cNvPr>
          <p:cNvSpPr txBox="1">
            <a:spLocks/>
          </p:cNvSpPr>
          <p:nvPr/>
        </p:nvSpPr>
        <p:spPr bwMode="gray">
          <a:xfrm>
            <a:off x="6657933" y="4080798"/>
            <a:ext cx="5111496" cy="2884459"/>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tx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buClr>
              <a:buFont typeface="Microsoft Sans Serif" panose="020B0604020202020204" pitchFamily="34" charset="0"/>
              <a:buChar char="•"/>
              <a:defRPr lang="en-US" sz="1600" kern="120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chemeClr val="bg1"/>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1600" dirty="0"/>
              <a:t>User input can be of following forms for PICS or Data:</a:t>
            </a:r>
          </a:p>
          <a:p>
            <a:pPr lvl="1"/>
            <a:r>
              <a:rPr lang="en-US" sz="1200" dirty="0"/>
              <a:t>True/False</a:t>
            </a:r>
          </a:p>
          <a:p>
            <a:pPr lvl="2"/>
            <a:r>
              <a:rPr lang="en-US" sz="1200" dirty="0"/>
              <a:t>E.g.: </a:t>
            </a:r>
            <a:r>
              <a:rPr lang="en-US" sz="1200" dirty="0" err="1"/>
              <a:t>pc_downlinkSPS</a:t>
            </a:r>
            <a:endParaRPr lang="en-US" sz="1200" dirty="0"/>
          </a:p>
          <a:p>
            <a:pPr lvl="2"/>
            <a:r>
              <a:rPr lang="en-US" sz="1200" dirty="0"/>
              <a:t>Some of these are independent, some of these are dependent.</a:t>
            </a:r>
          </a:p>
          <a:p>
            <a:pPr lvl="3"/>
            <a:r>
              <a:rPr lang="en-US" sz="1200" dirty="0"/>
              <a:t>E.g.:  </a:t>
            </a:r>
            <a:r>
              <a:rPr lang="en-US" sz="1200" dirty="0" err="1"/>
              <a:t>pc_recommendedBitRateQuery</a:t>
            </a:r>
            <a:endParaRPr lang="en-US" sz="1200" dirty="0"/>
          </a:p>
          <a:p>
            <a:pPr lvl="1"/>
            <a:r>
              <a:rPr lang="en-US" sz="1200" dirty="0"/>
              <a:t>Enumeration</a:t>
            </a:r>
          </a:p>
          <a:p>
            <a:pPr lvl="2"/>
            <a:r>
              <a:rPr lang="en-US" sz="1200" dirty="0"/>
              <a:t>E.g. </a:t>
            </a:r>
            <a:r>
              <a:rPr lang="en-US" sz="1200" dirty="0" err="1"/>
              <a:t>pc_APN_Default_Configuration</a:t>
            </a:r>
            <a:endParaRPr lang="en-US" sz="1200" dirty="0"/>
          </a:p>
          <a:p>
            <a:pPr lvl="1"/>
            <a:r>
              <a:rPr lang="en-US" sz="1200" dirty="0"/>
              <a:t>Char String:</a:t>
            </a:r>
          </a:p>
          <a:p>
            <a:pPr lvl="2"/>
            <a:r>
              <a:rPr lang="en-US" sz="1200" dirty="0"/>
              <a:t>E.g.:</a:t>
            </a:r>
            <a:r>
              <a:rPr lang="en-US" sz="1200" dirty="0" err="1"/>
              <a:t>pc_APN_ID_Internet</a:t>
            </a:r>
            <a:r>
              <a:rPr lang="en-US" sz="1200" dirty="0"/>
              <a:t>; </a:t>
            </a:r>
          </a:p>
          <a:p>
            <a:pPr lvl="2"/>
            <a:r>
              <a:rPr lang="en-US" sz="1200" dirty="0"/>
              <a:t>Non PICS - Bandwidth or Bandwidth, Bandwidth Class </a:t>
            </a:r>
            <a:r>
              <a:rPr lang="en-US" sz="1200" dirty="0" err="1"/>
              <a:t>etc</a:t>
            </a:r>
            <a:endParaRPr lang="en-US" sz="1200" dirty="0"/>
          </a:p>
        </p:txBody>
      </p:sp>
    </p:spTree>
    <p:custDataLst>
      <p:tags r:id="rId1"/>
    </p:custDataLst>
    <p:extLst>
      <p:ext uri="{BB962C8B-B14F-4D97-AF65-F5344CB8AC3E}">
        <p14:creationId xmlns:p14="http://schemas.microsoft.com/office/powerpoint/2010/main" val="3803154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2" name="Text Placeholder 1">
            <a:extLst>
              <a:ext uri="{FF2B5EF4-FFF2-40B4-BE49-F238E27FC236}">
                <a16:creationId xmlns:a16="http://schemas.microsoft.com/office/drawing/2014/main" id="{31DF65C2-F0ED-5A7A-5092-A457E088C4DB}"/>
              </a:ext>
            </a:extLst>
          </p:cNvPr>
          <p:cNvSpPr txBox="1">
            <a:spLocks/>
          </p:cNvSpPr>
          <p:nvPr/>
        </p:nvSpPr>
        <p:spPr>
          <a:xfrm>
            <a:off x="6272123" y="226830"/>
            <a:ext cx="5111496" cy="1155316"/>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2"/>
            <a:r>
              <a:rPr lang="en-US" sz="2400" b="1">
                <a:latin typeface="+mj-lt"/>
                <a:ea typeface="+mj-ea"/>
                <a:cs typeface="+mj-cs"/>
              </a:rPr>
              <a:t>Example Use Case:</a:t>
            </a:r>
          </a:p>
          <a:p>
            <a:pPr lvl="2"/>
            <a:r>
              <a:rPr lang="en-US" sz="2400" b="1">
                <a:latin typeface="+mj-lt"/>
                <a:ea typeface="+mj-ea"/>
                <a:cs typeface="+mj-cs"/>
              </a:rPr>
              <a:t>This Can be used for test case selection</a:t>
            </a:r>
          </a:p>
        </p:txBody>
      </p:sp>
      <p:sp>
        <p:nvSpPr>
          <p:cNvPr id="4" name="Text Placeholder 3">
            <a:extLst>
              <a:ext uri="{FF2B5EF4-FFF2-40B4-BE49-F238E27FC236}">
                <a16:creationId xmlns:a16="http://schemas.microsoft.com/office/drawing/2014/main" id="{F5212CAA-552C-717A-5618-E70EF62D5153}"/>
              </a:ext>
            </a:extLst>
          </p:cNvPr>
          <p:cNvSpPr txBox="1">
            <a:spLocks/>
          </p:cNvSpPr>
          <p:nvPr/>
        </p:nvSpPr>
        <p:spPr>
          <a:xfrm>
            <a:off x="6272123" y="1900697"/>
            <a:ext cx="5111496" cy="4681728"/>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2000"/>
              <a:t>Gives the list of test cases that can be executed and can be used as an input to external automation i.e derive conditions</a:t>
            </a:r>
          </a:p>
          <a:p>
            <a:endParaRPr lang="en-US" sz="2000" dirty="0"/>
          </a:p>
        </p:txBody>
      </p:sp>
      <p:sp>
        <p:nvSpPr>
          <p:cNvPr id="5" name="Title 5">
            <a:extLst>
              <a:ext uri="{FF2B5EF4-FFF2-40B4-BE49-F238E27FC236}">
                <a16:creationId xmlns:a16="http://schemas.microsoft.com/office/drawing/2014/main" id="{E1F3534A-05E8-B30B-BAA9-9C4FED30DB98}"/>
              </a:ext>
            </a:extLst>
          </p:cNvPr>
          <p:cNvSpPr txBox="1">
            <a:spLocks/>
          </p:cNvSpPr>
          <p:nvPr/>
        </p:nvSpPr>
        <p:spPr>
          <a:xfrm>
            <a:off x="489106" y="131238"/>
            <a:ext cx="5103876" cy="930639"/>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r>
              <a:rPr lang="en-US" altLang="zh-CN" sz="2400" b="1"/>
              <a:t>C. </a:t>
            </a:r>
            <a:r>
              <a:rPr lang="en-US" sz="2400" b="1"/>
              <a:t>Extract DUT Supported</a:t>
            </a:r>
            <a:r>
              <a:rPr lang="en-US" sz="2400"/>
              <a:t> </a:t>
            </a:r>
            <a:r>
              <a:rPr lang="en-US" sz="2400" b="1"/>
              <a:t>PICS (Mnemonic ) and associated selection parameter</a:t>
            </a:r>
            <a:endParaRPr lang="en-US" sz="2400" dirty="0"/>
          </a:p>
        </p:txBody>
      </p:sp>
      <p:pic>
        <p:nvPicPr>
          <p:cNvPr id="7" name="Picture 6">
            <a:extLst>
              <a:ext uri="{FF2B5EF4-FFF2-40B4-BE49-F238E27FC236}">
                <a16:creationId xmlns:a16="http://schemas.microsoft.com/office/drawing/2014/main" id="{13C22E7F-E9FA-78F9-A67F-1FC360D6142C}"/>
              </a:ext>
            </a:extLst>
          </p:cNvPr>
          <p:cNvPicPr>
            <a:picLocks noChangeAspect="1"/>
          </p:cNvPicPr>
          <p:nvPr/>
        </p:nvPicPr>
        <p:blipFill rotWithShape="1">
          <a:blip r:embed="rId4"/>
          <a:srcRect r="8729"/>
          <a:stretch/>
        </p:blipFill>
        <p:spPr>
          <a:xfrm>
            <a:off x="6272123" y="2982777"/>
            <a:ext cx="5479215" cy="1392195"/>
          </a:xfrm>
          <a:prstGeom prst="rect">
            <a:avLst/>
          </a:prstGeom>
        </p:spPr>
      </p:pic>
      <p:sp>
        <p:nvSpPr>
          <p:cNvPr id="8" name="Rectangle 7">
            <a:extLst>
              <a:ext uri="{FF2B5EF4-FFF2-40B4-BE49-F238E27FC236}">
                <a16:creationId xmlns:a16="http://schemas.microsoft.com/office/drawing/2014/main" id="{4B43F3F3-13BC-9D6A-4185-517AE1FDC40A}"/>
              </a:ext>
            </a:extLst>
          </p:cNvPr>
          <p:cNvSpPr/>
          <p:nvPr/>
        </p:nvSpPr>
        <p:spPr>
          <a:xfrm>
            <a:off x="10265826" y="2982777"/>
            <a:ext cx="504370" cy="139219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9" name="Picture 8">
            <a:extLst>
              <a:ext uri="{FF2B5EF4-FFF2-40B4-BE49-F238E27FC236}">
                <a16:creationId xmlns:a16="http://schemas.microsoft.com/office/drawing/2014/main" id="{5771FA5D-8A8D-C266-560F-FAD80014B18B}"/>
              </a:ext>
            </a:extLst>
          </p:cNvPr>
          <p:cNvPicPr>
            <a:picLocks noChangeAspect="1"/>
          </p:cNvPicPr>
          <p:nvPr/>
        </p:nvPicPr>
        <p:blipFill>
          <a:blip r:embed="rId5"/>
          <a:stretch>
            <a:fillRect/>
          </a:stretch>
        </p:blipFill>
        <p:spPr>
          <a:xfrm>
            <a:off x="433905" y="1841621"/>
            <a:ext cx="5150955" cy="1282567"/>
          </a:xfrm>
          <a:prstGeom prst="rect">
            <a:avLst/>
          </a:prstGeom>
        </p:spPr>
      </p:pic>
      <p:sp>
        <p:nvSpPr>
          <p:cNvPr id="10" name="Rectangle 9">
            <a:extLst>
              <a:ext uri="{FF2B5EF4-FFF2-40B4-BE49-F238E27FC236}">
                <a16:creationId xmlns:a16="http://schemas.microsoft.com/office/drawing/2014/main" id="{7F543C7A-A178-9866-CF22-06B18695E36F}"/>
              </a:ext>
            </a:extLst>
          </p:cNvPr>
          <p:cNvSpPr/>
          <p:nvPr/>
        </p:nvSpPr>
        <p:spPr>
          <a:xfrm>
            <a:off x="433905" y="1881583"/>
            <a:ext cx="5150955" cy="120912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1" name="TextBox 10">
            <a:extLst>
              <a:ext uri="{FF2B5EF4-FFF2-40B4-BE49-F238E27FC236}">
                <a16:creationId xmlns:a16="http://schemas.microsoft.com/office/drawing/2014/main" id="{1172A20C-AF2D-5FFA-7C7C-C868A8E637DA}"/>
              </a:ext>
            </a:extLst>
          </p:cNvPr>
          <p:cNvSpPr txBox="1"/>
          <p:nvPr/>
        </p:nvSpPr>
        <p:spPr>
          <a:xfrm>
            <a:off x="1291131" y="3678875"/>
            <a:ext cx="3778278" cy="94538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Using this information, </a:t>
            </a:r>
          </a:p>
          <a:p>
            <a:pPr algn="l">
              <a:lnSpc>
                <a:spcPct val="96000"/>
              </a:lnSpc>
            </a:pPr>
            <a:r>
              <a:rPr lang="en-US" sz="1600" dirty="0">
                <a:solidFill>
                  <a:schemeClr val="tx2"/>
                </a:solidFill>
                <a:latin typeface="Microsoft Sans Serif"/>
                <a:cs typeface="Microsoft Sans Serif" panose="020B0604020202020204" pitchFamily="34" charset="0"/>
              </a:rPr>
              <a:t>the test case selection expression </a:t>
            </a:r>
          </a:p>
          <a:p>
            <a:pPr algn="l">
              <a:lnSpc>
                <a:spcPct val="96000"/>
              </a:lnSpc>
            </a:pPr>
            <a:r>
              <a:rPr lang="en-US" sz="1600" dirty="0">
                <a:solidFill>
                  <a:schemeClr val="tx2"/>
                </a:solidFill>
                <a:latin typeface="Microsoft Sans Serif"/>
                <a:cs typeface="Microsoft Sans Serif" panose="020B0604020202020204" pitchFamily="34" charset="0"/>
              </a:rPr>
              <a:t>can be evaluated and </a:t>
            </a:r>
          </a:p>
          <a:p>
            <a:pPr algn="l">
              <a:lnSpc>
                <a:spcPct val="96000"/>
              </a:lnSpc>
            </a:pPr>
            <a:r>
              <a:rPr lang="en-US" sz="1600" dirty="0">
                <a:solidFill>
                  <a:schemeClr val="tx2"/>
                </a:solidFill>
                <a:latin typeface="Microsoft Sans Serif"/>
                <a:cs typeface="Microsoft Sans Serif" panose="020B0604020202020204" pitchFamily="34" charset="0"/>
              </a:rPr>
              <a:t>hence the list of TCs applicable for a DUT</a:t>
            </a:r>
          </a:p>
        </p:txBody>
      </p:sp>
      <p:cxnSp>
        <p:nvCxnSpPr>
          <p:cNvPr id="12" name="Connector: Curved 11">
            <a:extLst>
              <a:ext uri="{FF2B5EF4-FFF2-40B4-BE49-F238E27FC236}">
                <a16:creationId xmlns:a16="http://schemas.microsoft.com/office/drawing/2014/main" id="{9C9AF6F2-AA3C-2440-286E-1D9E24B18284}"/>
              </a:ext>
            </a:extLst>
          </p:cNvPr>
          <p:cNvCxnSpPr>
            <a:cxnSpLocks/>
            <a:stCxn id="11" idx="0"/>
            <a:endCxn id="10" idx="2"/>
          </p:cNvCxnSpPr>
          <p:nvPr/>
        </p:nvCxnSpPr>
        <p:spPr>
          <a:xfrm rot="16200000" flipV="1">
            <a:off x="2800744" y="3299348"/>
            <a:ext cx="588167" cy="170887"/>
          </a:xfrm>
          <a:prstGeom prst="curvedConnector3">
            <a:avLst>
              <a:gd name="adj1" fmla="val 50000"/>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2644514-30B2-1071-63D8-0398D2C02946}"/>
              </a:ext>
            </a:extLst>
          </p:cNvPr>
          <p:cNvSpPr txBox="1"/>
          <p:nvPr/>
        </p:nvSpPr>
        <p:spPr>
          <a:xfrm>
            <a:off x="7838628" y="5135116"/>
            <a:ext cx="2859757" cy="236347"/>
          </a:xfrm>
          <a:prstGeom prst="rect">
            <a:avLst/>
          </a:prstGeom>
          <a:solidFill>
            <a:srgbClr val="FFFF00"/>
          </a:solidFill>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Applicable TCs for a given DUT</a:t>
            </a:r>
          </a:p>
        </p:txBody>
      </p:sp>
      <p:cxnSp>
        <p:nvCxnSpPr>
          <p:cNvPr id="14" name="Connector: Curved 13">
            <a:extLst>
              <a:ext uri="{FF2B5EF4-FFF2-40B4-BE49-F238E27FC236}">
                <a16:creationId xmlns:a16="http://schemas.microsoft.com/office/drawing/2014/main" id="{96EFEF66-5BAF-EFDA-6919-22623522C891}"/>
              </a:ext>
            </a:extLst>
          </p:cNvPr>
          <p:cNvCxnSpPr>
            <a:cxnSpLocks/>
            <a:stCxn id="13" idx="0"/>
            <a:endCxn id="8" idx="2"/>
          </p:cNvCxnSpPr>
          <p:nvPr/>
        </p:nvCxnSpPr>
        <p:spPr>
          <a:xfrm rot="5400000" flipH="1" flipV="1">
            <a:off x="9513187" y="4130292"/>
            <a:ext cx="760144" cy="1249504"/>
          </a:xfrm>
          <a:prstGeom prst="curvedConnector3">
            <a:avLst>
              <a:gd name="adj1" fmla="val 50000"/>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00DD9D11-2CCF-711E-0C9D-E0F9B90B8DD0}"/>
              </a:ext>
            </a:extLst>
          </p:cNvPr>
          <p:cNvSpPr/>
          <p:nvPr/>
        </p:nvSpPr>
        <p:spPr>
          <a:xfrm>
            <a:off x="6276027" y="2997359"/>
            <a:ext cx="299395" cy="1392195"/>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16" name="Connector: Curved 15">
            <a:extLst>
              <a:ext uri="{FF2B5EF4-FFF2-40B4-BE49-F238E27FC236}">
                <a16:creationId xmlns:a16="http://schemas.microsoft.com/office/drawing/2014/main" id="{E2020DD2-B730-324A-C93E-0A18EA921084}"/>
              </a:ext>
            </a:extLst>
          </p:cNvPr>
          <p:cNvCxnSpPr>
            <a:cxnSpLocks/>
            <a:stCxn id="13" idx="0"/>
            <a:endCxn id="15" idx="2"/>
          </p:cNvCxnSpPr>
          <p:nvPr/>
        </p:nvCxnSpPr>
        <p:spPr>
          <a:xfrm rot="16200000" flipV="1">
            <a:off x="7474335" y="3340944"/>
            <a:ext cx="745562" cy="2842782"/>
          </a:xfrm>
          <a:prstGeom prst="curvedConnector3">
            <a:avLst>
              <a:gd name="adj1" fmla="val 50000"/>
            </a:avLst>
          </a:prstGeom>
          <a:ln>
            <a:headEnd type="none" w="sm" len="sm"/>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851200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24449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Proposals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437696" y="864911"/>
            <a:ext cx="11052276" cy="5741696"/>
          </a:xfrm>
        </p:spPr>
        <p:txBody>
          <a:bodyPr>
            <a:normAutofit fontScale="925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mj-lt"/>
              <a:buAutoNum type="arabicPeriod"/>
            </a:pPr>
            <a:r>
              <a:rPr lang="en-US" sz="2400" dirty="0"/>
              <a:t>RAN5 to </a:t>
            </a:r>
            <a:r>
              <a:rPr lang="en-US" sz="2400" b="1" dirty="0"/>
              <a:t>endorse</a:t>
            </a:r>
            <a:r>
              <a:rPr lang="en-US" sz="2400" dirty="0"/>
              <a:t> creation of “machine readable PICS” during every spec release of TS 38.508-2, draft version to be released in TS 38.508-1 v18.2.0</a:t>
            </a:r>
          </a:p>
          <a:p>
            <a:pPr marL="457200" indent="-457200">
              <a:buFont typeface="+mj-lt"/>
              <a:buAutoNum type="arabicPeriod"/>
            </a:pPr>
            <a:endParaRPr lang="en-US" sz="2400" dirty="0"/>
          </a:p>
          <a:p>
            <a:pPr marL="457200" indent="-457200">
              <a:buFont typeface="+mj-lt"/>
              <a:buAutoNum type="arabicPeriod"/>
            </a:pPr>
            <a:r>
              <a:rPr lang="en-US" sz="2400" b="1" dirty="0">
                <a:highlight>
                  <a:srgbClr val="FFFF00"/>
                </a:highlight>
              </a:rPr>
              <a:t>W/F on output format</a:t>
            </a:r>
            <a:r>
              <a:rPr lang="en-US" sz="2400" dirty="0">
                <a:highlight>
                  <a:srgbClr val="FFFF00"/>
                </a:highlight>
              </a:rPr>
              <a:t>- -</a:t>
            </a:r>
          </a:p>
          <a:p>
            <a:pPr marL="971550" lvl="1" indent="-514350">
              <a:buFont typeface="+mj-lt"/>
              <a:buAutoNum type="alphaUcPeriod"/>
            </a:pPr>
            <a:r>
              <a:rPr lang="en-US" sz="2400" dirty="0"/>
              <a:t>Basic Excel Translation of TS 38.508-2</a:t>
            </a:r>
          </a:p>
          <a:p>
            <a:pPr marL="971550" lvl="1" indent="-514350">
              <a:buFont typeface="+mj-lt"/>
              <a:buAutoNum type="alphaUcPeriod"/>
            </a:pPr>
            <a:r>
              <a:rPr lang="en-US" sz="2400" dirty="0"/>
              <a:t>Allow DUT Declaration </a:t>
            </a:r>
            <a:r>
              <a:rPr lang="en-US" sz="2400" dirty="0" err="1"/>
              <a:t>i.e</a:t>
            </a:r>
            <a:r>
              <a:rPr lang="en-US" sz="2400" dirty="0"/>
              <a:t> allow user to enter PICS value</a:t>
            </a:r>
          </a:p>
          <a:p>
            <a:pPr marL="971550" lvl="1" indent="-514350">
              <a:buFont typeface="+mj-lt"/>
              <a:buAutoNum type="alphaUcPeriod"/>
            </a:pPr>
            <a:r>
              <a:rPr lang="en-US" sz="2400" dirty="0"/>
              <a:t>Data Processing of above(ex -  in a separate tab of excel)</a:t>
            </a:r>
          </a:p>
          <a:p>
            <a:pPr marL="971550" lvl="1" indent="-514350">
              <a:buFont typeface="+mj-lt"/>
              <a:buAutoNum type="alphaUcPeriod"/>
            </a:pPr>
            <a:endParaRPr lang="en-US" sz="2400" dirty="0"/>
          </a:p>
          <a:p>
            <a:pPr lvl="1"/>
            <a:r>
              <a:rPr lang="en-US" sz="2400" dirty="0"/>
              <a:t>Providing all above as an output will be most valuable to ecosystem as Step-1, this will allow to</a:t>
            </a:r>
          </a:p>
          <a:p>
            <a:pPr lvl="1"/>
            <a:r>
              <a:rPr lang="en-US" sz="2400" dirty="0"/>
              <a:t> 1.Fill DUT PICS compliance in standard format</a:t>
            </a:r>
          </a:p>
          <a:p>
            <a:pPr lvl="1"/>
            <a:r>
              <a:rPr lang="en-US" sz="2400" dirty="0"/>
              <a:t> 2.Help further automation to derive test case applicability</a:t>
            </a:r>
          </a:p>
          <a:p>
            <a:pPr marL="457200" indent="-457200">
              <a:buFont typeface="+mj-lt"/>
              <a:buAutoNum type="arabicPeriod"/>
            </a:pPr>
            <a:endParaRPr lang="en-US" sz="2400" dirty="0">
              <a:highlight>
                <a:srgbClr val="FFFF00"/>
              </a:highlight>
            </a:endParaRPr>
          </a:p>
          <a:p>
            <a:pPr lvl="2"/>
            <a:endParaRPr lang="en-US" sz="2400" dirty="0"/>
          </a:p>
          <a:p>
            <a:pPr marL="457200" indent="-457200">
              <a:buFont typeface="+mj-lt"/>
              <a:buAutoNum type="arabicPeriod"/>
            </a:pPr>
            <a:r>
              <a:rPr lang="en-US" sz="2400" dirty="0"/>
              <a:t>RAN5 (Contributing companies, other resources) to produce SW and support maintenance for creation of “machine readable PICS”</a:t>
            </a:r>
          </a:p>
          <a:p>
            <a:pPr marL="914400" lvl="1" indent="-457200">
              <a:buFont typeface="+mj-lt"/>
              <a:buAutoNum type="alphaUcPeriod"/>
            </a:pPr>
            <a:r>
              <a:rPr lang="en-US" sz="2400" dirty="0"/>
              <a:t>SW is not released outside of ETSI</a:t>
            </a:r>
          </a:p>
          <a:p>
            <a:pPr marL="914400" lvl="1" indent="-457200">
              <a:buFont typeface="+mj-lt"/>
              <a:buAutoNum type="alphaUcPeriod"/>
            </a:pPr>
            <a:r>
              <a:rPr lang="en-US" sz="2400" dirty="0"/>
              <a:t>Procedure, Documentation, </a:t>
            </a:r>
            <a:r>
              <a:rPr lang="en-US" sz="2400" dirty="0" err="1"/>
              <a:t>ToR</a:t>
            </a:r>
            <a:r>
              <a:rPr lang="en-US" sz="2400" dirty="0"/>
              <a:t> (?)</a:t>
            </a:r>
          </a:p>
          <a:p>
            <a:pPr marL="914400" lvl="1" indent="-457200">
              <a:buFont typeface="+mj-lt"/>
              <a:buAutoNum type="alphaUcPeriod"/>
            </a:pPr>
            <a:r>
              <a:rPr lang="en-US" sz="2400" dirty="0"/>
              <a:t>Resolve Challenges in implementing above proposals</a:t>
            </a:r>
          </a:p>
          <a:p>
            <a:pPr marL="914400" lvl="1"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344570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437696" y="-199186"/>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en-GB" sz="3600" b="1" dirty="0"/>
              <a:t>W/F</a:t>
            </a:r>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338305" y="760787"/>
            <a:ext cx="11052276" cy="5741696"/>
          </a:xfrm>
        </p:spPr>
        <p:txBody>
          <a:bodyPr>
            <a:normAutofit fontScale="850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342900">
              <a:spcBef>
                <a:spcPts val="0"/>
              </a:spcBef>
              <a:spcAft>
                <a:spcPts val="0"/>
              </a:spcAft>
              <a:buFont typeface="Calibri" panose="020F0502020204030204" pitchFamily="34" charset="0"/>
              <a:buChar char="-"/>
            </a:pPr>
            <a:r>
              <a:rPr lang="en-US" sz="2200" b="1" dirty="0">
                <a:effectLst/>
                <a:latin typeface="+mj-lt"/>
                <a:ea typeface="Times New Roman" panose="02020603050405020304" pitchFamily="18" charset="0"/>
              </a:rPr>
              <a:t>SW Tool </a:t>
            </a:r>
            <a:r>
              <a:rPr lang="en-US" sz="2200" dirty="0">
                <a:effectLst/>
                <a:latin typeface="+mj-lt"/>
                <a:ea typeface="Times New Roman" panose="02020603050405020304" pitchFamily="18" charset="0"/>
              </a:rPr>
              <a:t>will </a:t>
            </a:r>
            <a:r>
              <a:rPr lang="en-US" sz="2200" dirty="0">
                <a:effectLst/>
                <a:highlight>
                  <a:srgbClr val="FFFFFF"/>
                </a:highlight>
                <a:latin typeface="+mj-lt"/>
                <a:ea typeface="Times New Roman" panose="02020603050405020304" pitchFamily="18" charset="0"/>
              </a:rPr>
              <a:t>not be shared publicly- </a:t>
            </a:r>
          </a:p>
          <a:p>
            <a:pPr marL="800100" lvl="1" indent="-342900">
              <a:buFont typeface="Calibri" panose="020F0502020204030204" pitchFamily="34" charset="0"/>
              <a:buChar char="-"/>
            </a:pPr>
            <a:r>
              <a:rPr lang="en-US" sz="2200" dirty="0">
                <a:effectLst/>
                <a:highlight>
                  <a:srgbClr val="FFFFFF"/>
                </a:highlight>
                <a:latin typeface="+mj-lt"/>
                <a:ea typeface="Times New Roman" panose="02020603050405020304" pitchFamily="18" charset="0"/>
              </a:rPr>
              <a:t>Development and Maintenance for Output A</a:t>
            </a:r>
            <a:endParaRPr lang="en-US" sz="2200" dirty="0">
              <a:effectLst/>
              <a:highlight>
                <a:srgbClr val="FFFFFF"/>
              </a:highlight>
              <a:latin typeface="+mj-lt"/>
              <a:ea typeface="Yu Gothic" panose="020B0400000000000000" pitchFamily="34" charset="-128"/>
            </a:endParaRPr>
          </a:p>
          <a:p>
            <a:pPr marL="1200150" lvl="2" indent="-285750">
              <a:buFont typeface="Courier New" panose="02070309020205020404" pitchFamily="49" charset="0"/>
              <a:buChar char="o"/>
            </a:pPr>
            <a:r>
              <a:rPr lang="en-GB" sz="2200" dirty="0">
                <a:effectLst/>
                <a:highlight>
                  <a:srgbClr val="FFFFFF"/>
                </a:highlight>
                <a:latin typeface="+mj-lt"/>
                <a:ea typeface="Times New Roman" panose="02020603050405020304" pitchFamily="18" charset="0"/>
              </a:rPr>
              <a:t>Alt.1: Qualcomm </a:t>
            </a:r>
            <a:endParaRPr lang="en-US" sz="2200" dirty="0">
              <a:effectLst/>
              <a:highlight>
                <a:srgbClr val="FFFFFF"/>
              </a:highlight>
              <a:latin typeface="+mj-lt"/>
              <a:ea typeface="Calibri" panose="020F0502020204030204" pitchFamily="34" charset="0"/>
            </a:endParaRPr>
          </a:p>
          <a:p>
            <a:pPr marL="1600200" lvl="3" indent="-228600">
              <a:buFont typeface="Wingdings" panose="05000000000000000000" pitchFamily="2" charset="2"/>
              <a:buChar char=""/>
            </a:pPr>
            <a:r>
              <a:rPr lang="en-GB" sz="2200" dirty="0">
                <a:effectLst/>
                <a:highlight>
                  <a:srgbClr val="FFFFFF"/>
                </a:highlight>
                <a:latin typeface="+mj-lt"/>
                <a:ea typeface="Times New Roman" panose="02020603050405020304" pitchFamily="18" charset="0"/>
              </a:rPr>
              <a:t>Provide the executable to ETSI for use.</a:t>
            </a:r>
            <a:endParaRPr lang="en-US" sz="2200" dirty="0">
              <a:effectLst/>
              <a:highlight>
                <a:srgbClr val="FFFFFF"/>
              </a:highlight>
              <a:latin typeface="+mj-lt"/>
              <a:ea typeface="Calibri" panose="020F0502020204030204" pitchFamily="34" charset="0"/>
            </a:endParaRPr>
          </a:p>
          <a:p>
            <a:pPr marL="1200150" lvl="2" indent="-285750">
              <a:buFont typeface="Courier New" panose="02070309020205020404" pitchFamily="49" charset="0"/>
              <a:buChar char="o"/>
            </a:pPr>
            <a:r>
              <a:rPr lang="en-GB" sz="2200" dirty="0">
                <a:effectLst/>
                <a:highlight>
                  <a:srgbClr val="FFFFFF"/>
                </a:highlight>
                <a:latin typeface="+mj-lt"/>
                <a:ea typeface="Times New Roman" panose="02020603050405020304" pitchFamily="18" charset="0"/>
              </a:rPr>
              <a:t>Alt.2: 3GPP/ETSI – Needs further discussion within ETSI</a:t>
            </a:r>
            <a:endParaRPr lang="en-US" sz="2200" dirty="0">
              <a:effectLst/>
              <a:highlight>
                <a:srgbClr val="FFFFFF"/>
              </a:highlight>
              <a:latin typeface="+mj-lt"/>
              <a:ea typeface="Calibri" panose="020F0502020204030204" pitchFamily="34" charset="0"/>
            </a:endParaRPr>
          </a:p>
          <a:p>
            <a:pPr marL="1600200" lvl="3" indent="-228600">
              <a:buFont typeface="Wingdings" panose="05000000000000000000" pitchFamily="2" charset="2"/>
              <a:buChar char=""/>
            </a:pPr>
            <a:r>
              <a:rPr lang="en-GB" sz="2200" dirty="0">
                <a:effectLst/>
                <a:highlight>
                  <a:srgbClr val="FFFFFF"/>
                </a:highlight>
                <a:latin typeface="+mj-lt"/>
                <a:ea typeface="Times New Roman" panose="02020603050405020304" pitchFamily="18" charset="0"/>
              </a:rPr>
              <a:t>MCC (Ingo’s team), or</a:t>
            </a:r>
            <a:endParaRPr lang="en-US" sz="2200" dirty="0">
              <a:effectLst/>
              <a:highlight>
                <a:srgbClr val="FFFFFF"/>
              </a:highlight>
              <a:latin typeface="+mj-lt"/>
              <a:ea typeface="Calibri" panose="020F0502020204030204" pitchFamily="34" charset="0"/>
            </a:endParaRPr>
          </a:p>
          <a:p>
            <a:pPr marL="1600200" lvl="3" indent="-228600">
              <a:buFont typeface="Wingdings" panose="05000000000000000000" pitchFamily="2" charset="2"/>
              <a:buChar char=""/>
            </a:pPr>
            <a:r>
              <a:rPr lang="en-GB" sz="2200" dirty="0">
                <a:effectLst/>
                <a:highlight>
                  <a:srgbClr val="FFFFFF"/>
                </a:highlight>
                <a:latin typeface="+mj-lt"/>
                <a:ea typeface="Times New Roman" panose="02020603050405020304" pitchFamily="18" charset="0"/>
              </a:rPr>
              <a:t>Some SW-capable team within ETSI (e.g. TNM ‘Tools &amp; Methods’), or</a:t>
            </a:r>
            <a:endParaRPr lang="en-US" sz="2200" dirty="0">
              <a:effectLst/>
              <a:highlight>
                <a:srgbClr val="FFFFFF"/>
              </a:highlight>
              <a:latin typeface="+mj-lt"/>
              <a:ea typeface="Calibri" panose="020F0502020204030204" pitchFamily="34" charset="0"/>
            </a:endParaRPr>
          </a:p>
          <a:p>
            <a:pPr marL="1600200" lvl="3" indent="-228600">
              <a:buFont typeface="Wingdings" panose="05000000000000000000" pitchFamily="2" charset="2"/>
              <a:buChar char=""/>
            </a:pPr>
            <a:r>
              <a:rPr lang="en-GB" sz="2200" dirty="0">
                <a:effectLst/>
                <a:highlight>
                  <a:srgbClr val="FFFFFF"/>
                </a:highlight>
                <a:latin typeface="+mj-lt"/>
                <a:ea typeface="Times New Roman" panose="02020603050405020304" pitchFamily="18" charset="0"/>
              </a:rPr>
              <a:t>TF160</a:t>
            </a:r>
            <a:endParaRPr lang="en-US" sz="2200" dirty="0">
              <a:effectLst/>
              <a:highlight>
                <a:srgbClr val="FFFFFF"/>
              </a:highlight>
              <a:latin typeface="+mj-lt"/>
              <a:ea typeface="Calibri" panose="020F0502020204030204" pitchFamily="34" charset="0"/>
            </a:endParaRPr>
          </a:p>
          <a:p>
            <a:pPr marL="2057400" lvl="4" indent="-228600">
              <a:buFont typeface="Symbol" panose="05050102010706020507" pitchFamily="18" charset="2"/>
              <a:buChar char=""/>
            </a:pPr>
            <a:r>
              <a:rPr lang="en-GB" sz="2200" dirty="0">
                <a:effectLst/>
                <a:highlight>
                  <a:srgbClr val="FFFFFF"/>
                </a:highlight>
                <a:latin typeface="+mj-lt"/>
                <a:ea typeface="Times New Roman" panose="02020603050405020304" pitchFamily="18" charset="0"/>
              </a:rPr>
              <a:t>TF160 </a:t>
            </a:r>
            <a:r>
              <a:rPr lang="en-GB" sz="2200" dirty="0" err="1">
                <a:effectLst/>
                <a:highlight>
                  <a:srgbClr val="FFFFFF"/>
                </a:highlight>
                <a:latin typeface="+mj-lt"/>
                <a:ea typeface="Times New Roman" panose="02020603050405020304" pitchFamily="18" charset="0"/>
              </a:rPr>
              <a:t>ToR</a:t>
            </a:r>
            <a:r>
              <a:rPr lang="en-GB" sz="2200" dirty="0">
                <a:effectLst/>
                <a:highlight>
                  <a:srgbClr val="FFFFFF"/>
                </a:highlight>
                <a:latin typeface="+mj-lt"/>
                <a:ea typeface="Times New Roman" panose="02020603050405020304" pitchFamily="18" charset="0"/>
              </a:rPr>
              <a:t> &amp; budgeting would need to be discussed for this option.</a:t>
            </a:r>
          </a:p>
          <a:p>
            <a:pPr lvl="4"/>
            <a:endParaRPr lang="en-GB" sz="2200" dirty="0">
              <a:effectLst/>
              <a:highlight>
                <a:srgbClr val="FFFFFF"/>
              </a:highlight>
              <a:latin typeface="+mj-lt"/>
              <a:ea typeface="Times New Roman" panose="02020603050405020304" pitchFamily="18" charset="0"/>
            </a:endParaRPr>
          </a:p>
          <a:p>
            <a:pPr marL="685800" lvl="1" indent="-228600">
              <a:buFont typeface="Symbol" panose="05050102010706020507" pitchFamily="18" charset="2"/>
              <a:buChar char=""/>
            </a:pPr>
            <a:r>
              <a:rPr lang="en-GB" sz="2200" dirty="0">
                <a:effectLst/>
                <a:highlight>
                  <a:srgbClr val="00FF00"/>
                </a:highlight>
                <a:latin typeface="+mj-lt"/>
                <a:ea typeface="Times New Roman" panose="02020603050405020304" pitchFamily="18" charset="0"/>
              </a:rPr>
              <a:t>Qualcomm to generate first version with own SW, during spec released post RAN5#102, while Alt2 is investigated</a:t>
            </a:r>
          </a:p>
          <a:p>
            <a:pPr lvl="1"/>
            <a:endParaRPr lang="en-GB" sz="2200" dirty="0">
              <a:effectLst/>
              <a:highlight>
                <a:srgbClr val="FFFFFF"/>
              </a:highlight>
              <a:latin typeface="+mj-lt"/>
              <a:ea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2200" b="1" dirty="0">
                <a:effectLst/>
                <a:highlight>
                  <a:srgbClr val="FFFFFF"/>
                </a:highlight>
                <a:latin typeface="+mj-lt"/>
                <a:ea typeface="Times New Roman" panose="02020603050405020304" pitchFamily="18" charset="0"/>
              </a:rPr>
              <a:t>Release Process</a:t>
            </a:r>
            <a:endParaRPr lang="en-US" sz="2200" b="1" dirty="0">
              <a:effectLst/>
              <a:highlight>
                <a:srgbClr val="FFFFFF"/>
              </a:highlight>
              <a:latin typeface="+mj-lt"/>
              <a:ea typeface="Yu Gothic" panose="020B0400000000000000" pitchFamily="34" charset="-128"/>
            </a:endParaRPr>
          </a:p>
          <a:p>
            <a:pPr marL="742950" marR="0" lvl="1" indent="-285750">
              <a:spcBef>
                <a:spcPts val="0"/>
              </a:spcBef>
              <a:spcAft>
                <a:spcPts val="0"/>
              </a:spcAft>
              <a:buFont typeface="Courier New" panose="02070309020205020404" pitchFamily="49" charset="0"/>
              <a:buChar char="o"/>
            </a:pPr>
            <a:r>
              <a:rPr lang="en-GB" sz="2200" dirty="0">
                <a:effectLst/>
                <a:highlight>
                  <a:srgbClr val="FFFFFF"/>
                </a:highlight>
                <a:latin typeface="+mj-lt"/>
                <a:ea typeface="Times New Roman" panose="02020603050405020304" pitchFamily="18" charset="0"/>
              </a:rPr>
              <a:t>At the same time as the new version of TS 38.508-2 is created. Once the clean of the new version of TS 38.508-2 is ready, </a:t>
            </a:r>
            <a:r>
              <a:rPr lang="en-GB" sz="2200" dirty="0">
                <a:effectLst/>
                <a:highlight>
                  <a:srgbClr val="00FF00"/>
                </a:highlight>
                <a:latin typeface="+mj-lt"/>
                <a:ea typeface="Times New Roman" panose="02020603050405020304" pitchFamily="18" charset="0"/>
              </a:rPr>
              <a:t>RAN5 TO, MCC can run the tool against TS 38.508-2 to produce the machine readable PICS file except for </a:t>
            </a:r>
            <a:r>
              <a:rPr lang="en-GB" sz="2200">
                <a:effectLst/>
                <a:highlight>
                  <a:srgbClr val="00FF00"/>
                </a:highlight>
                <a:latin typeface="+mj-lt"/>
                <a:ea typeface="Times New Roman" panose="02020603050405020304" pitchFamily="18" charset="0"/>
              </a:rPr>
              <a:t>the first </a:t>
            </a:r>
            <a:r>
              <a:rPr lang="en-GB" sz="2200" dirty="0">
                <a:effectLst/>
                <a:highlight>
                  <a:srgbClr val="00FF00"/>
                </a:highlight>
                <a:latin typeface="+mj-lt"/>
                <a:ea typeface="Times New Roman" panose="02020603050405020304" pitchFamily="18" charset="0"/>
              </a:rPr>
              <a:t>time. </a:t>
            </a:r>
          </a:p>
          <a:p>
            <a:pPr marR="0" lvl="1">
              <a:spcBef>
                <a:spcPts val="0"/>
              </a:spcBef>
              <a:spcAft>
                <a:spcPts val="0"/>
              </a:spcAft>
            </a:pPr>
            <a:endParaRPr lang="en-US" sz="2200" dirty="0">
              <a:effectLst/>
              <a:highlight>
                <a:srgbClr val="FFFFFF"/>
              </a:highlight>
              <a:latin typeface="+mj-lt"/>
              <a:ea typeface="Calibri" panose="020F0502020204030204" pitchFamily="34" charset="0"/>
            </a:endParaRPr>
          </a:p>
          <a:p>
            <a:pPr marL="342900" marR="0" lvl="0" indent="-342900">
              <a:spcBef>
                <a:spcPts val="0"/>
              </a:spcBef>
              <a:spcAft>
                <a:spcPts val="0"/>
              </a:spcAft>
              <a:buFont typeface="Calibri" panose="020F0502020204030204" pitchFamily="34" charset="0"/>
              <a:buChar char="-"/>
            </a:pPr>
            <a:r>
              <a:rPr lang="en-US" sz="2200" b="1" dirty="0">
                <a:effectLst/>
                <a:highlight>
                  <a:srgbClr val="FFFFFF"/>
                </a:highlight>
                <a:latin typeface="+mj-lt"/>
                <a:ea typeface="Times New Roman" panose="02020603050405020304" pitchFamily="18" charset="0"/>
              </a:rPr>
              <a:t>Storage of </a:t>
            </a:r>
            <a:r>
              <a:rPr lang="en-US" sz="2200" dirty="0">
                <a:effectLst/>
                <a:highlight>
                  <a:srgbClr val="FFFFFF"/>
                </a:highlight>
                <a:latin typeface="+mj-lt"/>
                <a:ea typeface="Times New Roman" panose="02020603050405020304" pitchFamily="18" charset="0"/>
              </a:rPr>
              <a:t>“Machine Readable PICS” or excel file</a:t>
            </a:r>
            <a:endParaRPr lang="en-US" sz="2200" dirty="0">
              <a:effectLst/>
              <a:highlight>
                <a:srgbClr val="FFFFFF"/>
              </a:highlight>
              <a:latin typeface="+mj-lt"/>
              <a:ea typeface="Yu Gothic" panose="020B0400000000000000" pitchFamily="34" charset="-128"/>
            </a:endParaRPr>
          </a:p>
          <a:p>
            <a:pPr marL="742950" marR="0" lvl="1" indent="-285750">
              <a:spcBef>
                <a:spcPts val="0"/>
              </a:spcBef>
              <a:spcAft>
                <a:spcPts val="0"/>
              </a:spcAft>
              <a:buFont typeface="Courier New" panose="02070309020205020404" pitchFamily="49" charset="0"/>
              <a:buChar char="o"/>
            </a:pPr>
            <a:r>
              <a:rPr lang="en-GB" sz="2200" dirty="0">
                <a:effectLst/>
                <a:highlight>
                  <a:srgbClr val="FFFFFF"/>
                </a:highlight>
                <a:latin typeface="+mj-lt"/>
                <a:ea typeface="Times New Roman" panose="02020603050405020304" pitchFamily="18" charset="0"/>
              </a:rPr>
              <a:t>Alt.1: Within the zip file of TS 38.508-2</a:t>
            </a:r>
            <a:endParaRPr lang="en-US" sz="2200" dirty="0">
              <a:effectLst/>
              <a:highlight>
                <a:srgbClr val="FFFFFF"/>
              </a:highlight>
              <a:latin typeface="+mj-lt"/>
              <a:ea typeface="Calibri" panose="020F0502020204030204" pitchFamily="34" charset="0"/>
            </a:endParaRPr>
          </a:p>
          <a:p>
            <a:pPr marL="742950" marR="0" lvl="1" indent="-285750">
              <a:spcBef>
                <a:spcPts val="0"/>
              </a:spcBef>
              <a:spcAft>
                <a:spcPts val="0"/>
              </a:spcAft>
              <a:buFont typeface="Courier New" panose="02070309020205020404" pitchFamily="49" charset="0"/>
              <a:buChar char="o"/>
            </a:pPr>
            <a:r>
              <a:rPr lang="en-GB" sz="2200" dirty="0">
                <a:effectLst/>
                <a:highlight>
                  <a:srgbClr val="FFFFFF"/>
                </a:highlight>
                <a:latin typeface="+mj-lt"/>
                <a:ea typeface="Times New Roman" panose="02020603050405020304" pitchFamily="18" charset="0"/>
              </a:rPr>
              <a:t>Alt.2: On 3GPP Forge: </a:t>
            </a:r>
            <a:r>
              <a:rPr lang="en-GB" sz="2200" u="sng" dirty="0">
                <a:solidFill>
                  <a:srgbClr val="0563C1"/>
                </a:solidFill>
                <a:effectLst/>
                <a:highlight>
                  <a:srgbClr val="FFFFFF"/>
                </a:highlight>
                <a:latin typeface="+mj-lt"/>
                <a:ea typeface="Times New Roman" panose="02020603050405020304" pitchFamily="18" charset="0"/>
                <a:hlinkClick r:id="rId4"/>
              </a:rPr>
              <a:t>https://forge.3gpp.org/</a:t>
            </a:r>
            <a:endParaRPr lang="en-US" sz="2200" dirty="0">
              <a:effectLst/>
              <a:highlight>
                <a:srgbClr val="FFFFFF"/>
              </a:highlight>
              <a:latin typeface="+mj-lt"/>
              <a:ea typeface="Calibri" panose="020F0502020204030204" pitchFamily="34" charset="0"/>
            </a:endParaRPr>
          </a:p>
          <a:p>
            <a:pPr marL="1143000" marR="0" lvl="2" indent="-228600">
              <a:spcBef>
                <a:spcPts val="0"/>
              </a:spcBef>
              <a:spcAft>
                <a:spcPts val="0"/>
              </a:spcAft>
              <a:buFont typeface="Wingdings" panose="05000000000000000000" pitchFamily="2" charset="2"/>
              <a:buChar char=""/>
            </a:pPr>
            <a:r>
              <a:rPr lang="en-GB" sz="2200" dirty="0">
                <a:effectLst/>
                <a:highlight>
                  <a:srgbClr val="FFFFFF"/>
                </a:highlight>
                <a:latin typeface="+mj-lt"/>
                <a:ea typeface="Times New Roman" panose="02020603050405020304" pitchFamily="18" charset="0"/>
              </a:rPr>
              <a:t>We would need to create a RAN5 area. </a:t>
            </a:r>
            <a:endParaRPr lang="en-US" sz="2200" dirty="0">
              <a:effectLst/>
              <a:highlight>
                <a:srgbClr val="FFFFFF"/>
              </a:highlight>
              <a:latin typeface="+mj-lt"/>
              <a:ea typeface="Calibri" panose="020F0502020204030204" pitchFamily="34" charset="0"/>
            </a:endParaRPr>
          </a:p>
          <a:p>
            <a:pPr marL="1143000" marR="0" lvl="2" indent="-228600">
              <a:spcBef>
                <a:spcPts val="0"/>
              </a:spcBef>
              <a:spcAft>
                <a:spcPts val="0"/>
              </a:spcAft>
              <a:buFont typeface="Wingdings" panose="05000000000000000000" pitchFamily="2" charset="2"/>
              <a:buChar char=""/>
            </a:pPr>
            <a:r>
              <a:rPr lang="en-GB" sz="2200" dirty="0">
                <a:effectLst/>
                <a:highlight>
                  <a:srgbClr val="FFFFFF"/>
                </a:highlight>
                <a:latin typeface="+mj-lt"/>
                <a:ea typeface="Times New Roman" panose="02020603050405020304" pitchFamily="18" charset="0"/>
              </a:rPr>
              <a:t>A link to the 3GPP Forge area could be added within a new Annex of TS 38.508-2.</a:t>
            </a:r>
            <a:endParaRPr lang="en-US" sz="2200" dirty="0">
              <a:effectLst/>
              <a:highlight>
                <a:srgbClr val="FFFFFF"/>
              </a:highlight>
              <a:latin typeface="+mj-lt"/>
              <a:ea typeface="Calibri" panose="020F0502020204030204" pitchFamily="34" charset="0"/>
            </a:endParaRPr>
          </a:p>
          <a:p>
            <a:pPr marL="742950" marR="0" lvl="1" indent="-285750">
              <a:spcBef>
                <a:spcPts val="0"/>
              </a:spcBef>
              <a:spcAft>
                <a:spcPts val="0"/>
              </a:spcAft>
              <a:buFont typeface="Courier New" panose="02070309020205020404" pitchFamily="49" charset="0"/>
              <a:buChar char="o"/>
            </a:pPr>
            <a:r>
              <a:rPr lang="en-GB" sz="2200" dirty="0">
                <a:effectLst/>
                <a:highlight>
                  <a:srgbClr val="00FF00"/>
                </a:highlight>
                <a:latin typeface="+mj-lt"/>
                <a:ea typeface="Times New Roman" panose="02020603050405020304" pitchFamily="18" charset="0"/>
              </a:rPr>
              <a:t>Both Alt.1 + Alt.2.</a:t>
            </a:r>
            <a:endParaRPr lang="en-US" sz="2200" dirty="0">
              <a:effectLst/>
              <a:highlight>
                <a:srgbClr val="00FF00"/>
              </a:highlight>
              <a:latin typeface="+mj-lt"/>
              <a:ea typeface="Calibri" panose="020F0502020204030204" pitchFamily="34" charset="0"/>
            </a:endParaRPr>
          </a:p>
          <a:p>
            <a:pPr lvl="1"/>
            <a:endParaRPr lang="en-US" sz="2400" dirty="0"/>
          </a:p>
          <a:p>
            <a:pPr marL="457200"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241327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0" y="-13972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References:-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569862" y="1222718"/>
            <a:ext cx="11052276" cy="4600565"/>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buFont typeface="Arial" panose="020B0604020202020204" pitchFamily="34" charset="0"/>
              <a:buChar char="•"/>
            </a:pPr>
            <a:r>
              <a:rPr lang="en-US" sz="2400" dirty="0"/>
              <a:t>RAN5#99</a:t>
            </a:r>
          </a:p>
          <a:p>
            <a:pPr lvl="2" indent="-457200">
              <a:buFont typeface="Arial" panose="020B0604020202020204" pitchFamily="34" charset="0"/>
              <a:buChar char="•"/>
            </a:pPr>
            <a:r>
              <a:rPr lang="en-US" sz="2400" dirty="0"/>
              <a:t>R5-233200 SW Implementation of RAN5 Applicability</a:t>
            </a:r>
          </a:p>
          <a:p>
            <a:pPr lvl="1" indent="-457200">
              <a:buFont typeface="Arial" panose="020B0604020202020204" pitchFamily="34" charset="0"/>
              <a:buChar char="•"/>
            </a:pPr>
            <a:r>
              <a:rPr lang="en-US" sz="2400" dirty="0"/>
              <a:t>RAN5#100 </a:t>
            </a:r>
          </a:p>
          <a:p>
            <a:pPr marL="914400" lvl="1" indent="-457200">
              <a:buFont typeface="Arial" panose="020B0604020202020204" pitchFamily="34" charset="0"/>
              <a:buChar char="•"/>
            </a:pPr>
            <a:r>
              <a:rPr lang="en-US" sz="2400" dirty="0"/>
              <a:t>R5-234320 Progress on Proposal-1 : SW Implementation of NR Applicability Specs</a:t>
            </a:r>
          </a:p>
          <a:p>
            <a:pPr marL="457200" indent="-457200">
              <a:buFont typeface="Arial" panose="020B0604020202020204" pitchFamily="34" charset="0"/>
              <a:buChar char="•"/>
            </a:pPr>
            <a:r>
              <a:rPr lang="en-US" sz="2400" dirty="0"/>
              <a:t>RAN5#101</a:t>
            </a:r>
          </a:p>
          <a:p>
            <a:pPr marL="914400" lvl="1" indent="-457200">
              <a:buFont typeface="Arial" panose="020B0604020202020204" pitchFamily="34" charset="0"/>
              <a:buChar char="•"/>
            </a:pPr>
            <a:r>
              <a:rPr lang="en-US" sz="2400" dirty="0"/>
              <a:t>R5-237464 - Discussion – Software Implementation of NR Applicability Specifications -SIG -  Conclusions and Next Steps</a:t>
            </a:r>
          </a:p>
          <a:p>
            <a:pPr marL="914400" lvl="1" indent="-457200">
              <a:buFont typeface="Arial" panose="020B0604020202020204" pitchFamily="34" charset="0"/>
              <a:buChar char="•"/>
            </a:pPr>
            <a:r>
              <a:rPr lang="en-US" sz="2400" dirty="0"/>
              <a:t>R5-237465 - Discussion – Software Implementation of NR Applicability Specifications - RF Updates, Conclusions and Next Steps</a:t>
            </a:r>
          </a:p>
          <a:p>
            <a:pPr marL="914400" lvl="1"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1883567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16x9" id="{4404348F-4D77-4D05-AA2E-5473CB5E7535}" vid="{5D270BC1-EB11-4337-BB81-7F68E05303D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99ab104867f52778eb12040e7f8dfcda">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0ad21422d1bc2bd4aa317071306b9571"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5230DE-62DB-43E1-8074-0E224BDBB3A0}">
  <ds:schemaRefs>
    <ds:schemaRef ds:uri="http://purl.org/dc/dcmitype/"/>
    <ds:schemaRef ds:uri="http://schemas.microsoft.com/office/infopath/2007/PartnerControls"/>
    <ds:schemaRef ds:uri="http://schemas.microsoft.com/office/2006/metadata/properties"/>
    <ds:schemaRef ds:uri="http://schemas.openxmlformats.org/package/2006/metadata/core-properties"/>
    <ds:schemaRef ds:uri="http://schemas.microsoft.com/office/2006/documentManagement/types"/>
    <ds:schemaRef ds:uri="http://www.w3.org/XML/1998/namespace"/>
    <ds:schemaRef ds:uri="http://purl.org/dc/elements/1.1/"/>
    <ds:schemaRef ds:uri="ba37140e-f4c5-4a6c-a9b4-20a691ce6c8a"/>
    <ds:schemaRef ds:uri="cc9c437c-ae0c-4066-8d90-a0f7de786127"/>
    <ds:schemaRef ds:uri="http://purl.org/dc/terms/"/>
  </ds:schemaRefs>
</ds:datastoreItem>
</file>

<file path=customXml/itemProps2.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3.xml><?xml version="1.0" encoding="utf-8"?>
<ds:datastoreItem xmlns:ds="http://schemas.openxmlformats.org/officeDocument/2006/customXml" ds:itemID="{5F659DFC-D404-4EA4-B47A-50664BC37A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Introduction to the Patenting Process</Template>
  <TotalTime>46632</TotalTime>
  <Words>926</Words>
  <Application>Microsoft Office PowerPoint</Application>
  <PresentationFormat>Widescreen</PresentationFormat>
  <Paragraphs>123</Paragraphs>
  <Slides>9</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Calibri</vt:lpstr>
      <vt:lpstr>Century Gothic</vt:lpstr>
      <vt:lpstr>Courier New</vt:lpstr>
      <vt:lpstr>Microsoft Sans Serif</vt:lpstr>
      <vt:lpstr>Symbol</vt:lpstr>
      <vt:lpstr>Wingdings</vt:lpstr>
      <vt:lpstr>Qualcomm Executive External</vt:lpstr>
      <vt:lpstr>Way Forward on SW Implementation on Machine Readable PICS and Applicability</vt:lpstr>
      <vt:lpstr>PowerPoint Presentation</vt:lpstr>
      <vt:lpstr>Background – Overall Industry value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Patenting Process</dc:title>
  <dc:creator>Pamela Soggu</dc:creator>
  <cp:lastModifiedBy>Yogesh Tugnawat</cp:lastModifiedBy>
  <cp:revision>47</cp:revision>
  <dcterms:created xsi:type="dcterms:W3CDTF">2020-07-14T20:23:13Z</dcterms:created>
  <dcterms:modified xsi:type="dcterms:W3CDTF">2024-02-28T09:39:15Z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y fmtid="{D5CDD505-2E9C-101B-9397-08002B2CF9AE}" pid="6" name="_NewReviewCycle">
    <vt:lpwstr/>
  </property>
</Properties>
</file>