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90" r:id="rId3"/>
    <p:sldId id="426" r:id="rId5"/>
    <p:sldId id="423" r:id="rId6"/>
    <p:sldId id="420" r:id="rId7"/>
    <p:sldId id="293" r:id="rId8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73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38533 R5-240202       Addition and correction to the NTN related abbreviations in 38.533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38.521-5 R5-240201   Addition and correction to the NTN related abbreviations in 38.521-5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reselection, re-establishment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the closure of R18 IoT NTN UEConTest WI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r>
              <a:rPr lang="en-US" altLang="zh-CN" sz="2800" dirty="0">
                <a:ea typeface="宋体" panose="02010600030101010101" pitchFamily="2" charset="-122"/>
                <a:sym typeface="+mn-ea"/>
              </a:rPr>
              <a:t>, MediaTek, Keysight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102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R5-240070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FFFF"/>
                </a:highlight>
                <a:uLnTx/>
                <a:uFillTx/>
                <a:latin typeface="+mn-lt"/>
                <a:ea typeface="+mn-ea"/>
                <a:cs typeface="+mn-cs"/>
              </a:rPr>
              <a:t>r3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February 26 – March 1 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607695"/>
          </a:xfrm>
        </p:spPr>
        <p:txBody>
          <a:bodyPr vert="horz" wrap="square" lIns="121917" tIns="60958" rIns="121917" bIns="60958" anchor="ctr" anchorCtr="0"/>
          <a:p>
            <a:pPr algn="l" eaLnBrk="1" hangingPunct="1">
              <a:buClrTx/>
              <a:buSzTx/>
              <a:buFontTx/>
            </a:pP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impacted TS for R18 IoT NTN UEConTest WI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12395" y="561340"/>
          <a:ext cx="11897360" cy="630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890"/>
                <a:gridCol w="5349240"/>
                <a:gridCol w="5523230"/>
              </a:tblGrid>
              <a:tr h="2133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 No.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400" b="0">
                          <a:latin typeface="Arial" panose="020B0604020202020204" pitchFamily="34" charset="0"/>
                          <a:ea typeface="Times New Roman" panose="02020603050405020304" charset="0"/>
                          <a:cs typeface="Arial" panose="020B0604020202020204" pitchFamily="34" charset="0"/>
                        </a:rPr>
                        <a:t>Remaining Issues</a:t>
                      </a:r>
                      <a:endParaRPr lang="en-US" altLang="en-US" sz="14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Tdocs submitted at RAN5#102 to finalize the WI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</a:tr>
              <a:tr h="7924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300" b="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TS 36.521-4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Both R18 NB-IoT and eMTC NTN RF/Demod conformance test cases </a:t>
                      </a:r>
                      <a:r>
                        <a:rPr lang="en-US" alt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 be completed at RAN5#102 with editorial/core spec alignment CRs</a:t>
                      </a: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except for the ones with testability issues, no core req specified, core req being not applicable.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CMCC: 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R5-240072, R5-240074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MTK: R5-240031, R5-240097, R5-240144, R5-240099, R5-240098, R5-240145, R5-240198, R5-240137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R&amp;S: R5-241358; Keysight: R5-240862, R5-241384, R5-241387, R5-241388</a:t>
                      </a:r>
                      <a:endParaRPr lang="en-US" altLang="en-US" sz="1300" b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5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36.521-3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the common parts in cl.3&amp;4, and the NB-IoT NTN parts in cl.13 </a:t>
                      </a:r>
                      <a:r>
                        <a:rPr lang="en-US" alt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 be completed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at RAN5#102 with technical/core spec alignment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/editorial CRs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endParaRPr 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eMTC NTN parts in cl.14 is not kicked off.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R5-240210, R5-240211, R5-240214, R5-240200, R5-240035, R5-240023, R5-240024, R5-240029, </a:t>
                      </a:r>
                      <a:r>
                        <a:rPr lang="en-US" altLang="en-US" sz="1300" strike="sngStrike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uFillTx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R5-240030, 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R5-240219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R&amp;S: </a:t>
                      </a:r>
                      <a:r>
                        <a:rPr lang="pt-BR" altLang="en-US" sz="1300" dirty="0"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R5-241250, R5-241249, R5-241248, R5-241247, R5-241246, R5-241245, R5-241244</a:t>
                      </a:r>
                      <a:endParaRPr lang="pt-BR" altLang="en-US" sz="1300" dirty="0"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Keysight: R5-240615, R5-240922, R5-241176, R5-241385, R5-241386, R5-241389</a:t>
                      </a:r>
                      <a:endParaRPr lang="en-US" altLang="en-US" sz="130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6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36.521-2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test applicabilities for all the completed R18 IoT NTN RF &amp; Demod &amp; RRM test cases (for 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NB-IoT NTN only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completed at </a:t>
                      </a: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RAN5#102 with jumbo CR.</a:t>
                      </a:r>
                      <a:endParaRPr lang="en-US" altLang="en-US" sz="1300" b="0" u="sng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R5-240206</a:t>
                      </a:r>
                      <a:r>
                        <a:rPr lang="en-US" altLang="en-US" sz="130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R&amp;S: R5-241359</a:t>
                      </a:r>
                      <a:endParaRPr lang="en-US" altLang="en-US" sz="130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5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36.508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completed at RAN5#102 with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CRs for cl.8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R5-240075; MTK: R5-240215; </a:t>
                      </a:r>
                      <a:r>
                        <a:rPr lang="en-US" altLang="en-US" sz="1300" b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R&amp;S: R5-241347, Keysight: R5-241382, R5-241383, R5-241390</a:t>
                      </a:r>
                      <a:endParaRPr lang="en-US" altLang="en-US" sz="1300" b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9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36.509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changes needed. TS 36.509 will be removed from the “Impacted existing TS/TR” in revised WID.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N/A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2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The TT&amp;MU are introduced for all the R18 NB-IoT NTN RRM test cases. </a:t>
                      </a:r>
                      <a:endParaRPr lang="en-US" sz="13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To be completed at RAN5#102 with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technical CRs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.</a:t>
                      </a:r>
                      <a:endParaRPr lang="en-US" sz="13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Nothing for R18 eMTC NTN RRM test cases yet.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R5-240217, 240025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9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36.904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To be completed at RAN5#102 with CR to introduce grouping of test cases in cl.5A.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 The details for TT&amp;MU for all the R18 NB-IoT&amp;eMTC NTN RF test cases are captured in Annex F of TS 36.521-4 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R5-240076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36.905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The TPs are introduced for all the completed R18 NB-IoT and eMTC NTN RF conformance test case.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Keysight: R5-241391</a:t>
                      </a:r>
                      <a:endParaRPr lang="en-US" altLang="en-US" sz="1300" b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0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36.523-2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Done.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3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36.523-3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of TTCN development of the new protocol test cases is tracked in MCC TF160 reports to RAN5/RAN.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683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>
              <a:buClrTx/>
              <a:buSzTx/>
              <a:buFontTx/>
            </a:pP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details of the incomplete test cases in TS 36.521-4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" y="904875"/>
            <a:ext cx="11784965" cy="50507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Observations &amp; Proposals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940" y="736600"/>
            <a:ext cx="11356340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There is alredy clear and urgent industry commercialization deployment plan for NB-IoT NTN, but no clear deployment plan for eMTC NTN yet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940" y="1557020"/>
            <a:ext cx="11882755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the RF and Demod testing, all the RF and Demod test cases for R18 NB-IoT and eMTC NTN UEs are completed.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940" y="5348605"/>
            <a:ext cx="11997690" cy="14249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close “LTE_NBIOT_eMTC_NTN_req-UEConTest” at RP#103 without completion of R18 eMTC NTN RRM test cases. The RRM test cases for Rel-18 eMTC NTN could be addressed in the corresponding TEI WI once there is clear industry commercialization deployment plan for eMTC NTN in the future.</a:t>
            </a:r>
            <a:endParaRPr lang="en-US" altLang="zh-CN" sz="2400" noProof="0" dirty="0">
              <a:latin typeface="+mn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940" y="2416175"/>
            <a:ext cx="11882755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the RRM testing, all the RRM test cases for R18 NB-IoT NTN UEs are completed, while the RRM test cases for R18 eMTC NTN UEs are not kicked off yet.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990" y="3239770"/>
            <a:ext cx="11882755" cy="75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FFFF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FFFF"/>
                </a:highlight>
                <a:latin typeface="+mn-lt"/>
                <a:sym typeface="+mn-ea"/>
              </a:rPr>
              <a:t>Observation 4</a:t>
            </a:r>
            <a:r>
              <a:rPr kumimoji="0" lang="en-US" altLang="zh-CN" sz="2400" kern="1200" cap="none" spc="0" normalizeH="0" baseline="0" noProof="0" dirty="0">
                <a:highlight>
                  <a:srgbClr val="00FFFF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all the NB-IoT/eMTC NTN test cases in </a:t>
            </a:r>
            <a:r>
              <a:rPr lang="en-US" altLang="zh-CN" sz="2400" noProof="0" dirty="0">
                <a:highlight>
                  <a:srgbClr val="00FFFF"/>
                </a:highlight>
                <a:latin typeface="+mn-lt"/>
                <a:sym typeface="+mn-ea"/>
              </a:rPr>
              <a:t>“LTE_NBIOT_eMTC_NTN_req-UEConTest”</a:t>
            </a:r>
            <a:r>
              <a:rPr kumimoji="0" lang="en-US" altLang="zh-CN" sz="2400" kern="1200" cap="none" spc="0" normalizeH="0" baseline="0" noProof="0" dirty="0">
                <a:highlight>
                  <a:srgbClr val="00FFFF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, they apply to Rel-17 and forward </a:t>
            </a:r>
            <a:r>
              <a:rPr lang="en-US" altLang="zh-CN" sz="2400" noProof="0" dirty="0">
                <a:highlight>
                  <a:srgbClr val="00FFFF"/>
                </a:highlight>
                <a:latin typeface="+mn-lt"/>
                <a:sym typeface="+mn-ea"/>
              </a:rPr>
              <a:t>UEs. </a:t>
            </a:r>
            <a:endParaRPr kumimoji="0" lang="en-US" altLang="zh-CN" sz="2400" kern="1200" cap="none" spc="0" normalizeH="0" baseline="0" noProof="0" dirty="0">
              <a:highlight>
                <a:srgbClr val="00FFFF"/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3990" y="4164965"/>
            <a:ext cx="11882755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FFFF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FFFF"/>
                </a:highlight>
                <a:latin typeface="+mn-lt"/>
                <a:sym typeface="+mn-ea"/>
              </a:rPr>
              <a:t>Observation 5</a:t>
            </a:r>
            <a:r>
              <a:rPr kumimoji="0" lang="en-US" altLang="zh-CN" sz="2400" kern="1200" cap="none" spc="0" normalizeH="0" baseline="0" noProof="0" dirty="0">
                <a:highlight>
                  <a:srgbClr val="00FFFF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the RRM reselection and re-establishment testing, there is no protocol procedure defined on how to transfer neighbor cell ephemeris to NB-IoT NTN UEs in GSO (not GEO), which is pending on RAN4 discussion (R4-2400663).</a:t>
            </a:r>
            <a:endParaRPr kumimoji="0" lang="en-US" altLang="zh-CN" sz="2400" kern="1200" cap="none" spc="0" normalizeH="0" baseline="0" noProof="0" dirty="0">
              <a:highlight>
                <a:srgbClr val="00FFFF"/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TABLE_ENDDRAG_ORIGIN_RECT" val="936*471"/>
  <p:tag name="TABLE_ENDDRAG_RECT" val="8*44*936*471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3503</Words>
  <Application>WPS 演示</Application>
  <PresentationFormat>Custom</PresentationFormat>
  <Paragraphs>102</Paragraphs>
  <Slides>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Times New Roman</vt:lpstr>
      <vt:lpstr>微软雅黑</vt:lpstr>
      <vt:lpstr>Arial Unicode MS</vt:lpstr>
      <vt:lpstr>Office 主题</vt:lpstr>
      <vt:lpstr>Discussion on the closure of R18 IoT NTN UEConTest WI</vt:lpstr>
      <vt:lpstr>The impacted TS for R18 IoT NTN UEConTest WI</vt:lpstr>
      <vt:lpstr>The details of the incomplete test cases in TS 36.521-4</vt:lpstr>
      <vt:lpstr>Observations &amp; Proposals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1409</cp:revision>
  <dcterms:created xsi:type="dcterms:W3CDTF">2018-09-20T03:53:00Z</dcterms:created>
  <dcterms:modified xsi:type="dcterms:W3CDTF">2024-02-27T15:47:37Z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565304EA515C4D6FAC8049B417DF434D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