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874" r:id="rId3"/>
    <p:sldId id="867" r:id="rId4"/>
    <p:sldId id="901" r:id="rId5"/>
    <p:sldId id="909" r:id="rId6"/>
    <p:sldId id="887" r:id="rId7"/>
    <p:sldId id="811" r:id="rId8"/>
    <p:sldId id="809" r:id="rId9"/>
    <p:sldId id="808" r:id="rId10"/>
    <p:sldId id="810" r:id="rId11"/>
    <p:sldId id="902" r:id="rId12"/>
    <p:sldId id="903" r:id="rId13"/>
    <p:sldId id="898" r:id="rId14"/>
    <p:sldId id="880" r:id="rId15"/>
    <p:sldId id="905" r:id="rId16"/>
    <p:sldId id="906" r:id="rId17"/>
    <p:sldId id="324" r:id="rId18"/>
    <p:sldId id="340" r:id="rId19"/>
    <p:sldId id="885" r:id="rId20"/>
    <p:sldId id="908" r:id="rId21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3" d="100"/>
          <a:sy n="103" d="100"/>
        </p:scale>
        <p:origin x="1530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ASP: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71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102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Edinburgh, Scotland – 11th to 15th December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RP-232714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56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6055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089716"/>
              </p:ext>
            </p:extLst>
          </p:nvPr>
        </p:nvGraphicFramePr>
        <p:xfrm>
          <a:off x="1118586" y="1860524"/>
          <a:ext cx="9320813" cy="19500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2/6 ; Prio2: 0/1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 mode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790710778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247688"/>
              </p:ext>
            </p:extLst>
          </p:nvPr>
        </p:nvGraphicFramePr>
        <p:xfrm>
          <a:off x="1118585" y="4639443"/>
          <a:ext cx="9320813" cy="14320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UAC access id 0 - AC7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8975325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62427978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581799"/>
              </p:ext>
            </p:extLst>
          </p:nvPr>
        </p:nvGraphicFramePr>
        <p:xfrm>
          <a:off x="858569" y="1042628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Q2’21-Q3’23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6210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84862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4969485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 (UPIP)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6099638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9177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093685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(NPN)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971952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&gt;202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/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/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C35E6176-5C18-2F13-189A-2610422B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527" y="57451"/>
            <a:ext cx="10792485" cy="1031875"/>
          </a:xfrm>
        </p:spPr>
        <p:txBody>
          <a:bodyPr/>
          <a:lstStyle/>
          <a:p>
            <a:pPr eaLnBrk="1" hangingPunct="1"/>
            <a:r>
              <a:rPr lang="en-US" altLang="en-US" dirty="0"/>
              <a:t>Preparing for 2024 TTCN Work</a:t>
            </a:r>
            <a:br>
              <a:rPr lang="en-US" altLang="en-US" dirty="0"/>
            </a:br>
            <a:r>
              <a:rPr lang="en-US" altLang="en-US" sz="3200" dirty="0"/>
              <a:t>Overview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E44B0E5B-D983-8F08-0230-915F5EAF5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2024: </a:t>
            </a:r>
            <a:endParaRPr lang="en-US" altLang="en-US" sz="24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RAN5#100 meeting (August), a request to identify the potential TTCN development tasks in 2024 has been made to 3GPP members.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RAN5#100,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has been presented at RAN#101 (Sep) and endorsed 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has presented the List to 3GPP PCG/OP (Oct) in order to support TF160 request for the TTCN funding in 2024. 3GPP PCG/OP has approved the 2024 TTCN funding request from TSG RAN of 58 person-months.</a:t>
            </a:r>
            <a:endParaRPr lang="en-US" altLang="en-US" sz="20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finalized TTCN Tasks List has been reviewed and endorsed at RAN5#101 (Nov) for TSG RAN approval at RAN#102 (Dec).</a:t>
            </a:r>
            <a:endParaRPr lang="en-US" altLang="en-US" sz="2000" dirty="0"/>
          </a:p>
          <a:p>
            <a:pPr marL="0" indent="0">
              <a:buNone/>
            </a:pPr>
            <a:r>
              <a:rPr lang="en-US" alt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400" dirty="0">
                <a:solidFill>
                  <a:srgbClr val="FF0000"/>
                </a:solidFill>
              </a:rPr>
              <a:t>The finalized TTCN Tasks List is to be approved by TSG RAN at RAN#102.</a:t>
            </a:r>
            <a:r>
              <a:rPr lang="en-US" altLang="en-US" sz="2400" dirty="0"/>
              <a:t> </a:t>
            </a:r>
          </a:p>
          <a:p>
            <a:pPr lvl="2"/>
            <a:endParaRPr lang="en-GB" altLang="en-US" sz="1600" dirty="0"/>
          </a:p>
          <a:p>
            <a:r>
              <a:rPr lang="en-GB" altLang="en-US" sz="2400" dirty="0"/>
              <a:t> Based on inputs to RAN5#101, the updated list of TTCN tasks is presented in the next slides.</a:t>
            </a:r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814540"/>
              </p:ext>
            </p:extLst>
          </p:nvPr>
        </p:nvGraphicFramePr>
        <p:xfrm>
          <a:off x="841972" y="1078776"/>
          <a:ext cx="10474861" cy="569428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MCProtoc16_enh2MCPTT_eMCData2-ConTest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UPIP_SEC_LTE-RAN-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NR_QoE-UEConTest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NR_eMIMO-UEConTest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NR_lic_bands_BW_R18-UEConTest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LTE_CA_R17-UEConTest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&gt;323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2023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926502"/>
              </p:ext>
            </p:extLst>
          </p:nvPr>
        </p:nvGraphicFramePr>
        <p:xfrm>
          <a:off x="440987" y="652626"/>
          <a:ext cx="11079741" cy="61826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IMSProtoc17_dataCH-UEContest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 1 &amp;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SENSE-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LTE_NBIOT_eMTC_NTN_plus_EPS-UEConTest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for info)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 for info)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7199754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NR_redcap_plus_ARCH-UEConTest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 for info)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eNPN_Ph2-NGRAN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 for info)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4346228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NR_MC_enh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NR_cov_enh2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5GSAT_Ph2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72641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4726844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3226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9520936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&gt;127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New 2024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PCG#51/OP#50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b="1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778958"/>
              </p:ext>
            </p:extLst>
          </p:nvPr>
        </p:nvGraphicFramePr>
        <p:xfrm>
          <a:off x="1065291" y="3045348"/>
          <a:ext cx="4254501" cy="143446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(decision OP50/XY)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 NTN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., UAV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90115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383" y="4714752"/>
            <a:ext cx="10431263" cy="1781597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</a:t>
            </a:r>
            <a:r>
              <a:rPr lang="en-GB" altLang="en-US" sz="1800" strike="sngStrike" dirty="0">
                <a:solidFill>
                  <a:srgbClr val="0000FF"/>
                </a:solidFill>
              </a:rPr>
              <a:t> &amp; LCR TDD</a:t>
            </a:r>
            <a:r>
              <a:rPr lang="en-GB" altLang="en-US" sz="1800" dirty="0"/>
              <a:t>) and four TTCN-3 full deliveries.</a:t>
            </a:r>
          </a:p>
          <a:p>
            <a:pPr lvl="1"/>
            <a:r>
              <a:rPr lang="en-GB" altLang="en-US" sz="1800" dirty="0">
                <a:solidFill>
                  <a:srgbClr val="0000FF"/>
                </a:solidFill>
              </a:rPr>
              <a:t>RAN5 decided to stop releasing LCR TDD TTCN2 deliveries, as not needed anymore by the industry.</a:t>
            </a:r>
          </a:p>
          <a:p>
            <a:r>
              <a:rPr lang="en-GB" altLang="en-US" sz="2000" dirty="0"/>
              <a:t> Type definitions baseline upgrade in 2023: </a:t>
            </a:r>
          </a:p>
          <a:p>
            <a:pPr lvl="1"/>
            <a:r>
              <a:rPr lang="en-GB" altLang="en-US" sz="1800" dirty="0"/>
              <a:t>Rel-17 Phase2: partial upgrade to Rel-17 Jun'23 baseline for NR+5GC+E-UTRA+LPP due to new/updated ASN.1+tabular IEs required by Rel-17 NR/5GC,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DE088A-266C-BBE8-5BB2-468B8EFE5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639279"/>
              </p:ext>
            </p:extLst>
          </p:nvPr>
        </p:nvGraphicFramePr>
        <p:xfrm>
          <a:off x="828773" y="1104777"/>
          <a:ext cx="10329047" cy="3609975"/>
        </p:xfrm>
        <a:graphic>
          <a:graphicData uri="http://schemas.openxmlformats.org/drawingml/2006/table">
            <a:tbl>
              <a:tblPr/>
              <a:tblGrid>
                <a:gridCol w="1112145">
                  <a:extLst>
                    <a:ext uri="{9D8B030D-6E8A-4147-A177-3AD203B41FA5}">
                      <a16:colId xmlns:a16="http://schemas.microsoft.com/office/drawing/2014/main" val="354765276"/>
                    </a:ext>
                  </a:extLst>
                </a:gridCol>
                <a:gridCol w="1538468">
                  <a:extLst>
                    <a:ext uri="{9D8B030D-6E8A-4147-A177-3AD203B41FA5}">
                      <a16:colId xmlns:a16="http://schemas.microsoft.com/office/drawing/2014/main" val="3144556539"/>
                    </a:ext>
                  </a:extLst>
                </a:gridCol>
                <a:gridCol w="1501395">
                  <a:extLst>
                    <a:ext uri="{9D8B030D-6E8A-4147-A177-3AD203B41FA5}">
                      <a16:colId xmlns:a16="http://schemas.microsoft.com/office/drawing/2014/main" val="1128900826"/>
                    </a:ext>
                  </a:extLst>
                </a:gridCol>
                <a:gridCol w="1612610">
                  <a:extLst>
                    <a:ext uri="{9D8B030D-6E8A-4147-A177-3AD203B41FA5}">
                      <a16:colId xmlns:a16="http://schemas.microsoft.com/office/drawing/2014/main" val="3268579229"/>
                    </a:ext>
                  </a:extLst>
                </a:gridCol>
                <a:gridCol w="1932352">
                  <a:extLst>
                    <a:ext uri="{9D8B030D-6E8A-4147-A177-3AD203B41FA5}">
                      <a16:colId xmlns:a16="http://schemas.microsoft.com/office/drawing/2014/main" val="2797738024"/>
                    </a:ext>
                  </a:extLst>
                </a:gridCol>
                <a:gridCol w="2632077">
                  <a:extLst>
                    <a:ext uri="{9D8B030D-6E8A-4147-A177-3AD203B41FA5}">
                      <a16:colId xmlns:a16="http://schemas.microsoft.com/office/drawing/2014/main" val="1176462494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0252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949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49195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25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739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223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27223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25-27 Jul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294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824938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Rel-17 phase2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Rel-17 Jun'23 baseline for NR+5GC+E-UTRA+LPP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220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CAG#76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17-19 Oct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55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7439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21153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743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091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18423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planned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C56509D-EEFE-2D4A-46CA-846B86AC0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77573"/>
              </p:ext>
            </p:extLst>
          </p:nvPr>
        </p:nvGraphicFramePr>
        <p:xfrm>
          <a:off x="738424" y="1358407"/>
          <a:ext cx="10227076" cy="3773170"/>
        </p:xfrm>
        <a:graphic>
          <a:graphicData uri="http://schemas.openxmlformats.org/drawingml/2006/table">
            <a:tbl>
              <a:tblPr/>
              <a:tblGrid>
                <a:gridCol w="1087023">
                  <a:extLst>
                    <a:ext uri="{9D8B030D-6E8A-4147-A177-3AD203B41FA5}">
                      <a16:colId xmlns:a16="http://schemas.microsoft.com/office/drawing/2014/main" val="819990614"/>
                    </a:ext>
                  </a:extLst>
                </a:gridCol>
                <a:gridCol w="1503715">
                  <a:extLst>
                    <a:ext uri="{9D8B030D-6E8A-4147-A177-3AD203B41FA5}">
                      <a16:colId xmlns:a16="http://schemas.microsoft.com/office/drawing/2014/main" val="1046297198"/>
                    </a:ext>
                  </a:extLst>
                </a:gridCol>
                <a:gridCol w="1467481">
                  <a:extLst>
                    <a:ext uri="{9D8B030D-6E8A-4147-A177-3AD203B41FA5}">
                      <a16:colId xmlns:a16="http://schemas.microsoft.com/office/drawing/2014/main" val="1143863641"/>
                    </a:ext>
                  </a:extLst>
                </a:gridCol>
                <a:gridCol w="1576184">
                  <a:extLst>
                    <a:ext uri="{9D8B030D-6E8A-4147-A177-3AD203B41FA5}">
                      <a16:colId xmlns:a16="http://schemas.microsoft.com/office/drawing/2014/main" val="1327435020"/>
                    </a:ext>
                  </a:extLst>
                </a:gridCol>
                <a:gridCol w="1888703">
                  <a:extLst>
                    <a:ext uri="{9D8B030D-6E8A-4147-A177-3AD203B41FA5}">
                      <a16:colId xmlns:a16="http://schemas.microsoft.com/office/drawing/2014/main" val="2809193974"/>
                    </a:ext>
                  </a:extLst>
                </a:gridCol>
                <a:gridCol w="2703970">
                  <a:extLst>
                    <a:ext uri="{9D8B030D-6E8A-4147-A177-3AD203B41FA5}">
                      <a16:colId xmlns:a16="http://schemas.microsoft.com/office/drawing/2014/main" val="1535266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5407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510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7388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06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30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215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702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42195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Rel-18 Jun'24 baseline </a:t>
                      </a:r>
                      <a:r>
                        <a:rPr lang="en-GB" sz="1200" b="1" i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38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169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68777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16677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67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3770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15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430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66663"/>
            <a:ext cx="10521738" cy="4916029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Proposed a prose + TTCN solution for handling UEs which do not trigger autonomously a new PDU on a new RRC connection.</a:t>
            </a:r>
          </a:p>
          <a:p>
            <a:pPr lvl="2" eaLnBrk="1" hangingPunct="1"/>
            <a:r>
              <a:rPr lang="en-GB" altLang="en-US" dirty="0"/>
              <a:t>Proposed test model updates for intra-frequency multi-cells test cases, to prevent/mitigate the inter-cell PDCCH clash for SIB1 &amp; Other SI.</a:t>
            </a:r>
          </a:p>
          <a:p>
            <a:pPr lvl="2" eaLnBrk="1" hangingPunct="1"/>
            <a:r>
              <a:rPr lang="en-GB" altLang="en-US" dirty="0"/>
              <a:t>NR CA: endorsed clarification for UL Grant on </a:t>
            </a:r>
            <a:r>
              <a:rPr lang="en-GB" altLang="en-US" dirty="0" err="1"/>
              <a:t>SCell</a:t>
            </a:r>
            <a:r>
              <a:rPr lang="en-GB" altLang="en-US" dirty="0"/>
              <a:t> for PUCCH SR received on </a:t>
            </a:r>
            <a:r>
              <a:rPr lang="en-GB" altLang="en-US" dirty="0" err="1"/>
              <a:t>PSCell</a:t>
            </a:r>
            <a:r>
              <a:rPr lang="en-GB" altLang="en-US" dirty="0"/>
              <a:t>.</a:t>
            </a:r>
          </a:p>
          <a:p>
            <a:pPr lvl="2" eaLnBrk="1" hangingPunct="1"/>
            <a:r>
              <a:rPr lang="en-GB" altLang="en-US" dirty="0"/>
              <a:t>Endorsed enhancement of NR processing delay procedure for RRC resume.</a:t>
            </a:r>
            <a:endParaRPr lang="en-GB" altLang="en-US" sz="2000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 err="1"/>
              <a:t>RedCap</a:t>
            </a:r>
            <a:r>
              <a:rPr lang="en-GB" altLang="en-US" b="1" dirty="0"/>
              <a:t>: </a:t>
            </a:r>
          </a:p>
          <a:p>
            <a:pPr lvl="3" eaLnBrk="1" hangingPunct="1"/>
            <a:r>
              <a:rPr lang="en-GB" altLang="en-US" sz="2000" dirty="0"/>
              <a:t>Endorsed test model updates to support SIB1 of size higher than 1032 bits. </a:t>
            </a:r>
          </a:p>
          <a:p>
            <a:pPr lvl="3" eaLnBrk="1" hangingPunct="1"/>
            <a:r>
              <a:rPr lang="en-GB" altLang="en-US" sz="2000" dirty="0"/>
              <a:t>Endorsed test model &amp; ASP updates to support NCD-SSB.</a:t>
            </a:r>
          </a:p>
          <a:p>
            <a:pPr lvl="2" eaLnBrk="1" hangingPunct="1"/>
            <a:r>
              <a:rPr lang="en-GB" altLang="en-US" b="1" dirty="0"/>
              <a:t>MUSIM:</a:t>
            </a:r>
            <a:r>
              <a:rPr lang="en-GB" altLang="en-US" dirty="0"/>
              <a:t> endorsed update to MMI command, to add USIM ID when removing USIM.</a:t>
            </a:r>
          </a:p>
          <a:p>
            <a:pPr lvl="1" eaLnBrk="1" hangingPunct="1"/>
            <a:r>
              <a:rPr lang="en-GB" altLang="en-US" sz="2000" dirty="0"/>
              <a:t>Prose CRs to TS 38.523-3, 38.508-1, 38.508-2, 36.523-3 submitted at RAN5#101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#63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439507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Rel-17 NTN: </a:t>
            </a:r>
          </a:p>
          <a:p>
            <a:pPr lvl="2" eaLnBrk="1" hangingPunct="1"/>
            <a:r>
              <a:rPr lang="en-GB" altLang="en-US" dirty="0"/>
              <a:t>Endorsed test model updates for NTN timing &amp; scheduling aspects.</a:t>
            </a:r>
          </a:p>
          <a:p>
            <a:pPr lvl="2" eaLnBrk="1" hangingPunct="1"/>
            <a:r>
              <a:rPr lang="en-GB" altLang="en-US" dirty="0"/>
              <a:t>Proposed NTN NGSO test model &amp; associated ASP updates.</a:t>
            </a:r>
          </a:p>
          <a:p>
            <a:pPr lvl="1" eaLnBrk="1" hangingPunct="1"/>
            <a:r>
              <a:rPr lang="en-GB" altLang="en-US" sz="2000" dirty="0"/>
              <a:t>Prose CR to TS 36.523-3 submitted at RAN5#101 for the above.</a:t>
            </a:r>
            <a:endParaRPr lang="en-GB" altLang="en-US" sz="1000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dirty="0"/>
              <a:t>Clarified codec requirements on TTCN type definitions for MCPTT Floor Control and </a:t>
            </a:r>
            <a:r>
              <a:rPr lang="en-GB" altLang="en-US" sz="2000" dirty="0" err="1"/>
              <a:t>MCVideo</a:t>
            </a:r>
            <a:r>
              <a:rPr lang="en-GB" altLang="en-US" sz="2000" dirty="0"/>
              <a:t> Transmission Control messages. </a:t>
            </a:r>
          </a:p>
          <a:p>
            <a:pPr lvl="1" eaLnBrk="1" hangingPunct="1"/>
            <a:r>
              <a:rPr lang="en-GB" altLang="en-US" sz="2000" dirty="0"/>
              <a:t>Prose CR to TS 36.579-5 submitted at RAN5#101 for the above. </a:t>
            </a:r>
          </a:p>
          <a:p>
            <a:pPr eaLnBrk="1" hangingPunct="1"/>
            <a:r>
              <a:rPr lang="en-GB" altLang="en-US" sz="2400" b="1" dirty="0"/>
              <a:t> Test Models – Upper Tester:</a:t>
            </a:r>
          </a:p>
          <a:p>
            <a:pPr lvl="1" eaLnBrk="1" hangingPunct="1"/>
            <a:r>
              <a:rPr lang="en-GB" altLang="en-US" sz="2000" dirty="0"/>
              <a:t>Clarified handling of UT commands before timers.</a:t>
            </a:r>
          </a:p>
          <a:p>
            <a:pPr lvl="4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#63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https://portal.3gpp.org/Home.aspx#/meeting?MtgId=60563</a:t>
            </a:r>
            <a:endParaRPr lang="en-GB" altLang="en-US" sz="2000" dirty="0">
              <a:hlinkClick r:id="rId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#63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135745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UAC access id 0 - AC7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2-step RACH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NR UL data compression</a:t>
            </a:r>
          </a:p>
          <a:p>
            <a:pPr lvl="2"/>
            <a:endParaRPr lang="fr-FR" altLang="en-US" sz="1600" b="1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  <a:p>
            <a:pPr lvl="2"/>
            <a:r>
              <a:rPr lang="fr-FR" altLang="en-US" sz="1800" dirty="0"/>
              <a:t>Rel-17 NR </a:t>
            </a:r>
            <a:r>
              <a:rPr lang="en-GB" altLang="en-US" sz="1800" dirty="0"/>
              <a:t>positioning enhancements</a:t>
            </a:r>
            <a:r>
              <a:rPr lang="fr-FR" altLang="en-US" sz="2000" b="1" dirty="0"/>
              <a:t> </a:t>
            </a:r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Redirection with MPS Indication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NR RAN slicing enhancements</a:t>
            </a:r>
          </a:p>
          <a:p>
            <a:pPr lvl="2"/>
            <a:r>
              <a:rPr lang="en-GB" altLang="en-US" sz="1800" dirty="0"/>
              <a:t>SON/MDT enhancements</a:t>
            </a:r>
          </a:p>
          <a:p>
            <a:pPr lvl="2"/>
            <a:r>
              <a:rPr lang="en-GB" altLang="en-US" sz="1800" dirty="0"/>
              <a:t>NR UE power saving enhancements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r>
              <a:rPr lang="it-IT" altLang="en-US" sz="1800" dirty="0"/>
              <a:t>NR Multi-SIM</a:t>
            </a:r>
          </a:p>
          <a:p>
            <a:pPr lvl="2"/>
            <a:r>
              <a:rPr lang="it-IT" altLang="en-US" sz="1800" dirty="0"/>
              <a:t>EN-DC user-plane integrity protection</a:t>
            </a:r>
          </a:p>
          <a:p>
            <a:pPr lvl="2"/>
            <a:endParaRPr lang="it-IT" altLang="en-US" sz="1800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  <a:endParaRPr lang="en-GB" altLang="en-US" sz="1800" b="1" dirty="0"/>
          </a:p>
          <a:p>
            <a:pPr lvl="2"/>
            <a:endParaRPr lang="en-GB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283163"/>
              </p:ext>
            </p:extLst>
          </p:nvPr>
        </p:nvGraphicFramePr>
        <p:xfrm>
          <a:off x="597524" y="1915411"/>
          <a:ext cx="10638672" cy="13104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(34.229)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33125437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170233"/>
              </p:ext>
            </p:extLst>
          </p:nvPr>
        </p:nvGraphicFramePr>
        <p:xfrm>
          <a:off x="1109709" y="1888252"/>
          <a:ext cx="9972583" cy="44543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3/4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0/2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 –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72830"/>
              </p:ext>
            </p:extLst>
          </p:nvPr>
        </p:nvGraphicFramePr>
        <p:xfrm>
          <a:off x="1118587" y="1833025"/>
          <a:ext cx="9945949" cy="44404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29/38 ; Prio2: 9/13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4/22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3/14 ; Prio2: 2/8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19/19 ; Prio2: 73/75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786596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17888</TotalTime>
  <Words>4248</Words>
  <Application>Microsoft Office PowerPoint</Application>
  <PresentationFormat>Widescreen</PresentationFormat>
  <Paragraphs>1405</Paragraphs>
  <Slides>20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Sep to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PowerPoint Presentation</vt:lpstr>
      <vt:lpstr>PowerPoint Presentation</vt:lpstr>
      <vt:lpstr>PowerPoint Presentation</vt:lpstr>
      <vt:lpstr>Preparing for 2024 TTCN Work Overview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TTCN deliveries and baseline 2024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772</cp:revision>
  <cp:lastPrinted>2023-02-21T14:07:15Z</cp:lastPrinted>
  <dcterms:created xsi:type="dcterms:W3CDTF">2010-02-05T13:52:04Z</dcterms:created>
  <dcterms:modified xsi:type="dcterms:W3CDTF">2023-12-04T20:17:46Z</dcterms:modified>
  <cp:contentStatus>Template 2017</cp:contentStatus>
</cp:coreProperties>
</file>