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8"/>
  </p:handoutMasterIdLst>
  <p:sldIdLst>
    <p:sldId id="290" r:id="rId3"/>
    <p:sldId id="355" r:id="rId5"/>
    <p:sldId id="418" r:id="rId6"/>
    <p:sldId id="293" r:id="rId7"/>
  </p:sldIdLst>
  <p:sldSz cx="12190730" cy="6859905"/>
  <p:notesSz cx="6858000" cy="9144000"/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lvl="1" indent="-1511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lvl="2" indent="-3035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lvl="3" indent="-4559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lvl="4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288"/>
    <p:restoredTop sz="93447"/>
  </p:normalViewPr>
  <p:slideViewPr>
    <p:cSldViewPr snapToGrid="0" showGuides="1">
      <p:cViewPr varScale="1">
        <p:scale>
          <a:sx n="72" d="100"/>
          <a:sy n="72" d="100"/>
        </p:scale>
        <p:origin x="712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B521B90-5CF5-41B3-832A-4D5F53C8EE1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>
              <a:lnSpc>
                <a:spcPct val="150000"/>
              </a:lnSpc>
            </a:pPr>
            <a:endParaRPr lang="en-US" altLang="zh-CN" dirty="0">
              <a:ea typeface="宋体" panose="02010600030101010101" pitchFamily="2" charset="-122"/>
            </a:endParaRPr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26CD4E9-1BCC-4574-915D-9E4540238ABE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CCB8EF7-BF32-480B-9B29-5AD4945B110F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D1014D3-AB05-4D79-AC85-7B937D4A6D27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747189-C373-4581-9C7B-5D3EB704B7C3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FBAAD3B-6A26-43DC-B769-F74E1D662625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CE2188D-16A7-435D-8636-4DE58F1F4FE7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DCB7344-E104-4FC0-B946-34ED99A972D4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DE3F17-3B2F-457D-9E42-6D2BDE38EEFC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6A55551-8E62-459F-A9D5-EB5161DC58A4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63BBC30-3426-4810-8156-B2D65F8D26CC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vert="horz" wrap="square" lIns="121917" tIns="60958" rIns="121917" bIns="60958" numCol="1" rtlCol="0" anchor="t" anchorCtr="0" compatLnSpc="1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34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4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7B23BBC-B664-4346-B601-6D003134BDE0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9"/>
          </p:nvPr>
        </p:nvSpPr>
        <p:spPr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0D77337-E1C2-43C7-9660-BEE5849FCC21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595313" y="1885950"/>
            <a:ext cx="10960100" cy="2336800"/>
          </a:xfrm>
        </p:spPr>
        <p:txBody>
          <a:bodyPr vert="horz" wrap="square" lIns="121917" tIns="60958" rIns="121917" bIns="60958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ts val="62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Way Forward for R18 IoT NTN WI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14339" name="副标题 2"/>
          <p:cNvSpPr>
            <a:spLocks noGrp="1"/>
          </p:cNvSpPr>
          <p:nvPr>
            <p:ph type="subTitle" idx="1"/>
          </p:nvPr>
        </p:nvSpPr>
        <p:spPr>
          <a:xfrm>
            <a:off x="215900" y="4737100"/>
            <a:ext cx="11703050" cy="1524000"/>
          </a:xfrm>
        </p:spPr>
        <p:txBody>
          <a:bodyPr vert="horz" wrap="square" lIns="121917" tIns="60958" rIns="121917" bIns="60958" anchor="t" anchorCtr="0"/>
          <a:p>
            <a:pPr eaLnBrk="1" hangingPunct="1">
              <a:lnSpc>
                <a:spcPct val="150000"/>
              </a:lnSpc>
              <a:buClrTx/>
              <a:buSzTx/>
            </a:pPr>
            <a:r>
              <a:rPr lang="en-US" altLang="zh-CN" sz="2800" kern="1200" dirty="0">
                <a:latin typeface="+mn-lt"/>
                <a:ea typeface="宋体" panose="02010600030101010101" pitchFamily="2" charset="-122"/>
                <a:cs typeface="+mn-cs"/>
              </a:rPr>
              <a:t>China Mobile</a:t>
            </a:r>
            <a:r>
              <a:rPr lang="en-US" altLang="zh-CN" sz="2800" dirty="0">
                <a:ea typeface="宋体" panose="02010600030101010101" pitchFamily="2" charset="-122"/>
                <a:sym typeface="+mn-ea"/>
              </a:rPr>
              <a:t>, MediaTek</a:t>
            </a:r>
            <a:endParaRPr lang="en-US" altLang="zh-CN" sz="2800" kern="1200" dirty="0"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0" name="RS_Classification_Standard"/>
          <p:cNvSpPr txBox="1"/>
          <p:nvPr/>
        </p:nvSpPr>
        <p:spPr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GB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3GPP TSG-RAN5 Meeting #</a:t>
            </a:r>
            <a:r>
              <a:rPr kumimoji="0" lang="en-US" altLang="en-GB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101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						  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R5-236644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Chicago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USA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Nov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13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17, 2023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40005" y="30480"/>
            <a:ext cx="12112625" cy="727075"/>
          </a:xfrm>
        </p:spPr>
        <p:txBody>
          <a:bodyPr vert="horz" wrap="square" lIns="121917" tIns="60958" rIns="121917" bIns="60958" anchor="ctr" anchorCtr="0"/>
          <a:p>
            <a:pPr algn="l" eaLnBrk="1" hangingPunct="1"/>
            <a:r>
              <a:rPr lang="en-US" altLang="zh-CN" sz="32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The scope for TS 36.521-4 (v18.0.0)</a:t>
            </a:r>
            <a:endParaRPr lang="en-US" altLang="zh-CN" sz="32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4940" y="836930"/>
            <a:ext cx="11356340" cy="75819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1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There is alredy clear and urgent industry commercialization deployment plan for NB-IoT NTN, but no clear deployment plan for eMTC NTN yet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.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4940" y="1623695"/>
            <a:ext cx="11882755" cy="1091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l" defTabSz="914400" eaLnBrk="1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u="sng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u="sng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WF 1</a:t>
            </a:r>
            <a:r>
              <a:rPr kumimoji="0" lang="en-US" altLang="zh-CN" sz="2400" u="sng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: TS 36.521-4 (v18.0.0) will mainly focus on NB-IoT NTN. </a:t>
            </a:r>
            <a:r>
              <a:rPr lang="en-US" altLang="zh-CN" sz="2400" u="sng" noProof="0" dirty="0">
                <a:latin typeface="+mn-lt"/>
                <a:sym typeface="+mn-ea"/>
              </a:rPr>
              <a:t>Once there is clear industry commercialization deployment plan</a:t>
            </a:r>
            <a:r>
              <a:rPr kumimoji="0" lang="en-US" altLang="zh-CN" sz="2400" u="sng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for eMTC NTN in the future, eMTC NTN could be well covered and polished in the future released versions for TS 36.521-4 .</a:t>
            </a:r>
            <a:endParaRPr kumimoji="0" lang="en-US" altLang="zh-CN" sz="2400" u="sng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4940" y="2827655"/>
            <a:ext cx="11997690" cy="142494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2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As per RAN4 Reply-LS “on applicability of UE demodulation and CSI requirements for IoT-NTN UE” to RAN5 (R5-236039), according to RAN2 specification TS 36.306 Clause 4.3.38.1, the field “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ntn-Connectivity-EPC-r17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” indicates whether the UE supports NTN access, and is only applicable if the UE supports </a:t>
            </a:r>
            <a:r>
              <a:rPr kumimoji="0" lang="en-US" altLang="zh-CN" sz="2400" i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ce-ModeA-r13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or any </a:t>
            </a:r>
            <a:r>
              <a:rPr kumimoji="0" lang="en-US" altLang="zh-CN" sz="2400" i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ue-Category-NB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. 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4940" y="4377690"/>
            <a:ext cx="11882755" cy="220726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l" defTabSz="914400" eaLnBrk="1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u="sng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u="sng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WF 2.1</a:t>
            </a:r>
            <a:r>
              <a:rPr kumimoji="0" lang="en-US" altLang="zh-CN" sz="2400" u="sng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: </a:t>
            </a:r>
            <a:r>
              <a:rPr lang="en-US" altLang="zh-CN" sz="2400" u="sng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There are no IoT NTN UEs NOT supporting TN access defined in 3GPP specs so far </a:t>
            </a:r>
            <a:r>
              <a:rPr lang="en-US" altLang="zh-CN" sz="2400" u="sng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unless otherwise stated in the future released 3GPP specs. </a:t>
            </a:r>
            <a:endParaRPr lang="en-US" altLang="zh-CN" sz="2400" u="sng" noProof="0" dirty="0">
              <a:highlight>
                <a:srgbClr val="000000">
                  <a:alpha val="0"/>
                </a:srgbClr>
              </a:highlight>
              <a:latin typeface="+mn-lt"/>
              <a:sym typeface="+mn-ea"/>
            </a:endParaRPr>
          </a:p>
          <a:p>
            <a:pPr marR="0" algn="l" defTabSz="914400" eaLnBrk="1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400" u="sng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</a:t>
            </a:r>
            <a:r>
              <a:rPr lang="en-US" altLang="zh-CN" sz="2400" b="1" u="sng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WF 2.2</a:t>
            </a:r>
            <a:r>
              <a:rPr lang="en-US" altLang="zh-CN" sz="2400" u="sng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: For the IoT NTN UEs, </a:t>
            </a:r>
            <a:endParaRPr lang="en-US" altLang="zh-CN" sz="2400" u="sng" noProof="0" dirty="0">
              <a:highlight>
                <a:srgbClr val="000000">
                  <a:alpha val="0"/>
                </a:srgbClr>
              </a:highlight>
              <a:latin typeface="+mn-lt"/>
              <a:sym typeface="+mn-ea"/>
            </a:endParaRPr>
          </a:p>
          <a:p>
            <a:pPr marL="800100" marR="0" lvl="1" indent="-342900" algn="l" defTabSz="914400" eaLnBrk="1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Wingdings" panose="05000000000000000000" charset="0"/>
              <a:buChar char="ü"/>
              <a:defRPr/>
            </a:pPr>
            <a:r>
              <a:rPr lang="en-US" altLang="zh-CN" sz="2400" u="sng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for t</a:t>
            </a:r>
            <a:r>
              <a:rPr kumimoji="0" lang="en-US" altLang="zh-CN" sz="2400" u="sng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he NTN access testing, the test cases in TS 36.521-4 (v18.0.0) apply to both NGSO and GSO(GEO) UEs. </a:t>
            </a:r>
            <a:endParaRPr kumimoji="0" lang="en-US" altLang="zh-CN" sz="2400" u="sng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L="800100" marR="0" lvl="1" indent="-342900" algn="l" defTabSz="914400" eaLnBrk="1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Wingdings" panose="05000000000000000000" charset="0"/>
              <a:buChar char="ü"/>
              <a:defRPr/>
            </a:pPr>
            <a:r>
              <a:rPr kumimoji="0" lang="en-US" altLang="zh-CN" sz="2400" u="sng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for the TN access testing, TS 36.521-1 is still applied.</a:t>
            </a:r>
            <a:endParaRPr kumimoji="0" lang="en-US" altLang="zh-CN" sz="2400" u="sng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40005" y="30480"/>
            <a:ext cx="12112625" cy="727075"/>
          </a:xfrm>
        </p:spPr>
        <p:txBody>
          <a:bodyPr vert="horz" wrap="square" lIns="121917" tIns="60958" rIns="121917" bIns="60958" anchor="ctr" anchorCtr="0"/>
          <a:p>
            <a:pPr algn="l" eaLnBrk="1" hangingPunct="1"/>
            <a:r>
              <a:rPr lang="en-US" altLang="zh-CN" sz="32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AT commands or preconfigured means adoption</a:t>
            </a:r>
            <a:endParaRPr lang="en-US" altLang="zh-CN" sz="32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4940" y="836930"/>
            <a:ext cx="11356340" cy="1091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l" defTabSz="914400" eaLnBrk="1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3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As endorsed in Way forward RP-232682, “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Further discuss TE-emulated channel model with delay and Doppler shifts matching the satellite propagator model in future release i.e. Rel-19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”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. 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4940" y="2253615"/>
            <a:ext cx="11882755" cy="283527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l" defTabSz="914400" eaLnBrk="1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u="sng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u="sng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WF 3.1</a:t>
            </a:r>
            <a:r>
              <a:rPr kumimoji="0" lang="en-US" altLang="zh-CN" sz="2400" u="sng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: </a:t>
            </a:r>
            <a:r>
              <a:rPr lang="en-US" altLang="zh-CN" sz="2400" u="sng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F</a:t>
            </a:r>
            <a:r>
              <a:rPr lang="en-US" altLang="zh-CN" sz="2400" u="sng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or the RF/RRM/Demod test cases in TS 36.521-4 (v18.y.z) and TS 36.521-3(v18.y.z), AT commands or other preconfigured means are adopted to fix the constant zero/non-zero doppler and constant non-zero delay issues. </a:t>
            </a:r>
            <a:endParaRPr lang="en-US" altLang="zh-CN" sz="2400" u="sng" noProof="0" dirty="0">
              <a:highlight>
                <a:srgbClr val="000000">
                  <a:alpha val="0"/>
                </a:srgbClr>
              </a:highlight>
              <a:latin typeface="+mn-lt"/>
              <a:sym typeface="+mn-ea"/>
            </a:endParaRPr>
          </a:p>
          <a:p>
            <a:pPr marR="0" algn="l" defTabSz="914400" eaLnBrk="1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endParaRPr lang="en-US" altLang="zh-CN" sz="2400" u="sng" noProof="0" dirty="0">
              <a:highlight>
                <a:srgbClr val="000000">
                  <a:alpha val="0"/>
                </a:srgbClr>
              </a:highlight>
              <a:latin typeface="+mn-lt"/>
              <a:sym typeface="+mn-ea"/>
            </a:endParaRPr>
          </a:p>
          <a:p>
            <a:pPr marR="0" algn="l" defTabSz="914400" eaLnBrk="1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400" u="sng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</a:t>
            </a:r>
            <a:r>
              <a:rPr lang="en-US" altLang="zh-CN" sz="2400" b="1" u="sng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WF 3.2</a:t>
            </a:r>
            <a:r>
              <a:rPr lang="en-US" altLang="zh-CN" sz="2400" u="sng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: For the furture release IoT NTN UEs (</a:t>
            </a:r>
            <a:r>
              <a:rPr lang="en-US" altLang="zh-CN" sz="2400" u="sng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i.e. Rel-19</a:t>
            </a:r>
            <a:r>
              <a:rPr lang="en-US" altLang="zh-CN" sz="2400" u="sng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), AT commands or any other preconfigured means shall be considered to be terminated and replaced with TE-emulated channel model method once TE-emulated channel model with dealy and Doppler shifts matching the satellite propagator model is available.  </a:t>
            </a:r>
            <a:endParaRPr kumimoji="0" lang="en-US" altLang="zh-CN" sz="2400" u="sng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标题 2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 vert="horz" wrap="square" lIns="121917" tIns="60958" rIns="121917" bIns="60958" anchor="b" anchorCtr="0"/>
          <a:p>
            <a:pPr eaLnBrk="1" hangingPunct="1">
              <a:buClrTx/>
              <a:buSzTx/>
              <a:buFontTx/>
            </a:pPr>
            <a:r>
              <a:rPr lang="en-US" altLang="zh-CN" sz="6000" kern="1200" dirty="0">
                <a:latin typeface="+mj-lt"/>
                <a:ea typeface="宋体" panose="02010600030101010101" pitchFamily="2" charset="-122"/>
                <a:cs typeface="+mj-cs"/>
              </a:rPr>
              <a:t>Thank you!</a:t>
            </a:r>
            <a:endParaRPr lang="en-US" altLang="zh-CN" sz="6000" kern="1200" dirty="0">
              <a:latin typeface="+mj-lt"/>
              <a:ea typeface="宋体" panose="02010600030101010101" pitchFamily="2" charset="-122"/>
              <a:cs typeface="+mj-cs"/>
            </a:endParaRPr>
          </a:p>
        </p:txBody>
      </p:sp>
      <p:sp>
        <p:nvSpPr>
          <p:cNvPr id="30723" name="RS_Classification_Standard"/>
          <p:cNvSpPr txBox="1"/>
          <p:nvPr/>
        </p:nvSpPr>
        <p:spPr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RS_CLASSIFICATIONID" val="0"/>
  <p:tag name="RS_CLASSIFICATION" val="UNRESTRICTED"/>
</p:tagLst>
</file>

<file path=ppt/tags/tag2.xml><?xml version="1.0" encoding="utf-8"?>
<p:tagLst xmlns:p="http://schemas.openxmlformats.org/presentationml/2006/main">
  <p:tag name="RS_CLASSIFICATIONID" val="0"/>
  <p:tag name="RS_CLASSIFICATION" val="UNRESTRICTED"/>
</p:tagLst>
</file>

<file path=ppt/tags/tag3.xml><?xml version="1.0" encoding="utf-8"?>
<p:tagLst xmlns:p="http://schemas.openxmlformats.org/presentationml/2006/main">
  <p:tag name="RS_CLASSIFICATIONID" val="0"/>
  <p:tag name="RS_CLASSIFICATION" val="UNRESTRICTED"/>
</p:tagLst>
</file>

<file path=ppt/tags/tag4.xml><?xml version="1.0" encoding="utf-8"?>
<p:tagLst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2040</Words>
  <Application>WPS 演示</Application>
  <PresentationFormat>Custom</PresentationFormat>
  <Paragraphs>30</Paragraphs>
  <Slides>4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Arial</vt:lpstr>
      <vt:lpstr>宋体</vt:lpstr>
      <vt:lpstr>Wingdings</vt:lpstr>
      <vt:lpstr>Calibri</vt:lpstr>
      <vt:lpstr>Calibri Light</vt:lpstr>
      <vt:lpstr>Ericsson Capital TT</vt:lpstr>
      <vt:lpstr>NumberOnly</vt:lpstr>
      <vt:lpstr>Wingdings</vt:lpstr>
      <vt:lpstr>微软雅黑</vt:lpstr>
      <vt:lpstr>Arial Unicode MS</vt:lpstr>
      <vt:lpstr>Office 主题</vt:lpstr>
      <vt:lpstr>Way Forward for R18 IoT NTN WI</vt:lpstr>
      <vt:lpstr>The scope for TS 36.521-4 (v18.0.0)</vt:lpstr>
      <vt:lpstr>AT commands or preconfigured means adoption</vt:lpstr>
      <vt:lpstr>Thank you!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Danni SONG(CMCC)</cp:lastModifiedBy>
  <cp:revision>1336</cp:revision>
  <dcterms:created xsi:type="dcterms:W3CDTF">2018-09-20T03:53:00Z</dcterms:created>
  <dcterms:modified xsi:type="dcterms:W3CDTF">2023-11-12T07:45:48Z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1537859212</vt:lpwstr>
  </property>
  <property fmtid="{D5CDD505-2E9C-101B-9397-08002B2CF9AE}" pid="6" name="RS_Classification">
    <vt:lpwstr>UNRESTRICTED</vt:lpwstr>
  </property>
  <property fmtid="{D5CDD505-2E9C-101B-9397-08002B2CF9AE}" pid="7" name="RS_ClassificationID">
    <vt:r8>0</vt:r8>
  </property>
  <property fmtid="{D5CDD505-2E9C-101B-9397-08002B2CF9AE}" pid="8" name="ContentTypeId">
    <vt:lpwstr>0x010100EB28163D68FE8E4D9361964FDD814FC4</vt:lpwstr>
  </property>
  <property fmtid="{D5CDD505-2E9C-101B-9397-08002B2CF9AE}" pid="9" name="KSOProductBuildVer">
    <vt:lpwstr>2052-11.8.2.12085</vt:lpwstr>
  </property>
  <property fmtid="{D5CDD505-2E9C-101B-9397-08002B2CF9AE}" pid="10" name="ICV">
    <vt:lpwstr>E6DDE40D4B264F4F846ECEAF5EE481C7</vt:lpwstr>
  </property>
  <property fmtid="{D5CDD505-2E9C-101B-9397-08002B2CF9AE}" pid="11" name="MSIP_Label_83bcef13-7cac-433f-ba1d-47a323951816_Enabled">
    <vt:lpwstr>true</vt:lpwstr>
  </property>
  <property fmtid="{D5CDD505-2E9C-101B-9397-08002B2CF9AE}" pid="12" name="MSIP_Label_83bcef13-7cac-433f-ba1d-47a323951816_SetDate">
    <vt:lpwstr>2023-05-06T06:35:48Z</vt:lpwstr>
  </property>
  <property fmtid="{D5CDD505-2E9C-101B-9397-08002B2CF9AE}" pid="13" name="MSIP_Label_83bcef13-7cac-433f-ba1d-47a323951816_Method">
    <vt:lpwstr>Privileged</vt:lpwstr>
  </property>
  <property fmtid="{D5CDD505-2E9C-101B-9397-08002B2CF9AE}" pid="14" name="MSIP_Label_83bcef13-7cac-433f-ba1d-47a323951816_Name">
    <vt:lpwstr>MTK_Unclassified</vt:lpwstr>
  </property>
  <property fmtid="{D5CDD505-2E9C-101B-9397-08002B2CF9AE}" pid="15" name="MSIP_Label_83bcef13-7cac-433f-ba1d-47a323951816_SiteId">
    <vt:lpwstr>a7687ede-7a6b-4ef6-bace-642f677fbe31</vt:lpwstr>
  </property>
  <property fmtid="{D5CDD505-2E9C-101B-9397-08002B2CF9AE}" pid="16" name="MSIP_Label_83bcef13-7cac-433f-ba1d-47a323951816_ActionId">
    <vt:lpwstr>582b2f29-c3fc-47aa-8cbd-2919930cb004</vt:lpwstr>
  </property>
  <property fmtid="{D5CDD505-2E9C-101B-9397-08002B2CF9AE}" pid="17" name="MSIP_Label_83bcef13-7cac-433f-ba1d-47a323951816_ContentBits">
    <vt:lpwstr>0</vt:lpwstr>
  </property>
</Properties>
</file>