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90" r:id="rId2"/>
    <p:sldId id="340" r:id="rId3"/>
    <p:sldId id="341" r:id="rId4"/>
    <p:sldId id="327" r:id="rId5"/>
    <p:sldId id="342" r:id="rId6"/>
    <p:sldId id="293" r:id="rId7"/>
  </p:sldIdLst>
  <p:sldSz cx="12190413" cy="6859588"/>
  <p:notesSz cx="6858000" cy="9144000"/>
  <p:custDataLst>
    <p:tags r:id="rId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6" d="100"/>
          <a:sy n="66" d="100"/>
        </p:scale>
        <p:origin x="924" y="40"/>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2023/8/22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1334565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3603801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902777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8/22/2023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8/22/2023</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4.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inter-band CA&amp;DC UE co-existence test</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zh-CN" sz="2400" b="1" dirty="0" smtClean="0"/>
              <a:t>100</a:t>
            </a:r>
            <a:r>
              <a:rPr lang="en-US" altLang="en-GB" sz="2400" b="1" dirty="0" smtClean="0"/>
              <a:t>   </a:t>
            </a:r>
            <a:r>
              <a:rPr lang="en-US" sz="2400" kern="0" dirty="0" smtClean="0"/>
              <a:t> 						            </a:t>
            </a:r>
            <a:r>
              <a:rPr lang="en-US" sz="2400" b="1" dirty="0" smtClean="0"/>
              <a:t>R5-235200</a:t>
            </a:r>
            <a:r>
              <a:rPr lang="en-US" altLang="zh-CN" sz="2400" b="1" dirty="0" smtClean="0"/>
              <a:t>r1 </a:t>
            </a:r>
            <a:r>
              <a:rPr lang="en-US" altLang="zh-CN" sz="2400" b="1" dirty="0" smtClean="0"/>
              <a:t>Toulouse</a:t>
            </a:r>
            <a:r>
              <a:rPr lang="en-GB" altLang="zh-CN" sz="2400" b="1" dirty="0" smtClean="0"/>
              <a:t>, France, August</a:t>
            </a:r>
            <a:r>
              <a:rPr lang="en-US" altLang="en-GB" sz="2400" b="1" dirty="0" smtClean="0"/>
              <a:t> 21</a:t>
            </a:r>
            <a:r>
              <a:rPr lang="en-GB" altLang="zh-CN" sz="2400" b="1" dirty="0" smtClean="0"/>
              <a:t>– 25</a:t>
            </a:r>
            <a:r>
              <a:rPr lang="en-US" altLang="en-GB" sz="2400" b="1" dirty="0" smtClean="0"/>
              <a:t>,</a:t>
            </a:r>
            <a:r>
              <a:rPr lang="en-GB" altLang="zh-CN" sz="2400" b="1" dirty="0" smtClean="0"/>
              <a:t> 2023</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32975" y="67376"/>
            <a:ext cx="11577955" cy="614613"/>
          </a:xfrm>
        </p:spPr>
        <p:txBody>
          <a:bodyPr/>
          <a:lstStyle/>
          <a:p>
            <a:pPr eaLnBrk="1" hangingPunct="1"/>
            <a:r>
              <a:rPr lang="en-US" altLang="zh-CN" sz="3200" b="1" dirty="0" smtClean="0">
                <a:solidFill>
                  <a:schemeClr val="tx1"/>
                </a:solidFill>
              </a:rPr>
              <a:t>Simplification on inter-band CA/DC UE co-existence</a:t>
            </a:r>
          </a:p>
        </p:txBody>
      </p:sp>
      <p:sp>
        <p:nvSpPr>
          <p:cNvPr id="10" name="文本框 9"/>
          <p:cNvSpPr txBox="1"/>
          <p:nvPr/>
        </p:nvSpPr>
        <p:spPr>
          <a:xfrm>
            <a:off x="369963" y="5429927"/>
            <a:ext cx="11136053" cy="1415772"/>
          </a:xfrm>
          <a:prstGeom prst="rect">
            <a:avLst/>
          </a:prstGeom>
          <a:noFill/>
        </p:spPr>
        <p:txBody>
          <a:bodyPr wrap="square" rtlCol="0" anchor="t">
            <a:spAutoFit/>
          </a:bodyPr>
          <a:lstStyle/>
          <a:p>
            <a:r>
              <a:rPr lang="en-US" altLang="zh-CN" sz="1400" b="1" dirty="0" smtClean="0"/>
              <a:t>References</a:t>
            </a:r>
            <a:endParaRPr lang="en-US" altLang="zh-CN" sz="1400" b="1" dirty="0"/>
          </a:p>
          <a:p>
            <a:r>
              <a:rPr lang="en-US" altLang="zh-CN" sz="1400" dirty="0"/>
              <a:t> </a:t>
            </a:r>
          </a:p>
          <a:p>
            <a:r>
              <a:rPr lang="en-US" altLang="zh-CN" sz="1400" dirty="0" smtClean="0"/>
              <a:t>[</a:t>
            </a:r>
            <a:r>
              <a:rPr lang="en-US" altLang="zh-CN" sz="1400" dirty="0"/>
              <a:t>1</a:t>
            </a:r>
            <a:r>
              <a:rPr lang="en-US" altLang="zh-CN" sz="1400" dirty="0" smtClean="0"/>
              <a:t>] R4-2212357, On </a:t>
            </a:r>
            <a:r>
              <a:rPr lang="en-US" altLang="zh-CN" sz="1400" dirty="0"/>
              <a:t>FR1 2UL inter-band CA coexistence requirements , Apple, RAN4#104-e, August 15th – 26th, 2022</a:t>
            </a:r>
          </a:p>
          <a:p>
            <a:r>
              <a:rPr lang="en-US" altLang="zh-CN" sz="1400" dirty="0" smtClean="0">
                <a:sym typeface="+mn-ea"/>
              </a:rPr>
              <a:t>[2] R4-2300398, </a:t>
            </a:r>
            <a:r>
              <a:rPr lang="en-US" altLang="zh-CN" sz="1400" dirty="0" smtClean="0"/>
              <a:t>LTE inter-band </a:t>
            </a:r>
            <a:r>
              <a:rPr lang="en-US" altLang="zh-CN" sz="1400" dirty="0"/>
              <a:t>2UL CA co-ex </a:t>
            </a:r>
            <a:r>
              <a:rPr lang="en-US" altLang="zh-CN" sz="1400" dirty="0" smtClean="0"/>
              <a:t>simplification R16, Nokia, RAN4#105, November 14</a:t>
            </a:r>
            <a:r>
              <a:rPr lang="en-US" altLang="zh-CN" sz="1400" baseline="30000" dirty="0" smtClean="0"/>
              <a:t>th</a:t>
            </a:r>
            <a:r>
              <a:rPr lang="en-US" altLang="zh-CN" sz="1400" dirty="0" smtClean="0"/>
              <a:t> – 18</a:t>
            </a:r>
            <a:r>
              <a:rPr lang="en-US" altLang="zh-CN" sz="1400" baseline="30000" dirty="0" smtClean="0"/>
              <a:t>th</a:t>
            </a:r>
            <a:r>
              <a:rPr lang="en-US" altLang="zh-CN" sz="1400" dirty="0" smtClean="0"/>
              <a:t>, 2022</a:t>
            </a:r>
          </a:p>
          <a:p>
            <a:r>
              <a:rPr lang="en-US" altLang="zh-CN" sz="1400" dirty="0" smtClean="0"/>
              <a:t>[3]</a:t>
            </a:r>
            <a:r>
              <a:rPr lang="en-US" altLang="zh-CN" sz="1400" dirty="0">
                <a:sym typeface="+mn-ea"/>
              </a:rPr>
              <a:t> </a:t>
            </a:r>
            <a:r>
              <a:rPr lang="en-US" altLang="zh-CN" sz="1400" dirty="0" smtClean="0">
                <a:sym typeface="+mn-ea"/>
              </a:rPr>
              <a:t>R4-2300399, </a:t>
            </a:r>
            <a:r>
              <a:rPr lang="en-US" altLang="zh-CN" sz="1400" dirty="0"/>
              <a:t>LTE </a:t>
            </a:r>
            <a:r>
              <a:rPr lang="en-US" altLang="zh-CN" sz="1400" dirty="0" smtClean="0"/>
              <a:t>inter-band </a:t>
            </a:r>
            <a:r>
              <a:rPr lang="en-US" altLang="zh-CN" sz="1400" dirty="0"/>
              <a:t>2UL CA co-ex </a:t>
            </a:r>
            <a:r>
              <a:rPr lang="en-US" altLang="zh-CN" sz="1400" dirty="0" smtClean="0"/>
              <a:t>simplification R17, </a:t>
            </a:r>
            <a:r>
              <a:rPr lang="en-US" altLang="zh-CN" sz="1400" dirty="0"/>
              <a:t>Nokia, RAN4#105, November 14</a:t>
            </a:r>
            <a:r>
              <a:rPr lang="en-US" altLang="zh-CN" sz="1400" baseline="30000" dirty="0"/>
              <a:t>th</a:t>
            </a:r>
            <a:r>
              <a:rPr lang="en-US" altLang="zh-CN" sz="1400" dirty="0"/>
              <a:t> – 18</a:t>
            </a:r>
            <a:r>
              <a:rPr lang="en-US" altLang="zh-CN" sz="1400" baseline="30000" dirty="0"/>
              <a:t>th</a:t>
            </a:r>
            <a:r>
              <a:rPr lang="en-US" altLang="zh-CN" sz="1400" dirty="0"/>
              <a:t>, </a:t>
            </a:r>
            <a:r>
              <a:rPr lang="en-US" altLang="zh-CN" sz="1400" dirty="0" smtClean="0"/>
              <a:t>2022</a:t>
            </a:r>
          </a:p>
          <a:p>
            <a:r>
              <a:rPr lang="en-US" altLang="zh-CN" sz="1400" dirty="0" smtClean="0">
                <a:sym typeface="+mn-ea"/>
              </a:rPr>
              <a:t>[4] R4-2300400, </a:t>
            </a:r>
            <a:r>
              <a:rPr lang="en-US" altLang="zh-CN" sz="1400" dirty="0"/>
              <a:t>LTE </a:t>
            </a:r>
            <a:r>
              <a:rPr lang="en-US" altLang="zh-CN" sz="1400" dirty="0" smtClean="0"/>
              <a:t>inter-band </a:t>
            </a:r>
            <a:r>
              <a:rPr lang="en-US" altLang="zh-CN" sz="1400" dirty="0"/>
              <a:t>2UL CA co-ex </a:t>
            </a:r>
            <a:r>
              <a:rPr lang="en-US" altLang="zh-CN" sz="1400" dirty="0" smtClean="0"/>
              <a:t>simplification R18, </a:t>
            </a:r>
            <a:r>
              <a:rPr lang="en-US" altLang="zh-CN" sz="1400" dirty="0"/>
              <a:t>Nokia, RAN4#105, November 14</a:t>
            </a:r>
            <a:r>
              <a:rPr lang="en-US" altLang="zh-CN" sz="1400" baseline="30000" dirty="0"/>
              <a:t>th</a:t>
            </a:r>
            <a:r>
              <a:rPr lang="en-US" altLang="zh-CN" sz="1400" dirty="0"/>
              <a:t> – 18</a:t>
            </a:r>
            <a:r>
              <a:rPr lang="en-US" altLang="zh-CN" sz="1400" baseline="30000" dirty="0"/>
              <a:t>th</a:t>
            </a:r>
            <a:r>
              <a:rPr lang="en-US" altLang="zh-CN" sz="1400" dirty="0"/>
              <a:t>, </a:t>
            </a:r>
            <a:r>
              <a:rPr lang="en-US" altLang="zh-CN" sz="1400" dirty="0" smtClean="0"/>
              <a:t>2022</a:t>
            </a:r>
            <a:endParaRPr lang="en-US" altLang="zh-CN" sz="1400" dirty="0">
              <a:sym typeface="+mn-ea"/>
            </a:endParaRPr>
          </a:p>
        </p:txBody>
      </p:sp>
      <p:sp>
        <p:nvSpPr>
          <p:cNvPr id="5" name="文本框 4"/>
          <p:cNvSpPr txBox="1"/>
          <p:nvPr/>
        </p:nvSpPr>
        <p:spPr>
          <a:xfrm>
            <a:off x="369963" y="614612"/>
            <a:ext cx="11889740" cy="4862870"/>
          </a:xfrm>
          <a:prstGeom prst="rect">
            <a:avLst/>
          </a:prstGeom>
          <a:noFill/>
        </p:spPr>
        <p:txBody>
          <a:bodyPr wrap="square" rtlCol="0" anchor="t">
            <a:spAutoFit/>
          </a:bodyPr>
          <a:lstStyle/>
          <a:p>
            <a:pPr>
              <a:spcBef>
                <a:spcPts val="0"/>
              </a:spcBef>
            </a:pPr>
            <a:r>
              <a:rPr lang="en-US" altLang="zh-CN" sz="2400" b="1" dirty="0">
                <a:latin typeface="+mn-lt"/>
                <a:sym typeface="+mn-ea"/>
              </a:rPr>
              <a:t>Background in RAN4: </a:t>
            </a:r>
          </a:p>
          <a:p>
            <a:pPr>
              <a:spcBef>
                <a:spcPts val="0"/>
              </a:spcBef>
            </a:pPr>
            <a:endParaRPr lang="en-US" altLang="zh-CN" sz="1000" dirty="0">
              <a:sym typeface="+mn-ea"/>
            </a:endParaRPr>
          </a:p>
          <a:p>
            <a:pPr>
              <a:spcBef>
                <a:spcPts val="0"/>
              </a:spcBef>
            </a:pPr>
            <a:r>
              <a:rPr lang="en-US" altLang="zh-CN" sz="1400" dirty="0">
                <a:sym typeface="+mn-ea"/>
              </a:rPr>
              <a:t>In RAN4#104-e meeting, a proposal in [1] initiated the discussion on how to simplify the FR1 2UL inter-band CA coexistence requirements.</a:t>
            </a:r>
          </a:p>
          <a:p>
            <a:pPr marL="285750" indent="-285750">
              <a:spcBef>
                <a:spcPts val="0"/>
              </a:spcBef>
              <a:buFont typeface="Arial" panose="020B0604020202020204" pitchFamily="34" charset="0"/>
              <a:buChar char="•"/>
            </a:pPr>
            <a:r>
              <a:rPr lang="en-US" altLang="zh-CN" sz="1400" dirty="0"/>
              <a:t>The FR1 uplink inter-band CA (two bands) spurious emission for UE coexistence requirements has been derived based on the requirements for single carrier operation from each constituent UL band. </a:t>
            </a:r>
          </a:p>
          <a:p>
            <a:pPr marL="285750" indent="-285750">
              <a:spcBef>
                <a:spcPts val="600"/>
              </a:spcBef>
              <a:buFont typeface="Arial" panose="020B0604020202020204" pitchFamily="34" charset="0"/>
              <a:buChar char="•"/>
            </a:pPr>
            <a:r>
              <a:rPr lang="en-US" altLang="zh-CN" sz="1400" dirty="0"/>
              <a:t>The protected bands and frequency ranges for a band combination in principle should be specified based on the intersection set from each constituent band coexistence requirements.</a:t>
            </a:r>
          </a:p>
          <a:p>
            <a:pPr marL="894080" lvl="1" indent="-285750">
              <a:spcBef>
                <a:spcPts val="0"/>
              </a:spcBef>
              <a:buFont typeface="Wingdings" panose="05000000000000000000" pitchFamily="2" charset="2"/>
              <a:buChar char="Ø"/>
            </a:pPr>
            <a:r>
              <a:rPr lang="en-US" altLang="zh-CN" sz="1400" dirty="0"/>
              <a:t>For example, if Band A needs to protect bands A, B, C, D, E, F, G and Band B needs to protect A, B, E, F, G, H, I, then CA_A-B only needs to protect bands A, B, E, F, G.</a:t>
            </a: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r>
              <a:rPr lang="en-US" altLang="zh-CN" sz="1400" dirty="0" smtClean="0">
                <a:sym typeface="+mn-ea"/>
              </a:rPr>
              <a:t>In RAN4#105 </a:t>
            </a:r>
            <a:r>
              <a:rPr lang="en-US" altLang="zh-CN" sz="1400" dirty="0">
                <a:sym typeface="+mn-ea"/>
              </a:rPr>
              <a:t>meeting, </a:t>
            </a:r>
            <a:r>
              <a:rPr lang="en-US" altLang="zh-CN" sz="1400" dirty="0" smtClean="0">
                <a:sym typeface="+mn-ea"/>
              </a:rPr>
              <a:t>the following agreements have been achieved:</a:t>
            </a:r>
          </a:p>
          <a:p>
            <a:pPr marL="285750" lvl="0" indent="-285750">
              <a:spcBef>
                <a:spcPts val="600"/>
              </a:spcBef>
              <a:buFont typeface="Arial" panose="020B0604020202020204" pitchFamily="34" charset="0"/>
              <a:buChar char="•"/>
            </a:pPr>
            <a:r>
              <a:rPr lang="en-US" altLang="zh-CN" sz="1400" dirty="0"/>
              <a:t>Extend the scope of these simplifications to include all specifications that have 2-band uplink CA/DC coexistence requirements</a:t>
            </a:r>
          </a:p>
          <a:p>
            <a:pPr marL="894080" lvl="1" indent="-285750">
              <a:spcBef>
                <a:spcPts val="0"/>
              </a:spcBef>
              <a:buFont typeface="Wingdings" panose="05000000000000000000" pitchFamily="2" charset="2"/>
              <a:buChar char="Ø"/>
            </a:pPr>
            <a:r>
              <a:rPr lang="en-US" altLang="zh-CN" sz="1400" dirty="0" smtClean="0"/>
              <a:t>To include FR1 CA/DC cases in TS 38.101-1.</a:t>
            </a:r>
          </a:p>
          <a:p>
            <a:pPr marL="894080" lvl="1" indent="-285750">
              <a:spcBef>
                <a:spcPts val="0"/>
              </a:spcBef>
              <a:buFont typeface="Wingdings" panose="05000000000000000000" pitchFamily="2" charset="2"/>
              <a:buChar char="Ø"/>
            </a:pPr>
            <a:r>
              <a:rPr lang="en-US" altLang="zh-CN" sz="1400" dirty="0" smtClean="0"/>
              <a:t>To include FR1 EN-DC / NE-DC cases in TS 38.101-3.</a:t>
            </a:r>
          </a:p>
          <a:p>
            <a:pPr marL="894080" lvl="1" indent="-285750">
              <a:spcBef>
                <a:spcPts val="0"/>
              </a:spcBef>
              <a:buFont typeface="Wingdings" panose="05000000000000000000" pitchFamily="2" charset="2"/>
              <a:buChar char="Ø"/>
            </a:pPr>
            <a:r>
              <a:rPr lang="en-US" altLang="zh-CN" sz="1400" dirty="0" smtClean="0"/>
              <a:t>To include LTE CA cases in TS 36.101.</a:t>
            </a:r>
          </a:p>
          <a:p>
            <a:pPr marL="894080" lvl="1" indent="-285750">
              <a:spcBef>
                <a:spcPts val="0"/>
              </a:spcBef>
              <a:buFont typeface="Wingdings" panose="05000000000000000000" pitchFamily="2" charset="2"/>
              <a:buChar char="Ø"/>
            </a:pPr>
            <a:endParaRPr lang="en-US" altLang="zh-CN" sz="1400" dirty="0"/>
          </a:p>
          <a:p>
            <a:pPr>
              <a:spcBef>
                <a:spcPts val="0"/>
              </a:spcBef>
            </a:pPr>
            <a:r>
              <a:rPr lang="en-US" altLang="zh-CN" sz="1400" dirty="0">
                <a:sym typeface="+mn-ea"/>
              </a:rPr>
              <a:t>In RAN4#106 meeting, based on the agreements on LTE cases, 3 CRs in [2-4] </a:t>
            </a:r>
            <a:r>
              <a:rPr lang="en-US" altLang="zh-CN" sz="1400" dirty="0">
                <a:solidFill>
                  <a:srgbClr val="FF0000"/>
                </a:solidFill>
                <a:sym typeface="+mn-ea"/>
              </a:rPr>
              <a:t>starting from Rel-16 </a:t>
            </a:r>
            <a:r>
              <a:rPr lang="en-US" altLang="zh-CN" sz="1400" dirty="0">
                <a:sym typeface="+mn-ea"/>
              </a:rPr>
              <a:t>for LTE were agreed for simplify the inter-band CA co-existence table.</a:t>
            </a:r>
          </a:p>
          <a:p>
            <a:pPr marL="894080" lvl="1" indent="-285750">
              <a:spcBef>
                <a:spcPts val="0"/>
              </a:spcBef>
              <a:buFont typeface="Wingdings" panose="05000000000000000000" pitchFamily="2" charset="2"/>
              <a:buChar char="Ø"/>
            </a:pPr>
            <a:r>
              <a:rPr lang="en-US" altLang="zh-CN" sz="1400" dirty="0"/>
              <a:t>Requirements which are expressed as frequency range are kept with an exception that if such requirement is due to close proximity of two bands, those can also be removed as single band case is more stringent.</a:t>
            </a:r>
          </a:p>
          <a:p>
            <a:pPr marL="894080" lvl="1" indent="-285750">
              <a:spcBef>
                <a:spcPts val="0"/>
              </a:spcBef>
              <a:buFont typeface="Wingdings" panose="05000000000000000000" pitchFamily="2" charset="2"/>
              <a:buChar char="Ø"/>
            </a:pPr>
            <a:r>
              <a:rPr lang="en-US" altLang="zh-CN" sz="1400" dirty="0"/>
              <a:t>For example, for CA_1-5, the frequency range 859-869 MHz is kept, and other requirements are removed</a:t>
            </a:r>
            <a:r>
              <a:rPr lang="en-US" altLang="zh-CN" sz="1400" dirty="0" smtClean="0"/>
              <a:t>.</a:t>
            </a:r>
            <a:endParaRPr lang="en-US" altLang="zh-CN" sz="1400" dirty="0"/>
          </a:p>
        </p:txBody>
      </p:sp>
    </p:spTree>
    <p:custDataLst>
      <p:tags r:id="rId1"/>
    </p:custDataLst>
    <p:extLst>
      <p:ext uri="{BB962C8B-B14F-4D97-AF65-F5344CB8AC3E}">
        <p14:creationId xmlns:p14="http://schemas.microsoft.com/office/powerpoint/2010/main" val="2277215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15582" y="760753"/>
            <a:ext cx="11889740" cy="4062651"/>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solidFill>
                  <a:schemeClr val="tx1"/>
                </a:solidFill>
                <a:latin typeface="+mn-lt"/>
                <a:sym typeface="+mn-ea"/>
              </a:rPr>
              <a:t>Progress in RAN4 &amp; 5</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algn="l" eaLnBrk="1" latinLnBrk="0" hangingPunct="1">
              <a:spcBef>
                <a:spcPts val="0"/>
              </a:spcBef>
              <a:buClrTx/>
              <a:buSzTx/>
            </a:pPr>
            <a:r>
              <a:rPr lang="en-US" altLang="zh-CN" sz="1400" dirty="0" smtClean="0">
                <a:sym typeface="+mn-ea"/>
              </a:rPr>
              <a:t>In RAN4#107 </a:t>
            </a:r>
            <a:r>
              <a:rPr lang="en-US" altLang="zh-CN" sz="1400" dirty="0">
                <a:sym typeface="+mn-ea"/>
              </a:rPr>
              <a:t>meeting, </a:t>
            </a:r>
            <a:r>
              <a:rPr lang="en-US" altLang="zh-CN" sz="1400" dirty="0" smtClean="0">
                <a:sym typeface="+mn-ea"/>
              </a:rPr>
              <a:t>based on the changes made for LTE UE co-existence, 3 CRs </a:t>
            </a:r>
            <a:r>
              <a:rPr lang="en-US" altLang="zh-CN" sz="1400" dirty="0" smtClean="0">
                <a:solidFill>
                  <a:srgbClr val="FF0000"/>
                </a:solidFill>
                <a:sym typeface="+mn-ea"/>
              </a:rPr>
              <a:t>starting from Rel-16 </a:t>
            </a:r>
            <a:r>
              <a:rPr lang="en-US" altLang="zh-CN" sz="1400" dirty="0" smtClean="0">
                <a:sym typeface="+mn-ea"/>
              </a:rPr>
              <a:t>for inter-band 2UL NR CA co-existence simplification have been approved in [5-7] for FR1 CA configurations. </a:t>
            </a: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r>
              <a:rPr lang="en-US" altLang="zh-CN" sz="1400" dirty="0" smtClean="0">
                <a:sym typeface="+mn-ea"/>
              </a:rPr>
              <a:t>Furthermore, it is discussed in [8] that for EN-DC configurations there are also a lot of redundancy over single band requirements. Thus in [9-11], it is agreed to extend 2UL UE to UE co-existence simplification for EN-DC table using the same method as was done for LTE.</a:t>
            </a:r>
          </a:p>
          <a:p>
            <a:pPr algn="l" eaLnBrk="1" latinLnBrk="0" hangingPunct="1">
              <a:spcBef>
                <a:spcPts val="0"/>
              </a:spcBef>
              <a:buClrTx/>
              <a:buSzTx/>
            </a:pPr>
            <a:endParaRPr lang="en-US" altLang="zh-CN" sz="1400" dirty="0">
              <a:sym typeface="+mn-ea"/>
            </a:endParaRPr>
          </a:p>
          <a:p>
            <a:pPr>
              <a:spcBef>
                <a:spcPts val="0"/>
              </a:spcBef>
            </a:pPr>
            <a:r>
              <a:rPr lang="en-US" altLang="zh-CN" sz="1400" dirty="0">
                <a:sym typeface="+mn-ea"/>
              </a:rPr>
              <a:t>In </a:t>
            </a:r>
            <a:r>
              <a:rPr lang="en-US" altLang="zh-CN" sz="1400" dirty="0" smtClean="0">
                <a:sym typeface="+mn-ea"/>
              </a:rPr>
              <a:t>RAN5#99 </a:t>
            </a:r>
            <a:r>
              <a:rPr lang="en-US" altLang="zh-CN" sz="1400" dirty="0">
                <a:sym typeface="+mn-ea"/>
              </a:rPr>
              <a:t>meeting, </a:t>
            </a:r>
            <a:r>
              <a:rPr lang="en-US" altLang="zh-CN" sz="1400" dirty="0" smtClean="0">
                <a:sym typeface="+mn-ea"/>
              </a:rPr>
              <a:t>a discussion paper in [12] introduced the current status on 2UL UE co-existence in RAN4 and proposed possible actions in RAN5. After online discussion, the following decision has been made.</a:t>
            </a:r>
            <a:endParaRPr lang="en-US" altLang="zh-CN" sz="1400" dirty="0">
              <a:sym typeface="+mn-ea"/>
            </a:endParaRPr>
          </a:p>
          <a:p>
            <a:pPr marL="894080" lvl="1" indent="-285750">
              <a:spcBef>
                <a:spcPts val="0"/>
              </a:spcBef>
              <a:buFont typeface="Wingdings" panose="05000000000000000000" pitchFamily="2" charset="2"/>
              <a:buChar char="Ø"/>
            </a:pPr>
            <a:r>
              <a:rPr lang="en-US" altLang="zh-CN" sz="1400" dirty="0" smtClean="0"/>
              <a:t>LTE alignment with RAN4 spec needs to be handled as a discussion before CR.</a:t>
            </a:r>
            <a:endParaRPr lang="en-US" altLang="zh-CN" sz="1400" dirty="0"/>
          </a:p>
          <a:p>
            <a:pPr marL="894080" lvl="1" indent="-285750">
              <a:spcBef>
                <a:spcPts val="0"/>
              </a:spcBef>
              <a:buFont typeface="Wingdings" panose="05000000000000000000" pitchFamily="2" charset="2"/>
              <a:buChar char="Ø"/>
            </a:pPr>
            <a:r>
              <a:rPr lang="en-US" altLang="zh-CN" sz="1400" dirty="0" smtClean="0"/>
              <a:t>NR discussions to wait for RAN4 conclusion.</a:t>
            </a:r>
            <a:endParaRPr lang="en-US" altLang="zh-CN" sz="1400" dirty="0">
              <a:sym typeface="+mn-ea"/>
            </a:endParaRPr>
          </a:p>
          <a:p>
            <a:pPr algn="l" eaLnBrk="1" latinLnBrk="0" hangingPunct="1">
              <a:spcBef>
                <a:spcPts val="0"/>
              </a:spcBef>
              <a:buClrTx/>
              <a:buSzTx/>
            </a:pPr>
            <a:endParaRPr lang="en-US" altLang="zh-CN" sz="1400" dirty="0" smtClean="0">
              <a:sym typeface="+mn-ea"/>
            </a:endParaRPr>
          </a:p>
        </p:txBody>
      </p:sp>
      <p:sp>
        <p:nvSpPr>
          <p:cNvPr id="10" name="文本框 9"/>
          <p:cNvSpPr txBox="1"/>
          <p:nvPr/>
        </p:nvSpPr>
        <p:spPr>
          <a:xfrm>
            <a:off x="150095" y="4612819"/>
            <a:ext cx="12028320" cy="2246769"/>
          </a:xfrm>
          <a:prstGeom prst="rect">
            <a:avLst/>
          </a:prstGeom>
          <a:noFill/>
        </p:spPr>
        <p:txBody>
          <a:bodyPr wrap="square" rtlCol="0" anchor="t">
            <a:spAutoFit/>
          </a:bodyPr>
          <a:lstStyle/>
          <a:p>
            <a:r>
              <a:rPr lang="en-US" altLang="zh-CN" sz="1400" b="1" dirty="0" smtClean="0"/>
              <a:t>References</a:t>
            </a:r>
            <a:endParaRPr lang="en-US" altLang="zh-CN" sz="1400" b="1" dirty="0"/>
          </a:p>
          <a:p>
            <a:r>
              <a:rPr lang="en-US" altLang="zh-CN" sz="1400" dirty="0"/>
              <a:t> </a:t>
            </a:r>
          </a:p>
          <a:p>
            <a:r>
              <a:rPr lang="en-US" altLang="zh-CN" sz="1400" dirty="0" smtClean="0"/>
              <a:t>[</a:t>
            </a:r>
            <a:r>
              <a:rPr lang="en-US" altLang="zh-CN" sz="1400" dirty="0"/>
              <a:t>5] R4-2308826, NR </a:t>
            </a:r>
            <a:r>
              <a:rPr lang="en-US" altLang="zh-CN" sz="1400" dirty="0" err="1"/>
              <a:t>interband</a:t>
            </a:r>
            <a:r>
              <a:rPr lang="en-US" altLang="zh-CN" sz="1400" dirty="0"/>
              <a:t> 2UL CA co-ex </a:t>
            </a:r>
            <a:r>
              <a:rPr lang="en-US" altLang="zh-CN" sz="1400" dirty="0" smtClean="0"/>
              <a:t>simplification R16, Nokia, RAN4#107, May 22 </a:t>
            </a:r>
            <a:r>
              <a:rPr lang="en-US" altLang="zh-CN" sz="1400" dirty="0"/>
              <a:t>– </a:t>
            </a:r>
            <a:r>
              <a:rPr lang="en-US" altLang="zh-CN" sz="1400" dirty="0" smtClean="0"/>
              <a:t>26, 2023</a:t>
            </a:r>
            <a:endParaRPr lang="en-US" altLang="zh-CN" sz="1400" dirty="0"/>
          </a:p>
          <a:p>
            <a:r>
              <a:rPr lang="en-US" altLang="zh-CN" sz="1400" dirty="0" smtClean="0">
                <a:sym typeface="+mn-ea"/>
              </a:rPr>
              <a:t>[6] R4-2307862, </a:t>
            </a:r>
            <a:r>
              <a:rPr lang="en-US" altLang="zh-CN" sz="1400" dirty="0"/>
              <a:t>NR </a:t>
            </a:r>
            <a:r>
              <a:rPr lang="en-US" altLang="zh-CN" sz="1400" dirty="0" err="1"/>
              <a:t>interband</a:t>
            </a:r>
            <a:r>
              <a:rPr lang="en-US" altLang="zh-CN" sz="1400" dirty="0"/>
              <a:t> 2UL CA co-ex </a:t>
            </a:r>
            <a:r>
              <a:rPr lang="en-US" altLang="zh-CN" sz="1400" dirty="0" smtClean="0"/>
              <a:t>simplification R17, </a:t>
            </a:r>
            <a:r>
              <a:rPr lang="en-US" altLang="zh-CN" sz="1400" dirty="0"/>
              <a:t>Nokia, RAN4#107, May 22 – 26, </a:t>
            </a:r>
            <a:r>
              <a:rPr lang="en-US" altLang="zh-CN" sz="1400" dirty="0" smtClean="0"/>
              <a:t>2023</a:t>
            </a:r>
          </a:p>
          <a:p>
            <a:r>
              <a:rPr lang="en-US" altLang="zh-CN" sz="1400" dirty="0" smtClean="0">
                <a:sym typeface="+mn-ea"/>
              </a:rPr>
              <a:t>[7] R4-2307863, </a:t>
            </a:r>
            <a:r>
              <a:rPr lang="en-US" altLang="zh-CN" sz="1400" dirty="0" smtClean="0"/>
              <a:t>NR </a:t>
            </a:r>
            <a:r>
              <a:rPr lang="en-US" altLang="zh-CN" sz="1400" dirty="0" err="1"/>
              <a:t>interband</a:t>
            </a:r>
            <a:r>
              <a:rPr lang="en-US" altLang="zh-CN" sz="1400" dirty="0"/>
              <a:t> 2UL CA co-ex </a:t>
            </a:r>
            <a:r>
              <a:rPr lang="en-US" altLang="zh-CN" sz="1400" dirty="0" err="1"/>
              <a:t>simplication</a:t>
            </a:r>
            <a:r>
              <a:rPr lang="en-US" altLang="zh-CN" sz="1400" dirty="0"/>
              <a:t> </a:t>
            </a:r>
            <a:r>
              <a:rPr lang="en-US" altLang="zh-CN" sz="1400" dirty="0" smtClean="0"/>
              <a:t>R18, </a:t>
            </a:r>
            <a:r>
              <a:rPr lang="en-US" altLang="zh-CN" sz="1400" dirty="0"/>
              <a:t>Nokia, RAN4#107, May 22 – 26, </a:t>
            </a:r>
            <a:r>
              <a:rPr lang="en-US" altLang="zh-CN" sz="1400" dirty="0" smtClean="0"/>
              <a:t>2023</a:t>
            </a:r>
          </a:p>
          <a:p>
            <a:r>
              <a:rPr lang="en-US" altLang="zh-CN" sz="1400" dirty="0" smtClean="0"/>
              <a:t>[8] R4-2307867, 2UL UE to UE co-ex simplification for EN-DC, </a:t>
            </a:r>
            <a:r>
              <a:rPr lang="en-US" altLang="zh-CN" sz="1400" dirty="0"/>
              <a:t>Nokia, RAN4#107, May 22 – 26, 2023</a:t>
            </a:r>
          </a:p>
          <a:p>
            <a:r>
              <a:rPr lang="en-US" altLang="zh-CN" sz="1400" dirty="0"/>
              <a:t>[9] R4-2310373, CR to 38.101-3 reduction of UL EN-DC </a:t>
            </a:r>
            <a:r>
              <a:rPr lang="en-US" altLang="zh-CN" sz="1400" dirty="0" err="1"/>
              <a:t>UetoUe</a:t>
            </a:r>
            <a:r>
              <a:rPr lang="en-US" altLang="zh-CN" sz="1400" dirty="0"/>
              <a:t> co-ex </a:t>
            </a:r>
            <a:r>
              <a:rPr lang="en-US" altLang="zh-CN" sz="1400" dirty="0" smtClean="0"/>
              <a:t>R16, </a:t>
            </a:r>
            <a:r>
              <a:rPr lang="en-US" altLang="zh-CN" sz="1400" dirty="0"/>
              <a:t>Nokia, RAN4#107, May 22 – 26, 2023</a:t>
            </a:r>
          </a:p>
          <a:p>
            <a:r>
              <a:rPr lang="en-US" altLang="zh-CN" sz="1400" dirty="0" smtClean="0"/>
              <a:t>[10] R4-2310374, </a:t>
            </a:r>
            <a:r>
              <a:rPr lang="en-US" altLang="zh-CN" sz="1400" dirty="0"/>
              <a:t>CR to 38.101-3 reduction of UL EN-DC </a:t>
            </a:r>
            <a:r>
              <a:rPr lang="en-US" altLang="zh-CN" sz="1400" dirty="0" err="1"/>
              <a:t>UetoUe</a:t>
            </a:r>
            <a:r>
              <a:rPr lang="en-US" altLang="zh-CN" sz="1400" dirty="0"/>
              <a:t> co-ex </a:t>
            </a:r>
            <a:r>
              <a:rPr lang="en-US" altLang="zh-CN" sz="1400" dirty="0" smtClean="0"/>
              <a:t>R17, </a:t>
            </a:r>
            <a:r>
              <a:rPr lang="en-US" altLang="zh-CN" sz="1400" dirty="0"/>
              <a:t>Nokia, RAN4#107, May 22 – 26, </a:t>
            </a:r>
            <a:r>
              <a:rPr lang="en-US" altLang="zh-CN" sz="1400" dirty="0" smtClean="0"/>
              <a:t>2023</a:t>
            </a:r>
          </a:p>
          <a:p>
            <a:r>
              <a:rPr lang="en-US" altLang="zh-CN" sz="1400" dirty="0" smtClean="0"/>
              <a:t>[11] R4-2310375, </a:t>
            </a:r>
            <a:r>
              <a:rPr lang="en-US" altLang="zh-CN" sz="1400" dirty="0"/>
              <a:t>CR to 38.101-3 reduction of UL EN-DC </a:t>
            </a:r>
            <a:r>
              <a:rPr lang="en-US" altLang="zh-CN" sz="1400" dirty="0" err="1"/>
              <a:t>UetoUe</a:t>
            </a:r>
            <a:r>
              <a:rPr lang="en-US" altLang="zh-CN" sz="1400" dirty="0"/>
              <a:t> co-ex </a:t>
            </a:r>
            <a:r>
              <a:rPr lang="en-US" altLang="zh-CN" sz="1400" dirty="0" smtClean="0"/>
              <a:t>R18, </a:t>
            </a:r>
            <a:r>
              <a:rPr lang="en-US" altLang="zh-CN" sz="1400" dirty="0"/>
              <a:t>Nokia, RAN4#107, May 22 – 26, </a:t>
            </a:r>
            <a:r>
              <a:rPr lang="en-US" altLang="zh-CN" sz="1400" dirty="0" smtClean="0"/>
              <a:t>2023</a:t>
            </a:r>
          </a:p>
          <a:p>
            <a:r>
              <a:rPr lang="en-US" altLang="zh-CN" sz="1400" dirty="0" smtClean="0"/>
              <a:t>[12] R5-233205, Discussion on test simplification for inter-band 2UL coexistence, ZTE, RAN5#99, </a:t>
            </a:r>
            <a:r>
              <a:rPr lang="en-US" altLang="zh-CN" sz="1400" dirty="0"/>
              <a:t>May 22 – 26, 2023</a:t>
            </a:r>
            <a:endParaRPr lang="en-US" altLang="zh-CN" sz="1400" dirty="0" smtClean="0"/>
          </a:p>
        </p:txBody>
      </p:sp>
      <p:pic>
        <p:nvPicPr>
          <p:cNvPr id="5" name="图片 4"/>
          <p:cNvPicPr>
            <a:picLocks noChangeAspect="1"/>
          </p:cNvPicPr>
          <p:nvPr/>
        </p:nvPicPr>
        <p:blipFill>
          <a:blip r:embed="rId4"/>
          <a:stretch>
            <a:fillRect/>
          </a:stretch>
        </p:blipFill>
        <p:spPr>
          <a:xfrm>
            <a:off x="2274352" y="1795514"/>
            <a:ext cx="7553042" cy="1214987"/>
          </a:xfrm>
          <a:prstGeom prst="rect">
            <a:avLst/>
          </a:prstGeom>
        </p:spPr>
      </p:pic>
    </p:spTree>
    <p:custDataLst>
      <p:tags r:id="rId1"/>
    </p:custDataLst>
    <p:extLst>
      <p:ext uri="{BB962C8B-B14F-4D97-AF65-F5344CB8AC3E}">
        <p14:creationId xmlns:p14="http://schemas.microsoft.com/office/powerpoint/2010/main" val="3072493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174282" y="1612487"/>
            <a:ext cx="10664791" cy="342007"/>
          </a:xfrm>
          <a:prstGeom prst="rect">
            <a:avLst/>
          </a:prstGeom>
          <a:solidFill>
            <a:schemeClr val="accent4">
              <a:lumMod val="20000"/>
              <a:lumOff val="80000"/>
            </a:schemeClr>
          </a:solidFill>
        </p:spPr>
        <p:txBody>
          <a:bodyPr wrap="square" rtlCol="0">
            <a:spAutoFit/>
          </a:bodyPr>
          <a:lstStyle/>
          <a:p>
            <a:endParaRPr lang="zh-CN" altLang="en-US" dirty="0"/>
          </a:p>
        </p:txBody>
      </p:sp>
      <p:sp>
        <p:nvSpPr>
          <p:cNvPr id="15" name="文本框 14"/>
          <p:cNvSpPr txBox="1"/>
          <p:nvPr/>
        </p:nvSpPr>
        <p:spPr>
          <a:xfrm>
            <a:off x="1174282" y="2171295"/>
            <a:ext cx="6256421" cy="321648"/>
          </a:xfrm>
          <a:prstGeom prst="rect">
            <a:avLst/>
          </a:prstGeom>
          <a:solidFill>
            <a:schemeClr val="accent6">
              <a:lumMod val="40000"/>
              <a:lumOff val="60000"/>
            </a:schemeClr>
          </a:solidFill>
        </p:spPr>
        <p:txBody>
          <a:bodyPr wrap="square" rtlCol="0">
            <a:spAutoFit/>
          </a:bodyPr>
          <a:lstStyle/>
          <a:p>
            <a:endParaRPr lang="zh-CN" altLang="en-US" dirty="0"/>
          </a:p>
        </p:txBody>
      </p:sp>
      <p:sp>
        <p:nvSpPr>
          <p:cNvPr id="9" name="文本框 8"/>
          <p:cNvSpPr txBox="1"/>
          <p:nvPr/>
        </p:nvSpPr>
        <p:spPr>
          <a:xfrm>
            <a:off x="1174283" y="1315397"/>
            <a:ext cx="4649002" cy="292020"/>
          </a:xfrm>
          <a:prstGeom prst="rect">
            <a:avLst/>
          </a:prstGeom>
          <a:solidFill>
            <a:schemeClr val="accent2">
              <a:lumMod val="20000"/>
              <a:lumOff val="80000"/>
            </a:schemeClr>
          </a:solidFill>
        </p:spPr>
        <p:txBody>
          <a:bodyPr wrap="square" rtlCol="0">
            <a:spAutoFit/>
          </a:bodyPr>
          <a:lstStyle/>
          <a:p>
            <a:endParaRPr lang="zh-CN" altLang="en-US" dirty="0"/>
          </a:p>
        </p:txBody>
      </p:sp>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25208" y="577873"/>
            <a:ext cx="11889740" cy="2339102"/>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latin typeface="+mn-lt"/>
                <a:sym typeface="+mn-ea"/>
              </a:rPr>
              <a:t>What </a:t>
            </a:r>
            <a:r>
              <a:rPr lang="en-US" altLang="zh-CN" sz="2400" b="1" dirty="0">
                <a:latin typeface="+mn-lt"/>
                <a:sym typeface="+mn-ea"/>
              </a:rPr>
              <a:t>c</a:t>
            </a:r>
            <a:r>
              <a:rPr lang="en-US" altLang="zh-CN" sz="2400" b="1" dirty="0" smtClean="0">
                <a:solidFill>
                  <a:schemeClr val="tx1"/>
                </a:solidFill>
                <a:latin typeface="+mn-lt"/>
                <a:sym typeface="+mn-ea"/>
              </a:rPr>
              <a:t>hanges in RAN4 spec</a:t>
            </a:r>
            <a:r>
              <a:rPr lang="zh-CN" altLang="en-US" sz="2400" b="1" dirty="0" smtClean="0">
                <a:solidFill>
                  <a:schemeClr val="tx1"/>
                </a:solidFill>
                <a:latin typeface="+mn-lt"/>
                <a:sym typeface="+mn-ea"/>
              </a:rPr>
              <a:t>？</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marL="285750" indent="-285750" algn="l" eaLnBrk="1" latinLnBrk="0" hangingPunct="1">
              <a:spcBef>
                <a:spcPts val="0"/>
              </a:spcBef>
              <a:buClrTx/>
              <a:buSzTx/>
              <a:buFont typeface="Wingdings" panose="05000000000000000000" pitchFamily="2" charset="2"/>
              <a:buChar char="l"/>
            </a:pPr>
            <a:r>
              <a:rPr lang="en-US" altLang="zh-CN" sz="1400" dirty="0" smtClean="0">
                <a:sym typeface="+mn-ea"/>
              </a:rPr>
              <a:t>What to remove?</a:t>
            </a:r>
          </a:p>
          <a:p>
            <a:pPr marL="894080" lvl="1" indent="-285750">
              <a:spcBef>
                <a:spcPts val="0"/>
              </a:spcBef>
              <a:buFont typeface="Wingdings" panose="05000000000000000000" pitchFamily="2" charset="2"/>
              <a:buChar char="Ø"/>
            </a:pPr>
            <a:r>
              <a:rPr lang="en-US" altLang="zh-CN" sz="1400" dirty="0" smtClean="0">
                <a:sym typeface="+mn-ea"/>
              </a:rPr>
              <a:t>Remove all entries that are E-UTRA or NR band number.</a:t>
            </a:r>
          </a:p>
          <a:p>
            <a:pPr marL="894080" lvl="1" indent="-285750">
              <a:spcBef>
                <a:spcPts val="0"/>
              </a:spcBef>
              <a:buFont typeface="Wingdings" panose="05000000000000000000" pitchFamily="2" charset="2"/>
              <a:buChar char="Ø"/>
            </a:pPr>
            <a:r>
              <a:rPr lang="en-US" altLang="zh-CN" sz="1400" dirty="0" smtClean="0">
                <a:sym typeface="+mn-ea"/>
              </a:rPr>
              <a:t>Remove those “frequency range” entries that are close proximity protection, in which the close proximity means 0 gap with the emission values of +1.6/-15.5/-40 </a:t>
            </a:r>
            <a:r>
              <a:rPr lang="en-US" altLang="zh-CN" sz="1400" dirty="0" err="1" smtClean="0">
                <a:sym typeface="+mn-ea"/>
              </a:rPr>
              <a:t>dBm</a:t>
            </a:r>
            <a:r>
              <a:rPr lang="en-US" altLang="zh-CN" sz="1400" dirty="0" smtClean="0">
                <a:sym typeface="+mn-ea"/>
              </a:rPr>
              <a:t>.</a:t>
            </a:r>
          </a:p>
          <a:p>
            <a:pPr marL="285750" indent="-285750" algn="l" eaLnBrk="1" latinLnBrk="0" hangingPunct="1">
              <a:spcBef>
                <a:spcPts val="0"/>
              </a:spcBef>
              <a:buClrTx/>
              <a:buSzTx/>
              <a:buFont typeface="Wingdings" panose="05000000000000000000" pitchFamily="2" charset="2"/>
              <a:buChar char="l"/>
            </a:pPr>
            <a:r>
              <a:rPr lang="en-US" altLang="zh-CN" sz="1400" dirty="0" smtClean="0">
                <a:sym typeface="+mn-ea"/>
              </a:rPr>
              <a:t>What to keep?</a:t>
            </a:r>
          </a:p>
          <a:p>
            <a:pPr marL="894080" lvl="1" indent="-285750">
              <a:spcBef>
                <a:spcPts val="0"/>
              </a:spcBef>
              <a:buFont typeface="Wingdings" panose="05000000000000000000" pitchFamily="2" charset="2"/>
              <a:buChar char="Ø"/>
            </a:pPr>
            <a:r>
              <a:rPr lang="en-US" altLang="zh-CN" sz="1400" dirty="0" smtClean="0">
                <a:sym typeface="+mn-ea"/>
              </a:rPr>
              <a:t>Keep all other “frequency ranges” except the</a:t>
            </a:r>
            <a:r>
              <a:rPr lang="en-US" altLang="zh-CN" sz="1400" dirty="0">
                <a:sym typeface="+mn-ea"/>
              </a:rPr>
              <a:t> </a:t>
            </a:r>
            <a:r>
              <a:rPr lang="en-US" altLang="zh-CN" sz="1400" dirty="0" smtClean="0">
                <a:sym typeface="+mn-ea"/>
              </a:rPr>
              <a:t>“close proximity frequency </a:t>
            </a:r>
            <a:r>
              <a:rPr lang="en-US" altLang="zh-CN" sz="1400" dirty="0">
                <a:sym typeface="+mn-ea"/>
              </a:rPr>
              <a:t>range” </a:t>
            </a:r>
            <a:endParaRPr lang="en-US" altLang="zh-CN" sz="1400" dirty="0" smtClean="0">
              <a:sym typeface="+mn-ea"/>
            </a:endParaRPr>
          </a:p>
          <a:p>
            <a:pPr marL="342900" indent="-342900">
              <a:spcBef>
                <a:spcPts val="0"/>
              </a:spcBef>
              <a:buFont typeface="Wingdings" panose="05000000000000000000" pitchFamily="2" charset="2"/>
              <a:buChar char="l"/>
            </a:pPr>
            <a:r>
              <a:rPr lang="en-US" altLang="zh-CN" sz="1400" dirty="0" smtClean="0">
                <a:sym typeface="+mn-ea"/>
              </a:rPr>
              <a:t>What to add?</a:t>
            </a:r>
          </a:p>
          <a:p>
            <a:pPr marL="894080" lvl="1" indent="-285750">
              <a:spcBef>
                <a:spcPts val="0"/>
              </a:spcBef>
              <a:buFont typeface="Wingdings" panose="05000000000000000000" pitchFamily="2" charset="2"/>
              <a:buChar char="Ø"/>
            </a:pPr>
            <a:r>
              <a:rPr lang="en-US" altLang="zh-CN" sz="1400" dirty="0" smtClean="0">
                <a:sym typeface="+mn-ea"/>
              </a:rPr>
              <a:t>No additional requirements are added.</a:t>
            </a:r>
            <a:endParaRPr lang="en-US" altLang="zh-CN" sz="1400" dirty="0">
              <a:sym typeface="+mn-ea"/>
            </a:endParaRPr>
          </a:p>
        </p:txBody>
      </p:sp>
      <p:pic>
        <p:nvPicPr>
          <p:cNvPr id="3" name="图片 2"/>
          <p:cNvPicPr>
            <a:picLocks noChangeAspect="1"/>
          </p:cNvPicPr>
          <p:nvPr/>
        </p:nvPicPr>
        <p:blipFill>
          <a:blip r:embed="rId4"/>
          <a:stretch>
            <a:fillRect/>
          </a:stretch>
        </p:blipFill>
        <p:spPr>
          <a:xfrm>
            <a:off x="150095" y="4125665"/>
            <a:ext cx="5954552" cy="2592757"/>
          </a:xfrm>
          <a:prstGeom prst="rect">
            <a:avLst/>
          </a:prstGeom>
        </p:spPr>
      </p:pic>
      <p:pic>
        <p:nvPicPr>
          <p:cNvPr id="4" name="图片 3"/>
          <p:cNvPicPr>
            <a:picLocks noChangeAspect="1"/>
          </p:cNvPicPr>
          <p:nvPr/>
        </p:nvPicPr>
        <p:blipFill>
          <a:blip r:embed="rId5"/>
          <a:stretch>
            <a:fillRect/>
          </a:stretch>
        </p:blipFill>
        <p:spPr>
          <a:xfrm>
            <a:off x="6170078" y="5034962"/>
            <a:ext cx="5975884" cy="1616081"/>
          </a:xfrm>
          <a:prstGeom prst="rect">
            <a:avLst/>
          </a:prstGeom>
        </p:spPr>
      </p:pic>
      <p:pic>
        <p:nvPicPr>
          <p:cNvPr id="8" name="图片 7"/>
          <p:cNvPicPr>
            <a:picLocks noChangeAspect="1"/>
          </p:cNvPicPr>
          <p:nvPr/>
        </p:nvPicPr>
        <p:blipFill>
          <a:blip r:embed="rId6"/>
          <a:stretch>
            <a:fillRect/>
          </a:stretch>
        </p:blipFill>
        <p:spPr>
          <a:xfrm>
            <a:off x="6191272" y="4263475"/>
            <a:ext cx="5946180" cy="676114"/>
          </a:xfrm>
          <a:prstGeom prst="rect">
            <a:avLst/>
          </a:prstGeom>
        </p:spPr>
      </p:pic>
      <p:sp>
        <p:nvSpPr>
          <p:cNvPr id="16" name="文本框 15"/>
          <p:cNvSpPr txBox="1"/>
          <p:nvPr/>
        </p:nvSpPr>
        <p:spPr>
          <a:xfrm>
            <a:off x="7151569" y="5826044"/>
            <a:ext cx="4924877" cy="439990"/>
          </a:xfrm>
          <a:prstGeom prst="rect">
            <a:avLst/>
          </a:prstGeom>
          <a:solidFill>
            <a:schemeClr val="accent4">
              <a:lumMod val="20000"/>
              <a:lumOff val="80000"/>
              <a:alpha val="59000"/>
            </a:schemeClr>
          </a:solidFill>
        </p:spPr>
        <p:txBody>
          <a:bodyPr wrap="square" rtlCol="0">
            <a:spAutoFit/>
          </a:bodyPr>
          <a:lstStyle/>
          <a:p>
            <a:endParaRPr lang="zh-CN" altLang="en-US" dirty="0"/>
          </a:p>
        </p:txBody>
      </p:sp>
      <p:sp>
        <p:nvSpPr>
          <p:cNvPr id="17" name="文本框 16"/>
          <p:cNvSpPr txBox="1"/>
          <p:nvPr/>
        </p:nvSpPr>
        <p:spPr>
          <a:xfrm>
            <a:off x="1290069" y="4740326"/>
            <a:ext cx="4814577" cy="928942"/>
          </a:xfrm>
          <a:prstGeom prst="rect">
            <a:avLst/>
          </a:prstGeom>
          <a:solidFill>
            <a:schemeClr val="accent2">
              <a:lumMod val="20000"/>
              <a:lumOff val="80000"/>
              <a:alpha val="56000"/>
            </a:schemeClr>
          </a:solidFill>
        </p:spPr>
        <p:txBody>
          <a:bodyPr wrap="square" rtlCol="0">
            <a:spAutoFit/>
          </a:bodyPr>
          <a:lstStyle/>
          <a:p>
            <a:endParaRPr lang="zh-CN" altLang="en-US" dirty="0"/>
          </a:p>
        </p:txBody>
      </p:sp>
      <p:sp>
        <p:nvSpPr>
          <p:cNvPr id="18" name="文本框 17"/>
          <p:cNvSpPr txBox="1"/>
          <p:nvPr/>
        </p:nvSpPr>
        <p:spPr>
          <a:xfrm>
            <a:off x="1290069" y="5669268"/>
            <a:ext cx="4814577" cy="313553"/>
          </a:xfrm>
          <a:prstGeom prst="rect">
            <a:avLst/>
          </a:prstGeom>
          <a:solidFill>
            <a:schemeClr val="accent4">
              <a:lumMod val="20000"/>
              <a:lumOff val="80000"/>
              <a:alpha val="59000"/>
            </a:schemeClr>
          </a:solidFill>
        </p:spPr>
        <p:txBody>
          <a:bodyPr wrap="square" rtlCol="0">
            <a:spAutoFit/>
          </a:bodyPr>
          <a:lstStyle/>
          <a:p>
            <a:endParaRPr lang="zh-CN" altLang="en-US" dirty="0"/>
          </a:p>
        </p:txBody>
      </p:sp>
      <p:sp>
        <p:nvSpPr>
          <p:cNvPr id="19" name="文本框 18"/>
          <p:cNvSpPr txBox="1"/>
          <p:nvPr/>
        </p:nvSpPr>
        <p:spPr>
          <a:xfrm>
            <a:off x="1290068" y="5984378"/>
            <a:ext cx="4814578" cy="734044"/>
          </a:xfrm>
          <a:prstGeom prst="rect">
            <a:avLst/>
          </a:prstGeom>
          <a:solidFill>
            <a:schemeClr val="accent2">
              <a:lumMod val="20000"/>
              <a:lumOff val="80000"/>
              <a:alpha val="59000"/>
            </a:schemeClr>
          </a:solidFill>
        </p:spPr>
        <p:txBody>
          <a:bodyPr wrap="square" rtlCol="0">
            <a:spAutoFit/>
          </a:bodyPr>
          <a:lstStyle/>
          <a:p>
            <a:endParaRPr lang="zh-CN" altLang="en-US" dirty="0"/>
          </a:p>
        </p:txBody>
      </p:sp>
      <p:sp>
        <p:nvSpPr>
          <p:cNvPr id="20" name="文本框 19"/>
          <p:cNvSpPr txBox="1"/>
          <p:nvPr/>
        </p:nvSpPr>
        <p:spPr>
          <a:xfrm>
            <a:off x="7151570" y="5096365"/>
            <a:ext cx="4924877" cy="735601"/>
          </a:xfrm>
          <a:prstGeom prst="rect">
            <a:avLst/>
          </a:prstGeom>
          <a:solidFill>
            <a:schemeClr val="accent2">
              <a:lumMod val="20000"/>
              <a:lumOff val="80000"/>
              <a:alpha val="59000"/>
            </a:schemeClr>
          </a:solidFill>
        </p:spPr>
        <p:txBody>
          <a:bodyPr wrap="square" rtlCol="0">
            <a:spAutoFit/>
          </a:bodyPr>
          <a:lstStyle/>
          <a:p>
            <a:endParaRPr lang="zh-CN" altLang="en-US" dirty="0"/>
          </a:p>
        </p:txBody>
      </p:sp>
      <p:sp>
        <p:nvSpPr>
          <p:cNvPr id="21" name="文本框 20"/>
          <p:cNvSpPr txBox="1"/>
          <p:nvPr/>
        </p:nvSpPr>
        <p:spPr>
          <a:xfrm>
            <a:off x="7151568" y="6215396"/>
            <a:ext cx="4924878" cy="404837"/>
          </a:xfrm>
          <a:prstGeom prst="rect">
            <a:avLst/>
          </a:prstGeom>
          <a:solidFill>
            <a:schemeClr val="accent6">
              <a:lumMod val="40000"/>
              <a:lumOff val="60000"/>
              <a:alpha val="59000"/>
            </a:schemeClr>
          </a:solidFill>
        </p:spPr>
        <p:txBody>
          <a:bodyPr wrap="square" rtlCol="0">
            <a:spAutoFit/>
          </a:bodyPr>
          <a:lstStyle/>
          <a:p>
            <a:endParaRPr lang="zh-CN" altLang="en-US" dirty="0"/>
          </a:p>
        </p:txBody>
      </p:sp>
      <p:pic>
        <p:nvPicPr>
          <p:cNvPr id="11" name="图片 10"/>
          <p:cNvPicPr>
            <a:picLocks noChangeAspect="1"/>
          </p:cNvPicPr>
          <p:nvPr/>
        </p:nvPicPr>
        <p:blipFill>
          <a:blip r:embed="rId7"/>
          <a:stretch>
            <a:fillRect/>
          </a:stretch>
        </p:blipFill>
        <p:spPr>
          <a:xfrm>
            <a:off x="6506677" y="3053118"/>
            <a:ext cx="5520132" cy="803134"/>
          </a:xfrm>
          <a:prstGeom prst="rect">
            <a:avLst/>
          </a:prstGeom>
        </p:spPr>
      </p:pic>
      <p:pic>
        <p:nvPicPr>
          <p:cNvPr id="22" name="图片 21"/>
          <p:cNvPicPr>
            <a:picLocks noChangeAspect="1"/>
          </p:cNvPicPr>
          <p:nvPr/>
        </p:nvPicPr>
        <p:blipFill>
          <a:blip r:embed="rId8"/>
          <a:stretch>
            <a:fillRect/>
          </a:stretch>
        </p:blipFill>
        <p:spPr>
          <a:xfrm>
            <a:off x="359958" y="2926600"/>
            <a:ext cx="5598077" cy="1083680"/>
          </a:xfrm>
          <a:prstGeom prst="rect">
            <a:avLst/>
          </a:prstGeom>
        </p:spPr>
      </p:pic>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27346" y="853212"/>
            <a:ext cx="11889740" cy="4739759"/>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latin typeface="+mn-lt"/>
                <a:sym typeface="+mn-ea"/>
              </a:rPr>
              <a:t>What to do </a:t>
            </a:r>
            <a:r>
              <a:rPr lang="en-US" altLang="zh-CN" sz="2400" b="1" dirty="0" smtClean="0">
                <a:solidFill>
                  <a:schemeClr val="tx1"/>
                </a:solidFill>
                <a:latin typeface="+mn-lt"/>
                <a:sym typeface="+mn-ea"/>
              </a:rPr>
              <a:t>in RAN5</a:t>
            </a:r>
            <a:r>
              <a:rPr lang="zh-CN" altLang="en-US" sz="2400" b="1" dirty="0" smtClean="0">
                <a:solidFill>
                  <a:schemeClr val="tx1"/>
                </a:solidFill>
                <a:latin typeface="+mn-lt"/>
                <a:sym typeface="+mn-ea"/>
              </a:rPr>
              <a:t>？</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marL="285750" lvl="1" indent="-285750">
              <a:spcBef>
                <a:spcPts val="0"/>
              </a:spcBef>
              <a:buFont typeface="Wingdings" panose="05000000000000000000" pitchFamily="2" charset="2"/>
              <a:buChar char="l"/>
            </a:pPr>
            <a:endParaRPr lang="en-US" altLang="zh-CN" sz="1400" dirty="0" smtClean="0">
              <a:sym typeface="+mn-ea"/>
            </a:endParaRPr>
          </a:p>
          <a:p>
            <a:pPr marL="285750" lvl="1" indent="-285750">
              <a:spcBef>
                <a:spcPts val="0"/>
              </a:spcBef>
              <a:buFont typeface="Wingdings" panose="05000000000000000000" pitchFamily="2" charset="2"/>
              <a:buChar char="l"/>
            </a:pPr>
            <a:r>
              <a:rPr lang="en-US" altLang="zh-CN" sz="1400" dirty="0" smtClean="0">
                <a:sym typeface="+mn-ea"/>
              </a:rPr>
              <a:t>Considering </a:t>
            </a:r>
            <a:r>
              <a:rPr lang="en-US" altLang="zh-CN" sz="1400" dirty="0">
                <a:sym typeface="+mn-ea"/>
              </a:rPr>
              <a:t>that both LTE (36.101) and NR (38.101-1/-3) core requirements for UE co-existence have already been changed in the latest RAN4 spec, </a:t>
            </a:r>
            <a:r>
              <a:rPr lang="en-US" altLang="zh-CN" sz="1400" dirty="0" smtClean="0">
                <a:sym typeface="+mn-ea"/>
              </a:rPr>
              <a:t>the evaluation work should be started ASAP in RAN5.</a:t>
            </a:r>
            <a:endParaRPr lang="en-US" altLang="zh-CN" sz="1400" dirty="0">
              <a:sym typeface="+mn-ea"/>
            </a:endParaRPr>
          </a:p>
          <a:p>
            <a:pPr marL="894080" lvl="1" indent="-285750">
              <a:spcBef>
                <a:spcPts val="0"/>
              </a:spcBef>
              <a:buFont typeface="Wingdings" panose="05000000000000000000" pitchFamily="2" charset="2"/>
              <a:buChar char="Ø"/>
            </a:pPr>
            <a:r>
              <a:rPr lang="en-US" altLang="zh-CN" sz="1400" dirty="0" smtClean="0">
                <a:sym typeface="+mn-ea"/>
              </a:rPr>
              <a:t>With regard to the wording “When both constituent bands have common coexistence band protection requirements as specified in clause 6.5.3.2, </a:t>
            </a:r>
            <a:r>
              <a:rPr lang="en-US" altLang="zh-CN" sz="1400" dirty="0" smtClean="0">
                <a:solidFill>
                  <a:srgbClr val="FF0000"/>
                </a:solidFill>
                <a:sym typeface="+mn-ea"/>
              </a:rPr>
              <a:t>the requirements are also applied to the carrier aggregation configuration</a:t>
            </a:r>
            <a:r>
              <a:rPr lang="en-US" altLang="zh-CN" sz="1400" dirty="0" smtClean="0">
                <a:sym typeface="+mn-ea"/>
              </a:rPr>
              <a:t>”, RAN5 has two different understandings.</a:t>
            </a:r>
          </a:p>
          <a:p>
            <a:pPr marL="1503680" lvl="2" indent="-285750">
              <a:spcBef>
                <a:spcPts val="0"/>
              </a:spcBef>
              <a:buFont typeface="Arial" panose="020B0604020202020204" pitchFamily="34" charset="0"/>
              <a:buChar char="•"/>
            </a:pPr>
            <a:r>
              <a:rPr lang="en-US" altLang="zh-CN" sz="1400" b="1" i="1" u="sng" dirty="0" smtClean="0">
                <a:sym typeface="+mn-ea"/>
              </a:rPr>
              <a:t>Understanding 1</a:t>
            </a:r>
            <a:r>
              <a:rPr lang="en-US" altLang="zh-CN" sz="1400" dirty="0" smtClean="0">
                <a:sym typeface="+mn-ea"/>
              </a:rPr>
              <a:t>:  There is no need to have additional tests for the intersection constituent bands protection since they have already tested in the single band requirements.</a:t>
            </a:r>
          </a:p>
          <a:p>
            <a:pPr marL="1503680" lvl="2" indent="-285750">
              <a:spcBef>
                <a:spcPts val="0"/>
              </a:spcBef>
              <a:buFont typeface="Arial" panose="020B0604020202020204" pitchFamily="34" charset="0"/>
              <a:buChar char="•"/>
            </a:pPr>
            <a:r>
              <a:rPr lang="en-US" altLang="zh-CN" sz="1400" b="1" i="1" u="sng" dirty="0">
                <a:sym typeface="+mn-ea"/>
              </a:rPr>
              <a:t>Understanding </a:t>
            </a:r>
            <a:r>
              <a:rPr lang="en-US" altLang="zh-CN" sz="1400" b="1" i="1" u="sng" dirty="0" smtClean="0">
                <a:sym typeface="+mn-ea"/>
              </a:rPr>
              <a:t>2</a:t>
            </a:r>
            <a:r>
              <a:rPr lang="en-US" altLang="zh-CN" sz="1400" dirty="0" smtClean="0">
                <a:sym typeface="+mn-ea"/>
              </a:rPr>
              <a:t>: </a:t>
            </a:r>
            <a:r>
              <a:rPr lang="en-US" altLang="zh-CN" sz="1400" dirty="0">
                <a:sym typeface="+mn-ea"/>
              </a:rPr>
              <a:t>The </a:t>
            </a:r>
            <a:r>
              <a:rPr lang="en-US" altLang="zh-CN" sz="1400" dirty="0" smtClean="0">
                <a:sym typeface="+mn-ea"/>
              </a:rPr>
              <a:t>requirements for intersection constituent bands are still needed. The simplification in RAN4 only indicates the removing of the redundant part in the specification while the requirements for UE CA/DC co-existence has no change.</a:t>
            </a:r>
          </a:p>
          <a:p>
            <a:pPr marL="894080" lvl="1" indent="-285750">
              <a:spcBef>
                <a:spcPts val="0"/>
              </a:spcBef>
              <a:buFont typeface="Wingdings" panose="05000000000000000000" pitchFamily="2" charset="2"/>
              <a:buChar char="Ø"/>
            </a:pPr>
            <a:endParaRPr lang="en-US" altLang="zh-CN" sz="1400" dirty="0" smtClean="0">
              <a:sym typeface="+mn-ea"/>
            </a:endParaRPr>
          </a:p>
          <a:p>
            <a:pPr marL="894080" lvl="1" indent="-285750">
              <a:spcBef>
                <a:spcPts val="0"/>
              </a:spcBef>
              <a:buFont typeface="Wingdings" panose="05000000000000000000" pitchFamily="2" charset="2"/>
              <a:buChar char="Ø"/>
            </a:pPr>
            <a:r>
              <a:rPr lang="en-US" altLang="zh-CN" sz="1400" b="1" u="sng" dirty="0">
                <a:sym typeface="+mn-ea"/>
              </a:rPr>
              <a:t>P</a:t>
            </a:r>
            <a:r>
              <a:rPr lang="en-US" altLang="zh-CN" sz="1400" b="1" u="sng" dirty="0" smtClean="0">
                <a:sym typeface="+mn-ea"/>
              </a:rPr>
              <a:t>roposal 1:</a:t>
            </a:r>
            <a:r>
              <a:rPr lang="en-US" altLang="zh-CN" sz="1400" dirty="0" smtClean="0">
                <a:sym typeface="+mn-ea"/>
              </a:rPr>
              <a:t>  It is suggested to send a LS to RAN4 asking which of the above understanding is correct.</a:t>
            </a:r>
          </a:p>
          <a:p>
            <a:pPr marL="285750" lvl="1" indent="-285750">
              <a:spcBef>
                <a:spcPts val="1200"/>
              </a:spcBef>
              <a:buFont typeface="Wingdings" panose="05000000000000000000" pitchFamily="2" charset="2"/>
              <a:buChar char="l"/>
            </a:pPr>
            <a:r>
              <a:rPr lang="en-US" altLang="zh-CN" sz="1400" dirty="0">
                <a:sym typeface="+mn-ea"/>
              </a:rPr>
              <a:t>To continue RAN5 work in UE co-existence, it is necessary for RAN5 to decide the working procedure before the LS is replied from RAN4.</a:t>
            </a:r>
          </a:p>
          <a:p>
            <a:pPr marL="894080" lvl="1" indent="-285750">
              <a:spcBef>
                <a:spcPts val="600"/>
              </a:spcBef>
              <a:buFont typeface="Wingdings" panose="05000000000000000000" pitchFamily="2" charset="2"/>
              <a:buChar char="Ø"/>
            </a:pPr>
            <a:r>
              <a:rPr lang="en-US" altLang="zh-CN" sz="1400" b="1" u="sng" dirty="0" smtClean="0">
                <a:sym typeface="+mn-ea"/>
              </a:rPr>
              <a:t>Proposal 2:</a:t>
            </a:r>
            <a:r>
              <a:rPr lang="en-US" altLang="zh-CN" sz="1400" dirty="0" smtClean="0">
                <a:sym typeface="+mn-ea"/>
              </a:rPr>
              <a:t>  </a:t>
            </a:r>
            <a:r>
              <a:rPr lang="en-US" altLang="zh-CN" sz="1400" dirty="0">
                <a:sym typeface="+mn-ea"/>
              </a:rPr>
              <a:t>It is suggested </a:t>
            </a:r>
            <a:r>
              <a:rPr lang="en-US" altLang="zh-CN" sz="1400" dirty="0" smtClean="0">
                <a:sym typeface="+mn-ea"/>
              </a:rPr>
              <a:t>in RAN5 to follow the current working procedure before the feedback is received from RAN4.</a:t>
            </a:r>
          </a:p>
          <a:p>
            <a:pPr marL="1503680" lvl="2" indent="-285750">
              <a:spcBef>
                <a:spcPts val="600"/>
              </a:spcBef>
              <a:buFont typeface="Arial" panose="020B0604020202020204" pitchFamily="34" charset="0"/>
              <a:buChar char="–"/>
            </a:pPr>
            <a:r>
              <a:rPr lang="en-US" altLang="zh-CN" sz="1400" dirty="0" smtClean="0">
                <a:sym typeface="+mn-ea"/>
              </a:rPr>
              <a:t>RAN5 keep the current template for analyzing UE co-existence.</a:t>
            </a:r>
            <a:endParaRPr lang="en-US" altLang="zh-CN" sz="1400" dirty="0">
              <a:sym typeface="+mn-ea"/>
            </a:endParaRPr>
          </a:p>
          <a:p>
            <a:pPr marL="1503680" lvl="2" indent="-285750">
              <a:spcBef>
                <a:spcPts val="600"/>
              </a:spcBef>
              <a:buFont typeface="Arial" panose="020B0604020202020204" pitchFamily="34" charset="0"/>
              <a:buChar char="–"/>
            </a:pPr>
            <a:r>
              <a:rPr lang="en-US" altLang="zh-CN" sz="1400" dirty="0" smtClean="0">
                <a:sym typeface="+mn-ea"/>
              </a:rPr>
              <a:t>RAN5 use the last version of </a:t>
            </a:r>
            <a:r>
              <a:rPr lang="en-US" altLang="zh-CN" sz="1400" dirty="0">
                <a:sym typeface="+mn-ea"/>
              </a:rPr>
              <a:t>UE co-existence requirements </a:t>
            </a:r>
            <a:r>
              <a:rPr lang="en-US" altLang="zh-CN" sz="1400" dirty="0" smtClean="0">
                <a:sym typeface="+mn-ea"/>
              </a:rPr>
              <a:t>before it was simplified in RAN4 as </a:t>
            </a:r>
            <a:r>
              <a:rPr lang="en-US" altLang="zh-CN" sz="1400" dirty="0">
                <a:sym typeface="+mn-ea"/>
              </a:rPr>
              <a:t>the core </a:t>
            </a:r>
            <a:r>
              <a:rPr lang="en-US" altLang="zh-CN" sz="1400" dirty="0" smtClean="0">
                <a:sym typeface="+mn-ea"/>
              </a:rPr>
              <a:t>requirements. </a:t>
            </a:r>
          </a:p>
          <a:p>
            <a:pPr marL="1503680" lvl="2" indent="-285750">
              <a:spcBef>
                <a:spcPts val="600"/>
              </a:spcBef>
              <a:buFont typeface="Arial" panose="020B0604020202020204" pitchFamily="34" charset="0"/>
              <a:buChar char="–"/>
            </a:pPr>
            <a:r>
              <a:rPr lang="en-US" altLang="zh-CN" sz="1400" dirty="0" smtClean="0">
                <a:sym typeface="+mn-ea"/>
              </a:rPr>
              <a:t>Whether the changes </a:t>
            </a:r>
            <a:r>
              <a:rPr lang="en-US" altLang="zh-CN" sz="1400" dirty="0" smtClean="0">
                <a:sym typeface="+mn-ea"/>
              </a:rPr>
              <a:t>are needed in </a:t>
            </a:r>
            <a:r>
              <a:rPr lang="en-US" altLang="zh-CN" sz="1400" dirty="0" smtClean="0">
                <a:sym typeface="+mn-ea"/>
              </a:rPr>
              <a:t>RAN5 </a:t>
            </a:r>
            <a:r>
              <a:rPr lang="en-US" altLang="zh-CN" sz="1400" dirty="0" smtClean="0">
                <a:sym typeface="+mn-ea"/>
              </a:rPr>
              <a:t>and whether the changes apply </a:t>
            </a:r>
            <a:r>
              <a:rPr lang="en-US" altLang="zh-CN" sz="1400" dirty="0" smtClean="0">
                <a:sym typeface="+mn-ea"/>
              </a:rPr>
              <a:t>to newly introduced TCs or to all TCs including the completed TCs will be decided after the response from RAN4.</a:t>
            </a:r>
          </a:p>
        </p:txBody>
      </p:sp>
    </p:spTree>
    <p:custDataLst>
      <p:tags r:id="rId1"/>
    </p:custDataLst>
    <p:extLst>
      <p:ext uri="{BB962C8B-B14F-4D97-AF65-F5344CB8AC3E}">
        <p14:creationId xmlns:p14="http://schemas.microsoft.com/office/powerpoint/2010/main" val="4165506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3327</TotalTime>
  <Words>1160</Words>
  <Application>Microsoft Office PowerPoint</Application>
  <PresentationFormat>自定义</PresentationFormat>
  <Paragraphs>82</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宋体</vt:lpstr>
      <vt:lpstr>Arial</vt:lpstr>
      <vt:lpstr>Calibri</vt:lpstr>
      <vt:lpstr>Calibri Light</vt:lpstr>
      <vt:lpstr>Wingdings</vt:lpstr>
      <vt:lpstr>Office 主题</vt:lpstr>
      <vt:lpstr>Discussion on inter-band CA&amp;DC UE co-existence test</vt:lpstr>
      <vt:lpstr>Simplification on inter-band CA/DC UE co-existence</vt:lpstr>
      <vt:lpstr>Simplification on inter-band CA/DC UE co-existence</vt:lpstr>
      <vt:lpstr>Simplification on inter-band CA/DC UE co-existence</vt:lpstr>
      <vt:lpstr>Simplification on inter-band CA/DC UE co-existence</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1249</cp:revision>
  <dcterms:created xsi:type="dcterms:W3CDTF">2018-09-20T03:53:00Z</dcterms:created>
  <dcterms:modified xsi:type="dcterms:W3CDTF">2023-08-22T06:22:29Z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