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90" r:id="rId3"/>
    <p:sldId id="348" r:id="rId5"/>
    <p:sldId id="347" r:id="rId6"/>
    <p:sldId id="353" r:id="rId7"/>
    <p:sldId id="357" r:id="rId8"/>
    <p:sldId id="349" r:id="rId9"/>
    <p:sldId id="361" r:id="rId10"/>
    <p:sldId id="346" r:id="rId11"/>
    <p:sldId id="293" r:id="rId12"/>
  </p:sldIdLst>
  <p:sldSz cx="12190095" cy="6859270"/>
  <p:notesSz cx="6858000" cy="9144000"/>
  <p:custDataLst>
    <p:tags r:id="rId16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indent="-1511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indent="-3035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indent="-4559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indent="-6083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88" autoAdjust="0"/>
    <p:restoredTop sz="94103" autoAdjust="0"/>
  </p:normalViewPr>
  <p:slideViewPr>
    <p:cSldViewPr snapToGrid="0">
      <p:cViewPr>
        <p:scale>
          <a:sx n="75" d="100"/>
          <a:sy n="75" d="100"/>
        </p:scale>
        <p:origin x="1080" y="43"/>
      </p:cViewPr>
      <p:guideLst>
        <p:guide orient="horz" pos="2116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C6BEBE5-1D2E-4BBB-B5B5-B5B0DDA0484F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4E9BCF5-12D1-4D51-BB26-20A5554EDFD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endParaRPr lang="en-US" altLang="zh-CN" u="none" dirty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2F29BB-4B58-48F0-8816-507D728BD8A0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2109C-B8F2-45FB-BCEC-95E3A0D8993E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6885C-24B6-4E1E-8492-16D36C584FA6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802C2-E10E-49A8-8A3E-31E7DD595A64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D7B6F-1070-41B6-A8A6-1C1D30145B6C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7804F-C22F-4105-B851-BB69C5DFCE82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E04E12-DEE3-41B9-AD38-8CF39C660169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21EFE-4BC2-495B-900A-501AA63EF991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DF91A-2561-4F59-AF99-6D7034613CDA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37606-E014-4704-BCFA-F34B12E08119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rtlCol="0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lvl="0"/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95A0F-A7F1-4B44-83DC-2C3B4A18B875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F129759E-47CE-4A4C-B3CD-32BD4A364F0F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1395730" y="1885950"/>
            <a:ext cx="9335135" cy="2337435"/>
          </a:xfrm>
        </p:spPr>
        <p:txBody>
          <a:bodyPr anchor="ctr"/>
          <a:lstStyle/>
          <a:p>
            <a:pPr eaLnBrk="1" hangingPunct="1">
              <a:lnSpc>
                <a:spcPts val="6280"/>
              </a:lnSpc>
              <a:defRPr/>
            </a:pPr>
            <a:r>
              <a:rPr lang="en-US" altLang="zh-CN" sz="2800" dirty="0">
                <a:latin typeface="+mn-lt"/>
              </a:rPr>
              <a:t>Discussion on handling of PRD21 v160</a:t>
            </a:r>
            <a:endParaRPr lang="en-US" altLang="zh-CN" sz="2800" dirty="0">
              <a:latin typeface="+mn-lt"/>
            </a:endParaRPr>
          </a:p>
        </p:txBody>
      </p:sp>
      <p:sp>
        <p:nvSpPr>
          <p:cNvPr id="4098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215900" y="4736465"/>
            <a:ext cx="11703050" cy="1524635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dirty="0"/>
              <a:t>CMCC, China Telecom, </a:t>
            </a:r>
            <a:r>
              <a:rPr lang="en-US" altLang="zh-CN" sz="2800" dirty="0">
                <a:highlight>
                  <a:srgbClr val="FFFF00"/>
                </a:highlight>
              </a:rPr>
              <a:t>Huawei,</a:t>
            </a:r>
            <a:r>
              <a:rPr lang="en-US" altLang="zh-CN" sz="2800" dirty="0"/>
              <a:t> [Ericsson]</a:t>
            </a:r>
            <a:endParaRPr lang="en-US" altLang="zh-CN" sz="280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4099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GB" altLang="zh-CN" sz="2400" b="1" dirty="0"/>
              <a:t>3GPP TSG-RAN5 Meeting #</a:t>
            </a:r>
            <a:r>
              <a:rPr lang="en-US" altLang="en-GB" sz="2400" b="1" dirty="0"/>
              <a:t>100</a:t>
            </a:r>
            <a:r>
              <a:rPr lang="en-US" sz="2400" kern="0" dirty="0"/>
              <a:t> 						      </a:t>
            </a:r>
            <a:r>
              <a:rPr lang="en-US" altLang="zh-CN" sz="2400" b="1" dirty="0">
                <a:solidFill>
                  <a:schemeClr val="tx1"/>
                </a:solidFill>
              </a:rPr>
              <a:t>R5-234772</a:t>
            </a:r>
            <a:r>
              <a:rPr lang="en-US" altLang="zh-CN" sz="2400" b="1" dirty="0">
                <a:solidFill>
                  <a:schemeClr val="tx1"/>
                </a:solidFill>
                <a:highlight>
                  <a:srgbClr val="FFFF00"/>
                </a:highlight>
              </a:rPr>
              <a:t>r1</a:t>
            </a:r>
            <a:endParaRPr lang="en-US" altLang="zh-CN" sz="2400" b="1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defRPr/>
            </a:pPr>
            <a:r>
              <a:rPr lang="en-US" sz="2400" b="1" dirty="0">
                <a:sym typeface="+mn-ea"/>
              </a:rPr>
              <a:t>Toulouse</a:t>
            </a:r>
            <a:r>
              <a:rPr sz="2400" b="1" dirty="0">
                <a:sym typeface="+mn-ea"/>
              </a:rPr>
              <a:t>, </a:t>
            </a:r>
            <a:r>
              <a:rPr lang="en-US" sz="2400" b="1" dirty="0">
                <a:sym typeface="+mn-ea"/>
              </a:rPr>
              <a:t>France</a:t>
            </a:r>
            <a:r>
              <a:rPr sz="2400" b="1" dirty="0">
                <a:sym typeface="+mn-ea"/>
              </a:rPr>
              <a:t>, </a:t>
            </a:r>
            <a:r>
              <a:rPr lang="en-US" sz="2400" b="1" dirty="0">
                <a:sym typeface="+mn-ea"/>
              </a:rPr>
              <a:t>Aug</a:t>
            </a:r>
            <a:r>
              <a:rPr sz="2400" b="1" dirty="0">
                <a:sym typeface="+mn-ea"/>
              </a:rPr>
              <a:t> 2</a:t>
            </a:r>
            <a:r>
              <a:rPr lang="en-US" sz="2400" b="1" dirty="0">
                <a:sym typeface="+mn-ea"/>
              </a:rPr>
              <a:t>1st</a:t>
            </a:r>
            <a:r>
              <a:rPr sz="2400" b="1" dirty="0">
                <a:sym typeface="+mn-ea"/>
              </a:rPr>
              <a:t> </a:t>
            </a:r>
            <a:r>
              <a:rPr lang="en-US" altLang="zh-CN" sz="2400" b="1" dirty="0">
                <a:sym typeface="+mn-ea"/>
              </a:rPr>
              <a:t>–</a:t>
            </a:r>
            <a:r>
              <a:rPr sz="2400" b="1" dirty="0">
                <a:sym typeface="+mn-ea"/>
              </a:rPr>
              <a:t> </a:t>
            </a:r>
            <a:r>
              <a:rPr lang="en-US" sz="2400" b="1" dirty="0">
                <a:sym typeface="+mn-ea"/>
              </a:rPr>
              <a:t>25th</a:t>
            </a:r>
            <a:r>
              <a:rPr sz="2400" b="1" dirty="0">
                <a:sym typeface="+mn-ea"/>
              </a:rPr>
              <a:t>, 2023</a:t>
            </a:r>
            <a:endParaRPr lang="en-US" altLang="en-GB" sz="2400" b="1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-97155" y="68580"/>
            <a:ext cx="130257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>
                <a:solidFill>
                  <a:schemeClr val="tx1"/>
                </a:solidFill>
              </a:rPr>
              <a:t>Some R18 High power CA/DC</a:t>
            </a:r>
            <a:r>
              <a:rPr lang="zh-CN" altLang="en-US" sz="3200" b="1" dirty="0">
                <a:solidFill>
                  <a:schemeClr val="tx1"/>
                </a:solidFill>
              </a:rPr>
              <a:t> </a:t>
            </a:r>
            <a:r>
              <a:rPr lang="en-US" altLang="zh-CN" sz="3200" b="1" dirty="0">
                <a:solidFill>
                  <a:schemeClr val="tx1"/>
                </a:solidFill>
              </a:rPr>
              <a:t>configs</a:t>
            </a:r>
            <a:r>
              <a:rPr lang="zh-CN" altLang="en-US" sz="3200" b="1" dirty="0">
                <a:solidFill>
                  <a:schemeClr val="tx1"/>
                </a:solidFill>
              </a:rPr>
              <a:t> </a:t>
            </a:r>
            <a:r>
              <a:rPr lang="en-US" altLang="zh-CN" sz="3200" b="1" dirty="0">
                <a:solidFill>
                  <a:schemeClr val="tx1"/>
                </a:solidFill>
              </a:rPr>
              <a:t>are put into RAN4 R17 WI incorrectly</a:t>
            </a:r>
            <a:endParaRPr lang="en-US" altLang="zh-CN" sz="3200" b="1" dirty="0">
              <a:solidFill>
                <a:schemeClr val="tx1"/>
              </a:solidFill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/>
          </a:p>
        </p:txBody>
      </p:sp>
      <p:sp>
        <p:nvSpPr>
          <p:cNvPr id="8" name="文本框 7"/>
          <p:cNvSpPr txBox="1"/>
          <p:nvPr/>
        </p:nvSpPr>
        <p:spPr>
          <a:xfrm>
            <a:off x="282214" y="5413160"/>
            <a:ext cx="11972492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ts val="300"/>
              </a:spcBef>
            </a:pPr>
            <a:r>
              <a:rPr lang="en-US" altLang="zh-CN" sz="2400" b="1" dirty="0">
                <a:latin typeface="+mn-lt"/>
                <a:sym typeface="+mn-ea"/>
              </a:rPr>
              <a:t>Observation 1 </a:t>
            </a:r>
            <a:r>
              <a:rPr lang="en-US" altLang="zh-CN" sz="2400" b="1" dirty="0">
                <a:latin typeface="+mn-lt"/>
              </a:rPr>
              <a:t>: </a:t>
            </a:r>
            <a:r>
              <a:rPr lang="en-US" altLang="zh-CN" sz="2400" kern="100" dirty="0">
                <a:effectLst/>
                <a:latin typeface="+mn-lt"/>
                <a:ea typeface="等线" panose="02010600030101010101" pitchFamily="2" charset="-122"/>
              </a:rPr>
              <a:t>Based on the approved WF R4-2217119[1] and CR R4-2303706[2], many higher order PC2/PC1.5 configs which are requested in Rel-18 HPUE WI, have already been </a:t>
            </a:r>
            <a:r>
              <a:rPr lang="en-US" altLang="zh-CN" sz="2400" b="1" kern="100" dirty="0">
                <a:effectLst/>
                <a:latin typeface="+mn-lt"/>
                <a:ea typeface="等线" panose="02010600030101010101" pitchFamily="2" charset="-122"/>
              </a:rPr>
              <a:t>incorrectly added in </a:t>
            </a:r>
            <a:r>
              <a:rPr lang="en-US" altLang="zh-CN" sz="2400" b="1" kern="100" dirty="0">
                <a:effectLst/>
                <a:highlight>
                  <a:srgbClr val="FFFF00"/>
                </a:highlight>
                <a:latin typeface="+mn-lt"/>
                <a:ea typeface="等线" panose="02010600030101010101" pitchFamily="2" charset="-122"/>
              </a:rPr>
              <a:t>RAN4 </a:t>
            </a:r>
            <a:r>
              <a:rPr lang="en-US" altLang="zh-CN" sz="2400" b="1" kern="100" dirty="0">
                <a:effectLst/>
                <a:latin typeface="+mn-lt"/>
                <a:ea typeface="等线" panose="02010600030101010101" pitchFamily="2" charset="-122"/>
              </a:rPr>
              <a:t>Rel-17 specification</a:t>
            </a:r>
            <a:r>
              <a:rPr lang="en-US" altLang="zh-CN" sz="2400" b="1" kern="100" dirty="0">
                <a:effectLst/>
                <a:highlight>
                  <a:srgbClr val="FFFF00"/>
                </a:highlight>
                <a:latin typeface="+mn-lt"/>
                <a:ea typeface="等线" panose="02010600030101010101" pitchFamily="2" charset="-122"/>
              </a:rPr>
              <a:t>s</a:t>
            </a:r>
            <a:r>
              <a:rPr lang="en-US" altLang="zh-CN" sz="2400" b="1" kern="100" dirty="0">
                <a:effectLst/>
                <a:latin typeface="+mn-lt"/>
                <a:ea typeface="等线" panose="02010600030101010101" pitchFamily="2" charset="-122"/>
              </a:rPr>
              <a:t> under </a:t>
            </a:r>
            <a:r>
              <a:rPr lang="en-US" altLang="zh-CN" sz="2400" b="1" kern="100" dirty="0">
                <a:effectLst/>
                <a:highlight>
                  <a:srgbClr val="FFFF00"/>
                </a:highlight>
                <a:latin typeface="+mn-lt"/>
                <a:ea typeface="等线" panose="02010600030101010101" pitchFamily="2" charset="-122"/>
              </a:rPr>
              <a:t>RAN4</a:t>
            </a:r>
            <a:r>
              <a:rPr lang="en-US" altLang="zh-CN" sz="2400" b="1" kern="100" dirty="0">
                <a:effectLst/>
                <a:latin typeface="+mn-lt"/>
                <a:ea typeface="等线" panose="02010600030101010101" pitchFamily="2" charset="-122"/>
              </a:rPr>
              <a:t> Rel-17 WI</a:t>
            </a:r>
            <a:r>
              <a:rPr lang="en-US" altLang="zh-CN" sz="2400" b="1" kern="100" dirty="0">
                <a:effectLst/>
                <a:highlight>
                  <a:srgbClr val="FFFF00"/>
                </a:highlight>
                <a:latin typeface="+mn-lt"/>
                <a:ea typeface="等线" panose="02010600030101010101" pitchFamily="2" charset="-122"/>
              </a:rPr>
              <a:t>s</a:t>
            </a:r>
            <a:r>
              <a:rPr lang="en-US" altLang="zh-CN" sz="2400" kern="100" dirty="0">
                <a:effectLst/>
                <a:latin typeface="+mn-lt"/>
                <a:ea typeface="等线" panose="02010600030101010101" pitchFamily="2" charset="-122"/>
              </a:rPr>
              <a:t>. </a:t>
            </a:r>
            <a:endParaRPr lang="en-US" altLang="zh-CN" sz="2400" kern="100" dirty="0">
              <a:effectLst/>
              <a:latin typeface="+mn-lt"/>
              <a:ea typeface="等线" panose="0201060003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5504" y="747851"/>
            <a:ext cx="5149371" cy="461493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3280" y="693420"/>
            <a:ext cx="4385310" cy="472376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19685" y="144780"/>
            <a:ext cx="12312015" cy="727710"/>
          </a:xfrm>
        </p:spPr>
        <p:txBody>
          <a:bodyPr/>
          <a:lstStyle/>
          <a:p>
            <a:pPr eaLnBrk="1" hangingPunct="1"/>
            <a:r>
              <a:rPr lang="en-US" altLang="zh-CN" sz="2800" b="1" dirty="0">
                <a:solidFill>
                  <a:schemeClr val="tx1"/>
                </a:solidFill>
              </a:rPr>
              <a:t>These R18 High power CA/DC</a:t>
            </a:r>
            <a:r>
              <a:rPr lang="zh-CN" altLang="en-US" sz="2800" b="1" dirty="0">
                <a:solidFill>
                  <a:schemeClr val="tx1"/>
                </a:solidFill>
              </a:rPr>
              <a:t> </a:t>
            </a:r>
            <a:r>
              <a:rPr lang="en-US" altLang="zh-CN" sz="2800" b="1" dirty="0">
                <a:solidFill>
                  <a:schemeClr val="tx1"/>
                </a:solidFill>
              </a:rPr>
              <a:t>configs</a:t>
            </a:r>
            <a:r>
              <a:rPr lang="zh-CN" altLang="en-US" sz="2800" b="1" dirty="0">
                <a:solidFill>
                  <a:schemeClr val="tx1"/>
                </a:solidFill>
              </a:rPr>
              <a:t> </a:t>
            </a:r>
            <a:r>
              <a:rPr lang="en-US" altLang="zh-CN" sz="2800" b="1" dirty="0">
                <a:solidFill>
                  <a:schemeClr val="tx1"/>
                </a:solidFill>
              </a:rPr>
              <a:t>have already been introduced in RAN5 R17 WI</a:t>
            </a:r>
            <a:endParaRPr lang="en-US" altLang="zh-CN" sz="2800" b="1" dirty="0">
              <a:solidFill>
                <a:schemeClr val="tx1"/>
              </a:solidFill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/>
          </a:p>
        </p:txBody>
      </p:sp>
      <p:sp>
        <p:nvSpPr>
          <p:cNvPr id="19" name="文本框 18"/>
          <p:cNvSpPr txBox="1"/>
          <p:nvPr/>
        </p:nvSpPr>
        <p:spPr>
          <a:xfrm>
            <a:off x="-36" y="2977335"/>
            <a:ext cx="12114884" cy="37204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ts val="3500"/>
              </a:lnSpc>
              <a:spcBef>
                <a:spcPts val="300"/>
              </a:spcBef>
            </a:pPr>
            <a:r>
              <a:rPr lang="en-US" altLang="zh-CN" sz="2000" b="1" dirty="0">
                <a:latin typeface="+mn-lt"/>
                <a:sym typeface="+mn-ea"/>
              </a:rPr>
              <a:t>Observation 2</a:t>
            </a:r>
            <a:r>
              <a:rPr lang="en-US" altLang="zh-CN" sz="2000" dirty="0">
                <a:latin typeface="+mn-lt"/>
                <a:sym typeface="+mn-ea"/>
              </a:rPr>
              <a:t>: When importing these </a:t>
            </a:r>
            <a:r>
              <a:rPr lang="en-US" altLang="zh-CN" sz="2000" dirty="0">
                <a:solidFill>
                  <a:schemeClr val="tx1"/>
                </a:solidFill>
                <a:highlight>
                  <a:srgbClr val="FFFF00"/>
                </a:highlight>
                <a:latin typeface="+mn-lt"/>
                <a:sym typeface="+mn-ea"/>
              </a:rPr>
              <a:t>four</a:t>
            </a:r>
            <a:r>
              <a:rPr lang="en-US" altLang="zh-CN" sz="2000" dirty="0">
                <a:latin typeface="+mn-lt"/>
                <a:sym typeface="+mn-ea"/>
              </a:rPr>
              <a:t> RAN4 completed R18 CADC Configs into PRD21 list (including: </a:t>
            </a:r>
            <a:r>
              <a:rPr lang="pt-BR" altLang="zh-CN" sz="2000" dirty="0">
                <a:latin typeface="+mn-lt"/>
                <a:sym typeface="+mn-ea"/>
              </a:rPr>
              <a:t>CA_n77(3A) with UL n77 PC2, CA_n77C with UL CA_n77C PC2, DC_13A-48A-66A_n77A with UL DC_13A_n77A, DC_13A-48A-66A_n77A with UL DC_66A_n77A</a:t>
            </a:r>
            <a:r>
              <a:rPr lang="en-US" altLang="zh-CN" sz="2000" dirty="0">
                <a:latin typeface="+mn-lt"/>
                <a:sym typeface="+mn-ea"/>
              </a:rPr>
              <a:t>)</a:t>
            </a:r>
            <a:r>
              <a:rPr lang="pt-BR" altLang="zh-CN" sz="2000" dirty="0">
                <a:latin typeface="+mn-lt"/>
                <a:sym typeface="+mn-ea"/>
              </a:rPr>
              <a:t>,  it </a:t>
            </a:r>
            <a:r>
              <a:rPr lang="en-US" altLang="pt-BR" sz="2000" dirty="0">
                <a:highlight>
                  <a:srgbClr val="FFFF00"/>
                </a:highlight>
                <a:latin typeface="+mn-lt"/>
                <a:sym typeface="+mn-ea"/>
              </a:rPr>
              <a:t>turns out</a:t>
            </a:r>
            <a:r>
              <a:rPr lang="pt-BR" altLang="zh-CN" sz="2000" dirty="0">
                <a:latin typeface="+mn-lt"/>
                <a:sym typeface="+mn-ea"/>
              </a:rPr>
              <a:t> </a:t>
            </a:r>
            <a:r>
              <a:rPr lang="pt-BR" altLang="zh-CN" sz="2000" b="1" dirty="0">
                <a:latin typeface="+mn-lt"/>
                <a:sym typeface="+mn-ea"/>
              </a:rPr>
              <a:t>these </a:t>
            </a:r>
            <a:r>
              <a:rPr lang="en-US" altLang="pt-BR" sz="2000" b="1" dirty="0">
                <a:highlight>
                  <a:srgbClr val="FFFF00"/>
                </a:highlight>
                <a:latin typeface="+mn-lt"/>
                <a:sym typeface="+mn-ea"/>
              </a:rPr>
              <a:t>4</a:t>
            </a:r>
            <a:r>
              <a:rPr lang="en-US" altLang="pt-BR" sz="2000" b="1" dirty="0">
                <a:latin typeface="+mn-lt"/>
                <a:sym typeface="+mn-ea"/>
              </a:rPr>
              <a:t> R18 high power CADC </a:t>
            </a:r>
            <a:r>
              <a:rPr lang="pt-BR" altLang="zh-CN" sz="2000" b="1" dirty="0">
                <a:latin typeface="+mn-lt"/>
                <a:sym typeface="+mn-ea"/>
              </a:rPr>
              <a:t>configs </a:t>
            </a:r>
            <a:r>
              <a:rPr lang="en-US" altLang="pt-BR" sz="2000" b="1" dirty="0">
                <a:latin typeface="+mn-lt"/>
                <a:sym typeface="+mn-ea"/>
              </a:rPr>
              <a:t>were</a:t>
            </a:r>
            <a:r>
              <a:rPr lang="pt-BR" altLang="zh-CN" sz="2000" b="1" dirty="0">
                <a:latin typeface="+mn-lt"/>
                <a:sym typeface="+mn-ea"/>
              </a:rPr>
              <a:t> already introduced into RAN5 R17</a:t>
            </a:r>
            <a:r>
              <a:rPr lang="en-US" altLang="pt-BR" sz="2000" b="1" dirty="0">
                <a:latin typeface="+mn-lt"/>
                <a:sym typeface="+mn-ea"/>
              </a:rPr>
              <a:t> </a:t>
            </a:r>
            <a:r>
              <a:rPr lang="en-US" altLang="pt-BR" sz="2000" b="1" dirty="0">
                <a:highlight>
                  <a:srgbClr val="FFFF00"/>
                </a:highlight>
                <a:latin typeface="+mn-lt"/>
                <a:sym typeface="+mn-ea"/>
              </a:rPr>
              <a:t>WIs following RAN4 WI layout</a:t>
            </a:r>
            <a:r>
              <a:rPr lang="pt-BR" altLang="zh-CN" sz="2000" b="1" dirty="0">
                <a:latin typeface="+mn-lt"/>
                <a:sym typeface="+mn-ea"/>
              </a:rPr>
              <a:t>.</a:t>
            </a:r>
            <a:endParaRPr lang="pt-BR" altLang="zh-CN" sz="2000" b="1" dirty="0">
              <a:latin typeface="+mn-lt"/>
              <a:sym typeface="+mn-ea"/>
            </a:endParaRPr>
          </a:p>
          <a:p>
            <a:pPr algn="just">
              <a:lnSpc>
                <a:spcPts val="3500"/>
              </a:lnSpc>
              <a:spcBef>
                <a:spcPts val="300"/>
              </a:spcBef>
            </a:pPr>
            <a:r>
              <a:rPr lang="en-US" altLang="zh-CN" sz="2000" dirty="0">
                <a:latin typeface="+mn-lt"/>
                <a:sym typeface="+mn-ea"/>
              </a:rPr>
              <a:t>As per Observation 1, these</a:t>
            </a:r>
            <a:r>
              <a:rPr lang="en-US" altLang="zh-CN" sz="2000" dirty="0">
                <a:latin typeface="+mn-lt"/>
              </a:rPr>
              <a:t> </a:t>
            </a:r>
            <a:r>
              <a:rPr lang="en-US" altLang="zh-CN" sz="2000" dirty="0">
                <a:highlight>
                  <a:srgbClr val="FFFF00"/>
                </a:highlight>
                <a:latin typeface="+mn-lt"/>
              </a:rPr>
              <a:t>4</a:t>
            </a:r>
            <a:r>
              <a:rPr lang="en-US" altLang="zh-CN" sz="2000" dirty="0">
                <a:latin typeface="+mn-lt"/>
              </a:rPr>
              <a:t> R18 High power CA/DC</a:t>
            </a:r>
            <a:r>
              <a:rPr lang="zh-CN" altLang="en-US" sz="2000" dirty="0">
                <a:latin typeface="+mn-lt"/>
              </a:rPr>
              <a:t> </a:t>
            </a:r>
            <a:r>
              <a:rPr lang="en-US" altLang="zh-CN" sz="2000" dirty="0">
                <a:latin typeface="+mn-lt"/>
              </a:rPr>
              <a:t>configs</a:t>
            </a:r>
            <a:r>
              <a:rPr lang="zh-CN" altLang="en-US" sz="2000" dirty="0">
                <a:latin typeface="+mn-lt"/>
              </a:rPr>
              <a:t> </a:t>
            </a:r>
            <a:r>
              <a:rPr lang="en-US" altLang="zh-CN" sz="2000" dirty="0">
                <a:latin typeface="+mn-lt"/>
              </a:rPr>
              <a:t>are put into RAN4 R17 WIs and </a:t>
            </a:r>
            <a:r>
              <a:rPr lang="en-US" altLang="zh-CN" sz="2000" dirty="0">
                <a:highlight>
                  <a:srgbClr val="FFFF00"/>
                </a:highlight>
                <a:latin typeface="+mn-lt"/>
              </a:rPr>
              <a:t>RAN4</a:t>
            </a:r>
            <a:r>
              <a:rPr lang="en-US" altLang="zh-CN" sz="2000" dirty="0">
                <a:latin typeface="+mn-lt"/>
              </a:rPr>
              <a:t> Specs incorrectly.</a:t>
            </a:r>
            <a:r>
              <a:rPr lang="en-US" altLang="zh-CN" sz="2000" dirty="0">
                <a:latin typeface="+mn-lt"/>
                <a:sym typeface="+mn-ea"/>
              </a:rPr>
              <a:t> As a result, RAN5 introduced these configs into RAN5 R17 WIs accordingly. Later on RAN4 </a:t>
            </a:r>
            <a:r>
              <a:rPr lang="en-US" altLang="zh-CN" sz="2000" dirty="0">
                <a:highlight>
                  <a:srgbClr val="FFFF00"/>
                </a:highlight>
                <a:latin typeface="+mn-lt"/>
                <a:sym typeface="+mn-ea"/>
              </a:rPr>
              <a:t>re</a:t>
            </a:r>
            <a:r>
              <a:rPr lang="en-US" altLang="zh-CN" sz="2000" dirty="0">
                <a:latin typeface="+mn-lt"/>
                <a:sym typeface="+mn-ea"/>
              </a:rPr>
              <a:t>introduced these R18 configs into R18 specs under R18 WIs again. </a:t>
            </a:r>
            <a:r>
              <a:rPr lang="en-US" altLang="zh-CN" sz="2000" b="1" dirty="0">
                <a:latin typeface="+mn-lt"/>
                <a:sym typeface="+mn-ea"/>
              </a:rPr>
              <a:t>However, these four configs had already been introduced into PRD21 list </a:t>
            </a:r>
            <a:r>
              <a:rPr lang="en-US" altLang="zh-CN" sz="2000" b="1" dirty="0">
                <a:highlight>
                  <a:srgbClr val="FFFF00"/>
                </a:highlight>
                <a:latin typeface="+mn-lt"/>
                <a:sym typeface="+mn-ea"/>
              </a:rPr>
              <a:t>by RAN5</a:t>
            </a:r>
            <a:r>
              <a:rPr lang="en-US" altLang="zh-CN" sz="2000" b="1" dirty="0">
                <a:latin typeface="+mn-lt"/>
                <a:sym typeface="+mn-ea"/>
              </a:rPr>
              <a:t> Rel-17</a:t>
            </a:r>
            <a:r>
              <a:rPr lang="en-US" altLang="zh-CN" sz="2000" b="1" dirty="0">
                <a:highlight>
                  <a:srgbClr val="FFFF00"/>
                </a:highlight>
                <a:latin typeface="+mn-lt"/>
                <a:sym typeface="+mn-ea"/>
              </a:rPr>
              <a:t> WIs</a:t>
            </a:r>
            <a:r>
              <a:rPr lang="en-US" altLang="zh-CN" sz="2000" b="1" dirty="0">
                <a:latin typeface="+mn-lt"/>
                <a:sym typeface="+mn-ea"/>
              </a:rPr>
              <a:t>.</a:t>
            </a:r>
            <a:endParaRPr lang="en-US" altLang="zh-CN" sz="2000" b="1" dirty="0">
              <a:latin typeface="+mn-lt"/>
              <a:sym typeface="+mn-ea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"/>
          <a:srcRect t="1" r="8505" b="3043"/>
          <a:stretch>
            <a:fillRect/>
          </a:stretch>
        </p:blipFill>
        <p:spPr>
          <a:xfrm>
            <a:off x="0" y="2280285"/>
            <a:ext cx="6003925" cy="575310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2"/>
          <a:srcRect r="11391" b="-1362"/>
          <a:stretch>
            <a:fillRect/>
          </a:stretch>
        </p:blipFill>
        <p:spPr>
          <a:xfrm>
            <a:off x="6066155" y="1294130"/>
            <a:ext cx="6123940" cy="14433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" y="1139825"/>
            <a:ext cx="5879465" cy="114046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/>
          </a:p>
        </p:txBody>
      </p:sp>
      <p:sp>
        <p:nvSpPr>
          <p:cNvPr id="19" name="文本框 18"/>
          <p:cNvSpPr txBox="1"/>
          <p:nvPr/>
        </p:nvSpPr>
        <p:spPr>
          <a:xfrm>
            <a:off x="37465" y="5477510"/>
            <a:ext cx="12115165" cy="13817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>
              <a:lnSpc>
                <a:spcPct val="100000"/>
              </a:lnSpc>
              <a:spcBef>
                <a:spcPts val="300"/>
              </a:spcBef>
            </a:pPr>
            <a:r>
              <a:rPr lang="en-US" altLang="zh-CN" sz="1600" b="1" dirty="0">
                <a:solidFill>
                  <a:schemeClr val="tx1"/>
                </a:solidFill>
                <a:latin typeface="+mn-lt"/>
                <a:sym typeface="+mn-ea"/>
              </a:rPr>
              <a:t>Observation 3</a:t>
            </a:r>
            <a:r>
              <a:rPr lang="en-US" altLang="zh-CN" sz="1600" dirty="0">
                <a:solidFill>
                  <a:schemeClr val="tx1"/>
                </a:solidFill>
                <a:latin typeface="+mn-lt"/>
                <a:sym typeface="+mn-ea"/>
              </a:rPr>
              <a:t>: </a:t>
            </a:r>
            <a:endParaRPr lang="en-US" altLang="zh-CN" sz="1600" dirty="0">
              <a:solidFill>
                <a:schemeClr val="tx1"/>
              </a:solidFill>
              <a:latin typeface="+mn-lt"/>
              <a:sym typeface="+mn-ea"/>
            </a:endParaRPr>
          </a:p>
          <a:p>
            <a:pPr marL="285750" indent="-285750" algn="just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n-lt"/>
                <a:sym typeface="+mn-ea"/>
              </a:rPr>
              <a:t>Config CA_n77(3A) with UL n77 PC2  and  CA_n77C with UL CA_n77C PC2 are in both RAN4 R17 Spec(38.101-1 ha0) and R18 Spec(38.101-1 i20);</a:t>
            </a:r>
            <a:r>
              <a:rPr lang="en-US" altLang="zh-CN" sz="1600" dirty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endParaRPr lang="en-US" altLang="zh-CN" sz="1600" dirty="0">
              <a:solidFill>
                <a:schemeClr val="tx1"/>
              </a:solidFill>
              <a:latin typeface="+mn-lt"/>
              <a:sym typeface="+mn-ea"/>
            </a:endParaRPr>
          </a:p>
          <a:p>
            <a:pPr marL="285750" indent="-285750" algn="just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n-lt"/>
                <a:sym typeface="+mn-ea"/>
              </a:rPr>
              <a:t>Configs DC_13A-48A-66A_n77A with UL DC_13A_n77A PC2 and with UL DC_66A_n77A PC2 have been moved from RAN4 R17 Spec to R18 Spec(38.101-3 i20);</a:t>
            </a:r>
            <a:endParaRPr lang="en-US" altLang="zh-CN" sz="1600" b="1" dirty="0">
              <a:solidFill>
                <a:schemeClr val="tx1"/>
              </a:solidFill>
              <a:latin typeface="+mn-lt"/>
              <a:sym typeface="+mn-ea"/>
            </a:endParaRPr>
          </a:p>
        </p:txBody>
      </p:sp>
      <p:sp>
        <p:nvSpPr>
          <p:cNvPr id="4" name="标题 1"/>
          <p:cNvSpPr>
            <a:spLocks noGrp="1" noChangeArrowheads="1"/>
          </p:cNvSpPr>
          <p:nvPr/>
        </p:nvSpPr>
        <p:spPr>
          <a:xfrm>
            <a:off x="37465" y="42545"/>
            <a:ext cx="12312015" cy="7277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609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1219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2438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tx1"/>
                </a:solidFill>
              </a:rPr>
              <a:t>These R18 High power CA/DC</a:t>
            </a:r>
            <a:r>
              <a:rPr lang="zh-CN" altLang="en-US" sz="2800" b="1" dirty="0">
                <a:solidFill>
                  <a:schemeClr val="tx1"/>
                </a:solidFill>
              </a:rPr>
              <a:t> </a:t>
            </a:r>
            <a:r>
              <a:rPr lang="en-US" altLang="zh-CN" sz="2800" b="1" dirty="0">
                <a:solidFill>
                  <a:schemeClr val="tx1"/>
                </a:solidFill>
              </a:rPr>
              <a:t>configs</a:t>
            </a:r>
            <a:r>
              <a:rPr lang="en-US" altLang="zh-CN" sz="2800" b="1" dirty="0">
                <a:solidFill>
                  <a:schemeClr val="tx1"/>
                </a:solidFill>
                <a:highlight>
                  <a:srgbClr val="FFFF00"/>
                </a:highlight>
              </a:rPr>
              <a:t>’</a:t>
            </a:r>
            <a:r>
              <a:rPr lang="zh-CN" altLang="en-US" sz="2800" b="1" dirty="0">
                <a:solidFill>
                  <a:schemeClr val="tx1"/>
                </a:solidFill>
              </a:rPr>
              <a:t> </a:t>
            </a:r>
            <a:r>
              <a:rPr lang="en-US" altLang="zh-CN" sz="2800" b="1" dirty="0">
                <a:solidFill>
                  <a:schemeClr val="tx1"/>
                </a:solidFill>
              </a:rPr>
              <a:t>status in</a:t>
            </a:r>
            <a:r>
              <a:rPr lang="en-US" altLang="zh-CN" sz="2800" b="1" dirty="0">
                <a:solidFill>
                  <a:schemeClr val="tx1"/>
                </a:solidFill>
              </a:rPr>
              <a:t> R17 and R18 RAN4 Spec</a:t>
            </a:r>
            <a:endParaRPr lang="en-US" altLang="zh-CN" sz="2800" b="1" dirty="0">
              <a:solidFill>
                <a:schemeClr val="tx1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rcRect t="30335" r="1417" b="39877"/>
          <a:stretch>
            <a:fillRect/>
          </a:stretch>
        </p:blipFill>
        <p:spPr>
          <a:xfrm>
            <a:off x="149860" y="1429385"/>
            <a:ext cx="3178175" cy="8985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t="36041" r="-1377" b="19793"/>
          <a:stretch>
            <a:fillRect/>
          </a:stretch>
        </p:blipFill>
        <p:spPr>
          <a:xfrm>
            <a:off x="3391535" y="1343660"/>
            <a:ext cx="2477770" cy="10287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 t="51125" r="-1212" b="8485"/>
          <a:stretch>
            <a:fillRect/>
          </a:stretch>
        </p:blipFill>
        <p:spPr>
          <a:xfrm>
            <a:off x="7042150" y="1384935"/>
            <a:ext cx="4508500" cy="9461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rcRect t="43805" r="-1573"/>
          <a:stretch>
            <a:fillRect/>
          </a:stretch>
        </p:blipFill>
        <p:spPr>
          <a:xfrm>
            <a:off x="255905" y="3866515"/>
            <a:ext cx="5330825" cy="109156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356995" y="2372360"/>
            <a:ext cx="379666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 b="1">
                <a:solidFill>
                  <a:schemeClr val="tx1"/>
                </a:solidFill>
              </a:rPr>
              <a:t>Figure 1 </a:t>
            </a:r>
            <a:r>
              <a:rPr lang="en-US" sz="1400" b="1" dirty="0">
                <a:solidFill>
                  <a:schemeClr val="tx1"/>
                </a:solidFill>
                <a:latin typeface="+mn-lt"/>
                <a:sym typeface="+mn-ea"/>
              </a:rPr>
              <a:t>CA_n77(3A) with UL n77 PC2</a:t>
            </a:r>
            <a:endParaRPr lang="en-US" altLang="zh-CN" sz="1400" b="1" dirty="0">
              <a:solidFill>
                <a:schemeClr val="tx1"/>
              </a:solidFill>
              <a:latin typeface="+mn-lt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61405" y="2372360"/>
            <a:ext cx="592137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 b="1">
                <a:solidFill>
                  <a:schemeClr val="tx1"/>
                </a:solidFill>
              </a:rPr>
              <a:t>Figure 2 </a:t>
            </a:r>
            <a:r>
              <a:rPr lang="en-US" sz="1400" b="1" dirty="0">
                <a:latin typeface="+mn-lt"/>
                <a:sym typeface="+mn-ea"/>
              </a:rPr>
              <a:t>DC_13A-48A-66A_n77A with UL DC_13A_n77A/DC_66A_n77A PC2</a:t>
            </a:r>
            <a:endParaRPr lang="en-US" altLang="zh-CN" sz="1400" b="1" dirty="0">
              <a:solidFill>
                <a:schemeClr val="tx1"/>
              </a:solidFill>
              <a:latin typeface="+mn-lt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496060" y="5068570"/>
            <a:ext cx="592137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 b="1">
                <a:solidFill>
                  <a:schemeClr val="tx1"/>
                </a:solidFill>
              </a:rPr>
              <a:t>Figure 3 </a:t>
            </a:r>
            <a:r>
              <a:rPr lang="en-US" sz="1400" b="1" dirty="0">
                <a:latin typeface="+mn-lt"/>
                <a:sym typeface="+mn-ea"/>
              </a:rPr>
              <a:t>CA_n77(3A) with UL n77 PC2</a:t>
            </a:r>
            <a:endParaRPr lang="en-US" altLang="zh-CN" sz="1400" b="1" dirty="0">
              <a:solidFill>
                <a:schemeClr val="tx1"/>
              </a:solidFill>
              <a:latin typeface="+mn-lt"/>
              <a:sym typeface="+mn-ea"/>
            </a:endParaRPr>
          </a:p>
        </p:txBody>
      </p:sp>
      <p:graphicFrame>
        <p:nvGraphicFramePr>
          <p:cNvPr id="16" name="表格 15"/>
          <p:cNvGraphicFramePr/>
          <p:nvPr>
            <p:custDataLst>
              <p:tags r:id="rId5"/>
            </p:custDataLst>
          </p:nvPr>
        </p:nvGraphicFramePr>
        <p:xfrm>
          <a:off x="5869305" y="3023235"/>
          <a:ext cx="6055360" cy="26447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7645"/>
                <a:gridCol w="1669415"/>
                <a:gridCol w="1638300"/>
              </a:tblGrid>
              <a:tr h="34480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Configs</a:t>
                      </a:r>
                      <a:endParaRPr lang="en-US" altLang="zh-CN" sz="12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in RAN4 Rel-17 Spec?</a:t>
                      </a:r>
                      <a:endParaRPr lang="en-US" altLang="zh-CN" sz="12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in RAN4 Rel-18 Spec?</a:t>
                      </a:r>
                      <a:endParaRPr lang="zh-CN" altLang="en-US" sz="1200"/>
                    </a:p>
                  </a:txBody>
                  <a:tcPr/>
                </a:tc>
              </a:tr>
              <a:tr h="57467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400" dirty="0">
                          <a:sym typeface="+mn-ea"/>
                        </a:rPr>
                        <a:t>CA_n77(3A) with UL n77 PC2</a:t>
                      </a:r>
                      <a:endParaRPr lang="en-US" altLang="en-US" sz="1400" dirty="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Yes</a:t>
                      </a:r>
                      <a:endParaRPr lang="en-US" altLang="zh-CN" sz="1400"/>
                    </a:p>
                    <a:p>
                      <a:pPr algn="ctr">
                        <a:buNone/>
                      </a:pPr>
                      <a:endParaRPr lang="en-US" altLang="zh-CN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Yes</a:t>
                      </a:r>
                      <a:endParaRPr lang="en-US" altLang="zh-CN" sz="1400"/>
                    </a:p>
                    <a:p>
                      <a:pPr algn="ctr">
                        <a:buNone/>
                      </a:pPr>
                      <a:endParaRPr lang="en-US" altLang="zh-CN" sz="1400"/>
                    </a:p>
                  </a:txBody>
                  <a:tcPr/>
                </a:tc>
              </a:tr>
              <a:tr h="57531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400" dirty="0">
                          <a:sym typeface="+mn-ea"/>
                        </a:rPr>
                        <a:t>CA_n77C with UL CA_n77C PC2</a:t>
                      </a:r>
                      <a:endParaRPr lang="en-US" altLang="en-US" sz="1400" dirty="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Yes</a:t>
                      </a:r>
                      <a:endParaRPr lang="en-US" altLang="zh-CN" sz="1400"/>
                    </a:p>
                    <a:p>
                      <a:pPr algn="ctr">
                        <a:buNone/>
                      </a:pPr>
                      <a:endParaRPr lang="en-US" altLang="zh-CN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Yes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/>
                </a:tc>
              </a:tr>
              <a:tr h="57467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400" dirty="0">
                          <a:sym typeface="+mn-ea"/>
                        </a:rPr>
                        <a:t> DC_13A-48A-66A_n77A with UL DC_13A_n77A PC2</a:t>
                      </a:r>
                      <a:endParaRPr lang="en-US" altLang="en-US" sz="1400" dirty="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No</a:t>
                      </a:r>
                      <a:endParaRPr lang="en-US" altLang="zh-CN" sz="1400"/>
                    </a:p>
                    <a:p>
                      <a:pPr algn="ctr">
                        <a:buNone/>
                      </a:pPr>
                      <a:endParaRPr lang="en-US" altLang="zh-CN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Yes</a:t>
                      </a:r>
                      <a:endParaRPr lang="en-US" altLang="zh-CN" sz="1400"/>
                    </a:p>
                    <a:p>
                      <a:pPr algn="ctr">
                        <a:buNone/>
                      </a:pPr>
                      <a:endParaRPr lang="en-US" altLang="zh-CN" sz="1400"/>
                    </a:p>
                  </a:txBody>
                  <a:tcPr/>
                </a:tc>
              </a:tr>
              <a:tr h="57531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400" dirty="0">
                          <a:sym typeface="+mn-ea"/>
                        </a:rPr>
                        <a:t> DC_13A-48A-66A_n77A with UL DC_66A_n77A PC2</a:t>
                      </a:r>
                      <a:endParaRPr lang="en-US" altLang="en-US" sz="1400" dirty="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No</a:t>
                      </a:r>
                      <a:endParaRPr lang="en-US" altLang="zh-CN" sz="1400"/>
                    </a:p>
                    <a:p>
                      <a:pPr algn="ctr">
                        <a:buNone/>
                      </a:pPr>
                      <a:endParaRPr lang="en-US" altLang="zh-CN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Yes</a:t>
                      </a:r>
                      <a:endParaRPr lang="en-US" altLang="zh-CN" sz="1400"/>
                    </a:p>
                    <a:p>
                      <a:pPr algn="ctr">
                        <a:buNone/>
                      </a:pPr>
                      <a:endParaRPr lang="en-US" altLang="zh-CN" sz="140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255905" y="3023235"/>
            <a:ext cx="2353310" cy="64516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38.101-1 V17.10.0 (2023-06)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15995" y="770255"/>
            <a:ext cx="2353310" cy="64516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38.101-1 V18.2.0 (2023-06)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945755" y="739775"/>
            <a:ext cx="2353310" cy="64516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38.101-3 V18.2.0 (2023-06)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28035" y="2995295"/>
            <a:ext cx="2353310" cy="64516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38.101-1 V18.2.0 (2023-06)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6710" y="739775"/>
            <a:ext cx="2353310" cy="64516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38.101-1 V17.10.0 (2023-06)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19685" y="144780"/>
            <a:ext cx="12312015" cy="727710"/>
          </a:xfrm>
        </p:spPr>
        <p:txBody>
          <a:bodyPr/>
          <a:lstStyle/>
          <a:p>
            <a:pPr eaLnBrk="1" hangingPunct="1"/>
            <a:r>
              <a:rPr lang="en-US" sz="2800" b="1" dirty="0">
                <a:solidFill>
                  <a:schemeClr val="tx1"/>
                </a:solidFill>
              </a:rPr>
              <a:t>PRD21 guideline for importing new </a:t>
            </a:r>
            <a:r>
              <a:rPr lang="en-US" sz="2800" dirty="0">
                <a:latin typeface="+mn-lt"/>
                <a:sym typeface="+mn-ea"/>
              </a:rPr>
              <a:t>configs/bands/BWs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/>
          </a:p>
        </p:txBody>
      </p:sp>
      <p:sp>
        <p:nvSpPr>
          <p:cNvPr id="19" name="文本框 18"/>
          <p:cNvSpPr txBox="1"/>
          <p:nvPr/>
        </p:nvSpPr>
        <p:spPr>
          <a:xfrm>
            <a:off x="62829" y="4096840"/>
            <a:ext cx="12114884" cy="1925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ts val="3500"/>
              </a:lnSpc>
              <a:spcBef>
                <a:spcPts val="300"/>
              </a:spcBef>
            </a:pPr>
            <a:r>
              <a:rPr lang="en-US" altLang="zh-CN" sz="2000" b="1" dirty="0">
                <a:solidFill>
                  <a:schemeClr val="tx1"/>
                </a:solidFill>
                <a:latin typeface="+mn-lt"/>
                <a:sym typeface="+mn-ea"/>
              </a:rPr>
              <a:t>Observation 4</a:t>
            </a:r>
            <a:r>
              <a:rPr lang="en-US" altLang="zh-CN" sz="2000" dirty="0">
                <a:solidFill>
                  <a:schemeClr val="tx1"/>
                </a:solidFill>
                <a:latin typeface="+mn-lt"/>
                <a:sym typeface="+mn-ea"/>
              </a:rPr>
              <a:t>: </a:t>
            </a:r>
            <a:r>
              <a:rPr lang="en-US" sz="2000" dirty="0">
                <a:solidFill>
                  <a:schemeClr val="tx1"/>
                </a:solidFill>
                <a:latin typeface="+mn-lt"/>
                <a:sym typeface="+mn-ea"/>
              </a:rPr>
              <a:t>As per PRD21[3] guideline Section 4.1 Point 13, no new configs/new bands/new BWs shall be introduced into Chapter 5 of TS 38.521-1/2/3, unless they have already been </a:t>
            </a:r>
            <a:r>
              <a:rPr lang="en-US" sz="2000" dirty="0">
                <a:solidFill>
                  <a:schemeClr val="tx1"/>
                </a:solidFill>
                <a:highlight>
                  <a:srgbClr val="FFFF00"/>
                </a:highlight>
                <a:latin typeface="+mn-lt"/>
                <a:sym typeface="+mn-ea"/>
              </a:rPr>
              <a:t>completed</a:t>
            </a:r>
            <a:r>
              <a:rPr lang="en-US" sz="2000" dirty="0">
                <a:solidFill>
                  <a:schemeClr val="tx1"/>
                </a:solidFill>
                <a:latin typeface="+mn-lt"/>
                <a:sym typeface="+mn-ea"/>
              </a:rPr>
              <a:t> in RAN4. </a:t>
            </a:r>
            <a:endParaRPr lang="pt-BR" altLang="zh-CN" sz="2000" b="1" dirty="0">
              <a:solidFill>
                <a:schemeClr val="tx1"/>
              </a:solidFill>
              <a:latin typeface="+mn-lt"/>
              <a:sym typeface="+mn-ea"/>
            </a:endParaRPr>
          </a:p>
          <a:p>
            <a:pPr algn="just">
              <a:lnSpc>
                <a:spcPts val="3500"/>
              </a:lnSpc>
              <a:spcBef>
                <a:spcPts val="300"/>
              </a:spcBef>
            </a:pPr>
            <a:r>
              <a:rPr lang="en-US" altLang="zh-CN" sz="2000" b="1" dirty="0">
                <a:solidFill>
                  <a:schemeClr val="tx1"/>
                </a:solidFill>
                <a:latin typeface="+mn-lt"/>
                <a:sym typeface="+mn-ea"/>
              </a:rPr>
              <a:t>Proposal 1</a:t>
            </a:r>
            <a:r>
              <a:rPr lang="en-US" altLang="zh-CN" sz="2000" dirty="0">
                <a:solidFill>
                  <a:schemeClr val="tx1"/>
                </a:solidFill>
                <a:latin typeface="+mn-lt"/>
                <a:sym typeface="+mn-ea"/>
              </a:rPr>
              <a:t>:</a:t>
            </a:r>
            <a:r>
              <a:rPr lang="en-US" altLang="zh-CN" sz="2000" b="1" dirty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sz="2000" dirty="0">
                <a:solidFill>
                  <a:schemeClr val="tx1"/>
                </a:solidFill>
                <a:latin typeface="+mn-lt"/>
                <a:sym typeface="+mn-ea"/>
              </a:rPr>
              <a:t>PRD21 list only imports RAN4 completed configs which have already been introduced in RAN4 specs (38.101-1/2/3). </a:t>
            </a:r>
            <a:endParaRPr lang="en-US" altLang="zh-CN" sz="2000" dirty="0">
              <a:solidFill>
                <a:schemeClr val="tx1"/>
              </a:solidFill>
              <a:latin typeface="+mn-lt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120" y="1176655"/>
            <a:ext cx="12047220" cy="249491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/>
          </a:p>
        </p:txBody>
      </p:sp>
      <p:sp>
        <p:nvSpPr>
          <p:cNvPr id="19" name="文本框 18"/>
          <p:cNvSpPr txBox="1"/>
          <p:nvPr/>
        </p:nvSpPr>
        <p:spPr>
          <a:xfrm>
            <a:off x="0" y="3726815"/>
            <a:ext cx="12072620" cy="313753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indent="0" eaLnBrk="1" latinLnBrk="0" hangingPunct="1">
              <a:lnSpc>
                <a:spcPts val="3200"/>
              </a:lnSpc>
              <a:spcBef>
                <a:spcPts val="300"/>
              </a:spcBef>
            </a:pPr>
            <a:r>
              <a:rPr lang="en-US" altLang="zh-CN" sz="1600" b="1" dirty="0">
                <a:solidFill>
                  <a:schemeClr val="tx1"/>
                </a:solidFill>
                <a:latin typeface="+mn-lt"/>
              </a:rPr>
              <a:t>Propos</a:t>
            </a:r>
            <a:r>
              <a:rPr lang="en-US" altLang="zh-CN" sz="1600" b="1" dirty="0">
                <a:solidFill>
                  <a:schemeClr val="tx1"/>
                </a:solidFill>
                <a:latin typeface="+mn-lt"/>
                <a:sym typeface="+mn-ea"/>
              </a:rPr>
              <a:t>al 2</a:t>
            </a:r>
            <a:r>
              <a:rPr lang="en-US" altLang="zh-CN" sz="1600" b="1" dirty="0">
                <a:solidFill>
                  <a:schemeClr val="tx1"/>
                </a:solidFill>
                <a:latin typeface="+mn-lt"/>
              </a:rPr>
              <a:t>: </a:t>
            </a:r>
            <a:r>
              <a:rPr lang="en-US" altLang="zh-CN" sz="1600" dirty="0">
                <a:solidFill>
                  <a:schemeClr val="tx1"/>
                </a:solidFill>
                <a:highlight>
                  <a:srgbClr val="FFFF00"/>
                </a:highlight>
                <a:latin typeface="+mn-lt"/>
              </a:rPr>
              <a:t>In PRD21, </a:t>
            </a:r>
            <a:r>
              <a:rPr lang="en-US" altLang="zh-CN" sz="1600" dirty="0">
                <a:solidFill>
                  <a:schemeClr val="tx1"/>
                </a:solidFill>
                <a:latin typeface="+mn-lt"/>
              </a:rPr>
              <a:t>f</a:t>
            </a:r>
            <a:r>
              <a:rPr lang="en-US" altLang="zh-CN" sz="1600" dirty="0">
                <a:solidFill>
                  <a:schemeClr val="tx1"/>
                </a:solidFill>
                <a:latin typeface="+mn-lt"/>
                <a:sym typeface="+mn-ea"/>
              </a:rPr>
              <a:t>or R18 HP CADC </a:t>
            </a:r>
            <a:r>
              <a:rPr lang="en-US" sz="1600" dirty="0">
                <a:solidFill>
                  <a:schemeClr val="tx1"/>
                </a:solidFill>
                <a:latin typeface="+mn-lt"/>
                <a:sym typeface="+mn-ea"/>
              </a:rPr>
              <a:t>Configs in  both RAN4 R17 and R18 specs, </a:t>
            </a:r>
            <a:r>
              <a:rPr lang="en-US" altLang="zh-CN" sz="1600" dirty="0">
                <a:solidFill>
                  <a:schemeClr val="tx1"/>
                </a:solidFill>
                <a:latin typeface="+mn-lt"/>
                <a:sym typeface="+mn-ea"/>
              </a:rPr>
              <a:t>to add "Rel-17, Rel-18" into "Release" Column, to add RAN5 R17 and R18 high power WIC </a:t>
            </a:r>
            <a:r>
              <a:rPr lang="en-US" altLang="zh-CN" sz="1600" dirty="0">
                <a:latin typeface="+mn-lt"/>
                <a:sym typeface="+mn-ea"/>
              </a:rPr>
              <a:t> </a:t>
            </a:r>
            <a:r>
              <a:rPr lang="en-US" altLang="zh-CN" sz="1600" dirty="0">
                <a:highlight>
                  <a:srgbClr val="FFFF00"/>
                </a:highlight>
                <a:latin typeface="+mn-lt"/>
                <a:sym typeface="+mn-ea"/>
              </a:rPr>
              <a:t>“HPUE_NR_CADC_NR_LTE_DC_R17-UEConTest” and</a:t>
            </a:r>
            <a:r>
              <a:rPr lang="en-US" altLang="zh-CN" sz="1600" dirty="0">
                <a:solidFill>
                  <a:schemeClr val="tx1"/>
                </a:solidFill>
                <a:latin typeface="+mn-lt"/>
                <a:sym typeface="+mn-ea"/>
              </a:rPr>
              <a:t> “HPUE_NR_CADC_NR_LTE_DC_R18-UEConTest” into "WIC" Column, and to add corresponding </a:t>
            </a:r>
            <a:r>
              <a:rPr lang="en-US" altLang="zh-CN" sz="1600" dirty="0">
                <a:solidFill>
                  <a:schemeClr val="tx1"/>
                </a:solidFill>
                <a:highlight>
                  <a:srgbClr val="FFFF00"/>
                </a:highlight>
                <a:latin typeface="+mn-lt"/>
                <a:sym typeface="+mn-ea"/>
              </a:rPr>
              <a:t>descriptions in “Comments” Column</a:t>
            </a:r>
            <a:r>
              <a:rPr lang="en-US" altLang="zh-CN" sz="1600" dirty="0">
                <a:solidFill>
                  <a:schemeClr val="tx1"/>
                </a:solidFill>
                <a:latin typeface="+mn-lt"/>
                <a:sym typeface="+mn-ea"/>
              </a:rPr>
              <a:t>.</a:t>
            </a:r>
            <a:endParaRPr lang="en-US" altLang="zh-CN" sz="1600" dirty="0">
              <a:solidFill>
                <a:schemeClr val="tx1"/>
              </a:solidFill>
              <a:latin typeface="+mn-lt"/>
            </a:endParaRPr>
          </a:p>
          <a:p>
            <a:pPr marL="0" indent="0" eaLnBrk="1" latinLnBrk="0" hangingPunct="1">
              <a:lnSpc>
                <a:spcPts val="3200"/>
              </a:lnSpc>
              <a:spcBef>
                <a:spcPts val="300"/>
              </a:spcBef>
            </a:pPr>
            <a:r>
              <a:rPr lang="en-US" altLang="zh-CN" sz="1600" b="1" dirty="0">
                <a:solidFill>
                  <a:schemeClr val="tx1"/>
                </a:solidFill>
                <a:latin typeface="+mn-lt"/>
                <a:sym typeface="+mn-ea"/>
              </a:rPr>
              <a:t>Proposal 3: </a:t>
            </a:r>
            <a:r>
              <a:rPr lang="en-US" altLang="zh-CN" sz="1600" dirty="0">
                <a:solidFill>
                  <a:schemeClr val="tx1"/>
                </a:solidFill>
                <a:highlight>
                  <a:srgbClr val="FFFF00"/>
                </a:highlight>
                <a:latin typeface="+mn-lt"/>
                <a:sym typeface="+mn-ea"/>
              </a:rPr>
              <a:t>In PRD21,</a:t>
            </a:r>
            <a:r>
              <a:rPr lang="en-US" altLang="zh-CN" sz="1600" dirty="0">
                <a:solidFill>
                  <a:schemeClr val="tx1"/>
                </a:solidFill>
                <a:latin typeface="+mn-lt"/>
                <a:sym typeface="+mn-ea"/>
              </a:rPr>
              <a:t> for R18 HP CADC </a:t>
            </a:r>
            <a:r>
              <a:rPr lang="en-US" sz="1600" dirty="0">
                <a:solidFill>
                  <a:schemeClr val="tx1"/>
                </a:solidFill>
                <a:latin typeface="+mn-lt"/>
                <a:sym typeface="+mn-ea"/>
              </a:rPr>
              <a:t>Configs removed from RAN4 R17 spec to R18 spec, to repalce </a:t>
            </a:r>
            <a:r>
              <a:rPr lang="en-US" altLang="zh-CN" sz="1600" dirty="0">
                <a:solidFill>
                  <a:schemeClr val="tx1"/>
                </a:solidFill>
                <a:latin typeface="+mn-lt"/>
                <a:sym typeface="+mn-ea"/>
              </a:rPr>
              <a:t>“Rel-17” with "Rel-18" in "Release" Column, and to replace RAN5 R17 HP WIC with R18 HP WIC “HPUE_NR_CADC_NR_LTE_DC_R18-UEConTest” into "WIC" Column.</a:t>
            </a:r>
            <a:endParaRPr lang="en-US" sz="1600" dirty="0">
              <a:solidFill>
                <a:schemeClr val="tx1"/>
              </a:solidFill>
              <a:latin typeface="+mn-lt"/>
              <a:sym typeface="+mn-ea"/>
            </a:endParaRPr>
          </a:p>
          <a:p>
            <a:pPr marL="0" indent="0" eaLnBrk="1" latinLnBrk="0" hangingPunct="1">
              <a:lnSpc>
                <a:spcPts val="3200"/>
              </a:lnSpc>
              <a:spcBef>
                <a:spcPts val="300"/>
              </a:spcBef>
            </a:pPr>
            <a:r>
              <a:rPr lang="en-US" altLang="zh-CN" sz="1600" b="1" dirty="0">
                <a:latin typeface="+mn-lt"/>
              </a:rPr>
              <a:t>Propos</a:t>
            </a:r>
            <a:r>
              <a:rPr lang="en-US" altLang="zh-CN" sz="1600" b="1" dirty="0">
                <a:solidFill>
                  <a:schemeClr val="tx1"/>
                </a:solidFill>
                <a:latin typeface="+mn-lt"/>
              </a:rPr>
              <a:t>al 4: </a:t>
            </a:r>
            <a:r>
              <a:rPr lang="en-US" altLang="zh-CN" sz="1600" dirty="0">
                <a:solidFill>
                  <a:schemeClr val="tx1"/>
                </a:solidFill>
                <a:latin typeface="+mn-lt"/>
              </a:rPr>
              <a:t>Fo</a:t>
            </a:r>
            <a:r>
              <a:rPr lang="en-US" altLang="zh-CN" sz="1600" dirty="0">
                <a:latin typeface="+mn-lt"/>
              </a:rPr>
              <a:t>r further RAN4 newly completed R18 high power configs which share the similar situation above, Proposa</a:t>
            </a:r>
            <a:r>
              <a:rPr lang="en-US" altLang="zh-CN" sz="1600" dirty="0">
                <a:solidFill>
                  <a:schemeClr val="tx1"/>
                </a:solidFill>
                <a:latin typeface="+mn-lt"/>
              </a:rPr>
              <a:t>l 2-3</a:t>
            </a:r>
            <a:r>
              <a:rPr lang="en-US" altLang="zh-CN" sz="1600" dirty="0">
                <a:latin typeface="+mn-lt"/>
              </a:rPr>
              <a:t> also are to be applied.</a:t>
            </a:r>
            <a:endParaRPr lang="en-US" altLang="zh-CN" sz="16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" name="标题 1"/>
          <p:cNvSpPr>
            <a:spLocks noGrp="1" noChangeArrowheads="1"/>
          </p:cNvSpPr>
          <p:nvPr>
            <p:ph type="title"/>
          </p:nvPr>
        </p:nvSpPr>
        <p:spPr>
          <a:xfrm>
            <a:off x="-36830" y="84455"/>
            <a:ext cx="12263120" cy="727710"/>
          </a:xfrm>
        </p:spPr>
        <p:txBody>
          <a:bodyPr/>
          <a:lstStyle/>
          <a:p>
            <a:pPr eaLnBrk="1" hangingPunct="1"/>
            <a:r>
              <a:rPr lang="en-US" altLang="zh-CN" sz="2800" b="1" dirty="0">
                <a:solidFill>
                  <a:schemeClr val="tx1"/>
                </a:solidFill>
              </a:rPr>
              <a:t>To update </a:t>
            </a:r>
            <a:r>
              <a:rPr lang="en-US" altLang="zh-CN" sz="2800" dirty="0">
                <a:latin typeface="+mn-lt"/>
                <a:sym typeface="+mn-ea"/>
              </a:rPr>
              <a:t>PRD21 list for </a:t>
            </a:r>
            <a:r>
              <a:rPr lang="en-US" altLang="zh-CN" sz="2800" b="1" dirty="0">
                <a:solidFill>
                  <a:schemeClr val="tx1"/>
                </a:solidFill>
              </a:rPr>
              <a:t>these R18 High power CA/DC</a:t>
            </a:r>
            <a:r>
              <a:rPr lang="zh-CN" altLang="en-US" sz="2800" b="1" dirty="0">
                <a:solidFill>
                  <a:schemeClr val="tx1"/>
                </a:solidFill>
              </a:rPr>
              <a:t> </a:t>
            </a:r>
            <a:r>
              <a:rPr lang="en-US" altLang="zh-CN" sz="2800" b="1" dirty="0">
                <a:solidFill>
                  <a:schemeClr val="tx1"/>
                </a:solidFill>
              </a:rPr>
              <a:t>configs </a:t>
            </a:r>
            <a:endParaRPr lang="en-US" altLang="zh-CN" sz="2800" b="1" dirty="0">
              <a:solidFill>
                <a:schemeClr val="tx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015" y="980440"/>
            <a:ext cx="11578590" cy="261429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/>
          </a:p>
        </p:txBody>
      </p:sp>
      <p:sp>
        <p:nvSpPr>
          <p:cNvPr id="19" name="文本框 18"/>
          <p:cNvSpPr txBox="1"/>
          <p:nvPr/>
        </p:nvSpPr>
        <p:spPr>
          <a:xfrm>
            <a:off x="9333230" y="3839845"/>
            <a:ext cx="2856865" cy="13843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indent="0" eaLnBrk="1" latinLnBrk="0" hangingPunct="1">
              <a:lnSpc>
                <a:spcPts val="3200"/>
              </a:lnSpc>
              <a:spcBef>
                <a:spcPts val="300"/>
              </a:spcBef>
            </a:pPr>
            <a:r>
              <a:rPr lang="en-US" altLang="zh-CN" sz="1800" b="1" dirty="0">
                <a:solidFill>
                  <a:schemeClr val="tx1"/>
                </a:solidFill>
                <a:latin typeface="+mn-lt"/>
              </a:rPr>
              <a:t>Propos</a:t>
            </a:r>
            <a:r>
              <a:rPr lang="en-US" altLang="zh-CN" sz="1800" b="1" dirty="0">
                <a:solidFill>
                  <a:schemeClr val="tx1"/>
                </a:solidFill>
                <a:latin typeface="+mn-lt"/>
                <a:sym typeface="+mn-ea"/>
              </a:rPr>
              <a:t>al 5</a:t>
            </a:r>
            <a:r>
              <a:rPr lang="en-US" altLang="zh-CN" sz="1800" b="1" dirty="0">
                <a:solidFill>
                  <a:schemeClr val="tx1"/>
                </a:solidFill>
                <a:latin typeface="+mn-lt"/>
              </a:rPr>
              <a:t>: </a:t>
            </a:r>
            <a:r>
              <a:rPr lang="en-US" altLang="zh-CN" sz="1800" dirty="0">
                <a:solidFill>
                  <a:schemeClr val="tx1"/>
                </a:solidFill>
                <a:latin typeface="+mn-lt"/>
              </a:rPr>
              <a:t>To update Point 14 of PRD21 Section 4.1 as shown in the snapshot. </a:t>
            </a:r>
            <a:endParaRPr lang="en-US" altLang="zh-CN" sz="1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标题 1"/>
          <p:cNvSpPr>
            <a:spLocks noGrp="1" noChangeArrowheads="1"/>
          </p:cNvSpPr>
          <p:nvPr>
            <p:ph type="title"/>
          </p:nvPr>
        </p:nvSpPr>
        <p:spPr>
          <a:xfrm>
            <a:off x="-36830" y="84455"/>
            <a:ext cx="12492990" cy="727710"/>
          </a:xfrm>
        </p:spPr>
        <p:txBody>
          <a:bodyPr/>
          <a:lstStyle/>
          <a:p>
            <a:pPr eaLnBrk="1" hangingPunct="1"/>
            <a:r>
              <a:rPr lang="en-US" altLang="zh-CN" sz="2700" b="1" dirty="0">
                <a:solidFill>
                  <a:schemeClr val="tx1"/>
                </a:solidFill>
              </a:rPr>
              <a:t>Clarifications on how to handle Inter-Band EN-DC configuration including FR2 NR CC(s) </a:t>
            </a:r>
            <a:endParaRPr lang="en-US" altLang="zh-CN" sz="2700" b="1" dirty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055" y="648335"/>
            <a:ext cx="12072620" cy="13011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indent="0" eaLnBrk="1" latinLnBrk="0" hangingPunct="1">
              <a:lnSpc>
                <a:spcPts val="2400"/>
              </a:lnSpc>
              <a:spcBef>
                <a:spcPts val="300"/>
              </a:spcBef>
            </a:pPr>
            <a:r>
              <a:rPr lang="en-US" altLang="zh-CN" sz="1800" b="1" dirty="0">
                <a:solidFill>
                  <a:schemeClr val="tx1"/>
                </a:solidFill>
                <a:latin typeface="+mn-lt"/>
                <a:sym typeface="+mn-ea"/>
              </a:rPr>
              <a:t>Observation 5</a:t>
            </a:r>
            <a:r>
              <a:rPr lang="en-US" altLang="zh-CN" sz="1800" b="1" dirty="0">
                <a:solidFill>
                  <a:schemeClr val="tx1"/>
                </a:solidFill>
                <a:latin typeface="+mn-lt"/>
              </a:rPr>
              <a:t>: </a:t>
            </a:r>
            <a:r>
              <a:rPr lang="en-US" altLang="zh-CN" sz="1800" dirty="0">
                <a:solidFill>
                  <a:schemeClr val="tx1"/>
                </a:solidFill>
                <a:latin typeface="+mn-lt"/>
              </a:rPr>
              <a:t>For the LTE anchor agnostic inter-band EN-DC configurations including FR2 NR CC(s), if there are no corresponding FR2 test cases defined in TS 38.521-2, the inter-band EN-DC configuration including FR2 </a:t>
            </a:r>
            <a:r>
              <a:rPr lang="en-US" altLang="zh-CN" sz="1800" dirty="0">
                <a:latin typeface="+mn-lt"/>
                <a:sym typeface="+mn-ea"/>
              </a:rPr>
              <a:t>NR CC(s) </a:t>
            </a:r>
            <a:r>
              <a:rPr lang="en-US" altLang="zh-CN" sz="1800" dirty="0">
                <a:solidFill>
                  <a:schemeClr val="tx1"/>
                </a:solidFill>
                <a:latin typeface="+mn-lt"/>
              </a:rPr>
              <a:t>can not be tested at all. So it is meaningless to add them into TS 38.521-3 Section 5 without any applicable/testable test cases defined in </a:t>
            </a:r>
            <a:r>
              <a:rPr lang="en-US" altLang="zh-CN" sz="1800" dirty="0">
                <a:latin typeface="+mn-lt"/>
                <a:sym typeface="+mn-ea"/>
              </a:rPr>
              <a:t>RAN5 specs</a:t>
            </a:r>
            <a:r>
              <a:rPr lang="en-US" altLang="zh-CN" sz="1800" dirty="0">
                <a:solidFill>
                  <a:schemeClr val="tx1"/>
                </a:solidFill>
                <a:latin typeface="+mn-lt"/>
              </a:rPr>
              <a:t>. Only when there is at least 1 corresponding NR CC(s) FR2 Tx/Rx test case defined in TS 38.521-2, the corresponding inter-band EN-DC configurations including FR2 NR CC(s)configurations can be introduced into TS 38.521-3 Section5.</a:t>
            </a:r>
            <a:endParaRPr lang="en-US" altLang="zh-CN" sz="18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9855" y="2353945"/>
            <a:ext cx="8832850" cy="44577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302375" y="2696845"/>
            <a:ext cx="2353310" cy="36830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pPr algn="ctr"/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PRD21 Section 4.1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sp>
        <p:nvSpPr>
          <p:cNvPr id="7" name="文本框 6"/>
          <p:cNvSpPr txBox="1"/>
          <p:nvPr/>
        </p:nvSpPr>
        <p:spPr>
          <a:xfrm rot="1620000">
            <a:off x="9471660" y="2800350"/>
            <a:ext cx="2155190" cy="786765"/>
          </a:xfrm>
          <a:prstGeom prst="rect">
            <a:avLst/>
          </a:prstGeom>
          <a:solidFill>
            <a:srgbClr val="FFFF00"/>
          </a:solidFill>
          <a:ln w="38100">
            <a:noFill/>
          </a:ln>
        </p:spPr>
        <p:txBody>
          <a:bodyPr wrap="square" rtlCol="0">
            <a:noAutofit/>
          </a:bodyPr>
          <a:p>
            <a:pPr algn="ctr"/>
            <a:r>
              <a:rPr lang="en-US" altLang="zh-CN" sz="2400" b="1">
                <a:solidFill>
                  <a:srgbClr val="C00000"/>
                </a:solidFill>
                <a:highlight>
                  <a:srgbClr val="FFFF00"/>
                </a:highlight>
              </a:rPr>
              <a:t>newly added in r1</a:t>
            </a:r>
            <a:endParaRPr lang="en-US" altLang="zh-CN" sz="2400" b="1">
              <a:solidFill>
                <a:srgbClr val="C00000"/>
              </a:solidFill>
              <a:highlight>
                <a:srgbClr val="FFFF00"/>
              </a:highlight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19050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>
                <a:solidFill>
                  <a:schemeClr val="tx1"/>
                </a:solidFill>
              </a:rPr>
              <a:t>Reference </a:t>
            </a:r>
            <a:endParaRPr lang="en-US" altLang="zh-CN" sz="3200" b="1" dirty="0">
              <a:solidFill>
                <a:schemeClr val="tx1"/>
              </a:solidFill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0025" y="1066165"/>
            <a:ext cx="11749405" cy="2412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latinLnBrk="0" hangingPunct="1">
              <a:lnSpc>
                <a:spcPts val="35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[1] </a:t>
            </a:r>
            <a:r>
              <a:rPr lang="en-US" altLang="zh-CN" sz="2400" dirty="0">
                <a:latin typeface="+mn-lt"/>
                <a:sym typeface="+mn-ea"/>
              </a:rPr>
              <a:t>R4-2217119, WF on </a:t>
            </a:r>
            <a:r>
              <a:rPr lang="en-US" altLang="zh-CN" sz="2400" dirty="0" err="1">
                <a:latin typeface="+mn-lt"/>
                <a:sym typeface="+mn-ea"/>
              </a:rPr>
              <a:t>HPUE_Basket_Intra</a:t>
            </a:r>
            <a:r>
              <a:rPr lang="en-US" altLang="zh-CN" sz="2400" dirty="0">
                <a:latin typeface="+mn-lt"/>
                <a:sym typeface="+mn-ea"/>
              </a:rPr>
              <a:t>-CA_TDD; 3GPP TSG-RAN4 Meeting #104-bis-e, </a:t>
            </a:r>
            <a:r>
              <a:rPr lang="en-US" altLang="zh-CN" sz="2400" dirty="0" err="1">
                <a:latin typeface="+mn-lt"/>
                <a:sym typeface="+mn-ea"/>
              </a:rPr>
              <a:t>Emeeting</a:t>
            </a:r>
            <a:r>
              <a:rPr lang="en-US" altLang="zh-CN" sz="2400" dirty="0">
                <a:latin typeface="+mn-lt"/>
                <a:sym typeface="+mn-ea"/>
              </a:rPr>
              <a:t>, 10– 19 October 2022</a:t>
            </a:r>
            <a:endParaRPr lang="en-US" altLang="zh-CN" sz="2400" dirty="0">
              <a:latin typeface="+mn-lt"/>
              <a:sym typeface="+mn-ea"/>
            </a:endParaRPr>
          </a:p>
          <a:p>
            <a:pPr algn="l" eaLnBrk="1" latinLnBrk="0" hangingPunct="1">
              <a:lnSpc>
                <a:spcPts val="35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2400" dirty="0">
                <a:latin typeface="+mn-lt"/>
                <a:sym typeface="+mn-ea"/>
              </a:rPr>
              <a:t>[2] R4-2303706, CR on R17 TS38.101-1 Modification on the PC2 and PC1.5 note on the CA configuration with UL single carrier</a:t>
            </a:r>
            <a:endParaRPr lang="en-US" altLang="zh-CN" sz="2400" dirty="0">
              <a:latin typeface="+mn-lt"/>
              <a:sym typeface="+mn-ea"/>
            </a:endParaRPr>
          </a:p>
          <a:p>
            <a:pPr algn="l" eaLnBrk="1" latinLnBrk="0" hangingPunct="1">
              <a:lnSpc>
                <a:spcPts val="35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[3] R5-232824, PRD21 on NR bands and 5G NR CADC config handling v1.5.0</a:t>
            </a:r>
            <a:endParaRPr lang="en-US" altLang="zh-CN" sz="2400" dirty="0">
              <a:solidFill>
                <a:schemeClr val="tx1"/>
              </a:solidFill>
              <a:latin typeface="+mn-lt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2"/>
          <p:cNvSpPr>
            <a:spLocks noGrp="1" noChangeArrowheads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/>
          <a:lstStyle/>
          <a:p>
            <a:pPr eaLnBrk="1" hangingPunct="1"/>
            <a:r>
              <a:rPr lang="en-US" altLang="zh-CN" sz="6000"/>
              <a:t>Thank you!</a:t>
            </a:r>
            <a:endParaRPr lang="en-US" altLang="zh-CN" sz="6000"/>
          </a:p>
        </p:txBody>
      </p:sp>
      <p:sp>
        <p:nvSpPr>
          <p:cNvPr id="20482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RS_CLASSIFICATIONID" val="0"/>
  <p:tag name="RS_CLASSIFICATION" val="UNRESTRICTED"/>
</p:tagLst>
</file>

<file path=ppt/tags/tag10.xml><?xml version="1.0" encoding="utf-8"?>
<p:tagLst xmlns:p="http://schemas.openxmlformats.org/presentationml/2006/main">
  <p:tag name="RS_CLASSIFICATIONID" val="0"/>
  <p:tag name="RS_CLASSIFICATION" val="UNRESTRICTED"/>
</p:tagLst>
</file>

<file path=ppt/tags/tag11.xml><?xml version="1.0" encoding="utf-8"?>
<p:tagLst xmlns:p="http://schemas.openxmlformats.org/presentationml/2006/main">
  <p:tag name="RS_CLASSIFICATION_RESETFORMATTING" val="True"/>
</p:tagLst>
</file>

<file path=ppt/tags/tag2.xml><?xml version="1.0" encoding="utf-8"?>
<p:tagLst xmlns:p="http://schemas.openxmlformats.org/presentationml/2006/main">
  <p:tag name="RS_CLASSIFICATIONID" val="0"/>
  <p:tag name="RS_CLASSIFICATION" val="UNRESTRICTED"/>
</p:tagLst>
</file>

<file path=ppt/tags/tag3.xml><?xml version="1.0" encoding="utf-8"?>
<p:tagLst xmlns:p="http://schemas.openxmlformats.org/presentationml/2006/main">
  <p:tag name="RS_CLASSIFICATIONID" val="0"/>
  <p:tag name="RS_CLASSIFICATION" val="UNRESTRICTED"/>
</p:tagLst>
</file>

<file path=ppt/tags/tag4.xml><?xml version="1.0" encoding="utf-8"?>
<p:tagLst xmlns:p="http://schemas.openxmlformats.org/presentationml/2006/main">
  <p:tag name="TABLE_ENDDRAG_ORIGIN_RECT" val="476*208"/>
  <p:tag name="TABLE_ENDDRAG_RECT" val="462*238*476*208"/>
</p:tagLst>
</file>

<file path=ppt/tags/tag5.xml><?xml version="1.0" encoding="utf-8"?>
<p:tagLst xmlns:p="http://schemas.openxmlformats.org/presentationml/2006/main">
  <p:tag name="RS_CLASSIFICATIONID" val="0"/>
  <p:tag name="RS_CLASSIFICATION" val="UNRESTRICTED"/>
</p:tagLst>
</file>

<file path=ppt/tags/tag6.xml><?xml version="1.0" encoding="utf-8"?>
<p:tagLst xmlns:p="http://schemas.openxmlformats.org/presentationml/2006/main">
  <p:tag name="RS_CLASSIFICATIONID" val="0"/>
  <p:tag name="RS_CLASSIFICATION" val="UNRESTRICTED"/>
</p:tagLst>
</file>

<file path=ppt/tags/tag7.xml><?xml version="1.0" encoding="utf-8"?>
<p:tagLst xmlns:p="http://schemas.openxmlformats.org/presentationml/2006/main">
  <p:tag name="RS_CLASSIFICATIONID" val="0"/>
  <p:tag name="RS_CLASSIFICATION" val="UNRESTRICTED"/>
</p:tagLst>
</file>

<file path=ppt/tags/tag8.xml><?xml version="1.0" encoding="utf-8"?>
<p:tagLst xmlns:p="http://schemas.openxmlformats.org/presentationml/2006/main">
  <p:tag name="RS_CLASSIFICATIONID" val="0"/>
  <p:tag name="RS_CLASSIFICATION" val="UNRESTRICTED"/>
</p:tagLst>
</file>

<file path=ppt/tags/tag9.xml><?xml version="1.0" encoding="utf-8"?>
<p:tagLst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4398</Words>
  <Application>WPS 演示</Application>
  <PresentationFormat>自定义</PresentationFormat>
  <Paragraphs>104</Paragraphs>
  <Slides>9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Arial</vt:lpstr>
      <vt:lpstr>宋体</vt:lpstr>
      <vt:lpstr>Wingdings</vt:lpstr>
      <vt:lpstr>Calibri</vt:lpstr>
      <vt:lpstr>Calibri Light</vt:lpstr>
      <vt:lpstr>Ericsson Capital TT</vt:lpstr>
      <vt:lpstr>NumberOnly</vt:lpstr>
      <vt:lpstr>等线</vt:lpstr>
      <vt:lpstr>微软雅黑</vt:lpstr>
      <vt:lpstr>Arial Unicode MS</vt:lpstr>
      <vt:lpstr>Office 主题</vt:lpstr>
      <vt:lpstr>Discussion on handling of PRD21 v160</vt:lpstr>
      <vt:lpstr>Some R18 High power CA/DC configs are put into RAN4 R17 WI incorrectly</vt:lpstr>
      <vt:lpstr>These R18 High power CA/DC configs have already been introduced in RAN5 R17 WI</vt:lpstr>
      <vt:lpstr>PowerPoint 演示文稿</vt:lpstr>
      <vt:lpstr>PRD21 guideline for importing new configs/bands/BWs</vt:lpstr>
      <vt:lpstr>To update PRD21 list for these R18 High power CA/DC configs </vt:lpstr>
      <vt:lpstr>Clarifications on how to handle Inter-Band EN-DC configuration including FR2 NR CC(s) </vt:lpstr>
      <vt:lpstr>Reference </vt:lpstr>
      <vt:lpstr>Thank you!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Danni SONG(CMCC)</cp:lastModifiedBy>
  <cp:revision>1259</cp:revision>
  <dcterms:created xsi:type="dcterms:W3CDTF">2018-09-20T03:53:00Z</dcterms:created>
  <dcterms:modified xsi:type="dcterms:W3CDTF">2023-08-15T03:14:59Z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1537859212</vt:lpwstr>
  </property>
  <property fmtid="{D5CDD505-2E9C-101B-9397-08002B2CF9AE}" pid="6" name="RS_Classification">
    <vt:lpwstr>UNRESTRICTED</vt:lpwstr>
  </property>
  <property fmtid="{D5CDD505-2E9C-101B-9397-08002B2CF9AE}" pid="7" name="RS_ClassificationID">
    <vt:r8>0</vt:r8>
  </property>
  <property fmtid="{D5CDD505-2E9C-101B-9397-08002B2CF9AE}" pid="8" name="ContentTypeId">
    <vt:lpwstr>0x010100EB28163D68FE8E4D9361964FDD814FC4</vt:lpwstr>
  </property>
  <property fmtid="{D5CDD505-2E9C-101B-9397-08002B2CF9AE}" pid="9" name="KSOProductBuildVer">
    <vt:lpwstr>2052-11.8.2.12085</vt:lpwstr>
  </property>
  <property fmtid="{D5CDD505-2E9C-101B-9397-08002B2CF9AE}" pid="10" name="ICV">
    <vt:lpwstr>01058F27A4E84209BF30DCC0F45DB900</vt:lpwstr>
  </property>
</Properties>
</file>