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715" r:id="rId4"/>
  </p:sldMasterIdLst>
  <p:notesMasterIdLst>
    <p:notesMasterId r:id="rId17"/>
  </p:notesMasterIdLst>
  <p:handoutMasterIdLst>
    <p:handoutMasterId r:id="rId18"/>
  </p:handoutMasterIdLst>
  <p:sldIdLst>
    <p:sldId id="2147376224" r:id="rId5"/>
    <p:sldId id="2147376226" r:id="rId6"/>
    <p:sldId id="2147376222" r:id="rId7"/>
    <p:sldId id="2147376223" r:id="rId8"/>
    <p:sldId id="2147376225" r:id="rId9"/>
    <p:sldId id="2147376229" r:id="rId10"/>
    <p:sldId id="2147376231" r:id="rId11"/>
    <p:sldId id="2147376230" r:id="rId12"/>
    <p:sldId id="2147376219" r:id="rId13"/>
    <p:sldId id="2147376232" r:id="rId14"/>
    <p:sldId id="2147376227" r:id="rId15"/>
    <p:sldId id="2147376228"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DF Suggested Template" id="{2C9DC1DC-DC52-4730-B7DA-888882CCC10D}">
          <p14:sldIdLst>
            <p14:sldId id="2147376224"/>
            <p14:sldId id="2147376226"/>
            <p14:sldId id="2147376222"/>
            <p14:sldId id="2147376223"/>
            <p14:sldId id="2147376225"/>
            <p14:sldId id="2147376229"/>
            <p14:sldId id="2147376231"/>
            <p14:sldId id="2147376230"/>
          </p14:sldIdLst>
        </p14:section>
        <p14:section name="Untitled Section" id="{24B17573-D079-42EB-8384-577ADE8B127F}">
          <p14:sldIdLst>
            <p14:sldId id="2147376219"/>
            <p14:sldId id="2147376232"/>
            <p14:sldId id="2147376227"/>
            <p14:sldId id="214737622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Joe Agusta" initials="JA" lastIdx="3" clrIdx="1">
    <p:extLst>
      <p:ext uri="{19B8F6BF-5375-455C-9EA6-DF929625EA0E}">
        <p15:presenceInfo xmlns:p15="http://schemas.microsoft.com/office/powerpoint/2012/main" userId="S::jagusta@qualcomm.com::ebc70a1d-5555-40d2-a10f-2b32be6b563f" providerId="AD"/>
      </p:ext>
    </p:extLst>
  </p:cmAuthor>
  <p:cmAuthor id="3" name="Pamela Soggu" initials="PS" lastIdx="4" clrIdx="2">
    <p:extLst>
      <p:ext uri="{19B8F6BF-5375-455C-9EA6-DF929625EA0E}">
        <p15:presenceInfo xmlns:p15="http://schemas.microsoft.com/office/powerpoint/2012/main" userId="S::psoggu@qualcomm.com::ea3a5c2e-ee51-47fa-84c6-ac33efa5d5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FFFFFF"/>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4" autoAdjust="0"/>
    <p:restoredTop sz="89100" autoAdjust="0"/>
  </p:normalViewPr>
  <p:slideViewPr>
    <p:cSldViewPr snapToGrid="0">
      <p:cViewPr varScale="1">
        <p:scale>
          <a:sx n="114" d="100"/>
          <a:sy n="114" d="100"/>
        </p:scale>
        <p:origin x="414"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gesh Tugnawat" userId="17507643-4e59-440e-9fab-8bbf7b89c32d" providerId="ADAL" clId="{F6C55D31-C85D-46CB-99D4-0E02BE4042CE}"/>
    <pc:docChg chg="modSld">
      <pc:chgData name="Yogesh Tugnawat" userId="17507643-4e59-440e-9fab-8bbf7b89c32d" providerId="ADAL" clId="{F6C55D31-C85D-46CB-99D4-0E02BE4042CE}" dt="2023-08-11T04:20:39.753" v="10" actId="1076"/>
      <pc:docMkLst>
        <pc:docMk/>
      </pc:docMkLst>
      <pc:sldChg chg="modSp mod">
        <pc:chgData name="Yogesh Tugnawat" userId="17507643-4e59-440e-9fab-8bbf7b89c32d" providerId="ADAL" clId="{F6C55D31-C85D-46CB-99D4-0E02BE4042CE}" dt="2023-08-11T04:20:39.753" v="10" actId="1076"/>
        <pc:sldMkLst>
          <pc:docMk/>
          <pc:sldMk cId="3006942016" sldId="2147376229"/>
        </pc:sldMkLst>
        <pc:spChg chg="mod">
          <ac:chgData name="Yogesh Tugnawat" userId="17507643-4e59-440e-9fab-8bbf7b89c32d" providerId="ADAL" clId="{F6C55D31-C85D-46CB-99D4-0E02BE4042CE}" dt="2023-08-11T04:20:09.125" v="1" actId="1076"/>
          <ac:spMkLst>
            <pc:docMk/>
            <pc:sldMk cId="3006942016" sldId="2147376229"/>
            <ac:spMk id="17" creationId="{041FB436-05C3-1A00-85AF-A84B427C2A78}"/>
          </ac:spMkLst>
        </pc:spChg>
        <pc:spChg chg="mod">
          <ac:chgData name="Yogesh Tugnawat" userId="17507643-4e59-440e-9fab-8bbf7b89c32d" providerId="ADAL" clId="{F6C55D31-C85D-46CB-99D4-0E02BE4042CE}" dt="2023-08-11T04:20:17.434" v="4" actId="1076"/>
          <ac:spMkLst>
            <pc:docMk/>
            <pc:sldMk cId="3006942016" sldId="2147376229"/>
            <ac:spMk id="22" creationId="{DC8C6DB8-4086-3F29-00FD-10EFF257F823}"/>
          </ac:spMkLst>
        </pc:spChg>
        <pc:spChg chg="mod">
          <ac:chgData name="Yogesh Tugnawat" userId="17507643-4e59-440e-9fab-8bbf7b89c32d" providerId="ADAL" clId="{F6C55D31-C85D-46CB-99D4-0E02BE4042CE}" dt="2023-08-11T04:20:39.753" v="10" actId="1076"/>
          <ac:spMkLst>
            <pc:docMk/>
            <pc:sldMk cId="3006942016" sldId="2147376229"/>
            <ac:spMk id="37" creationId="{36425657-7D6D-394C-CBCE-12B0E2D11E7F}"/>
          </ac:spMkLst>
        </pc:spChg>
        <pc:picChg chg="mod">
          <ac:chgData name="Yogesh Tugnawat" userId="17507643-4e59-440e-9fab-8bbf7b89c32d" providerId="ADAL" clId="{F6C55D31-C85D-46CB-99D4-0E02BE4042CE}" dt="2023-08-11T04:20:11.935" v="2" actId="1076"/>
          <ac:picMkLst>
            <pc:docMk/>
            <pc:sldMk cId="3006942016" sldId="2147376229"/>
            <ac:picMk id="21" creationId="{9850B6D2-4C8B-2C61-79ED-93993B88C52E}"/>
          </ac:picMkLst>
        </pc:picChg>
        <pc:picChg chg="mod">
          <ac:chgData name="Yogesh Tugnawat" userId="17507643-4e59-440e-9fab-8bbf7b89c32d" providerId="ADAL" clId="{F6C55D31-C85D-46CB-99D4-0E02BE4042CE}" dt="2023-08-11T04:20:36.653" v="9" actId="1076"/>
          <ac:picMkLst>
            <pc:docMk/>
            <pc:sldMk cId="3006942016" sldId="2147376229"/>
            <ac:picMk id="28" creationId="{AFFCC300-1372-7C4C-C88F-2F122420BF81}"/>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7EA561-829F-4EF5-9EE7-D672D4BD7E26}"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n-US"/>
        </a:p>
      </dgm:t>
    </dgm:pt>
    <dgm:pt modelId="{ADC54298-3632-48AD-B2DF-7FC4975E9FD8}">
      <dgm:prSet phldrT="[Text]"/>
      <dgm:spPr/>
      <dgm:t>
        <a:bodyPr/>
        <a:lstStyle/>
        <a:p>
          <a:r>
            <a:rPr lang="en-US" dirty="0"/>
            <a:t>3GPP RAN5 Defined Tests</a:t>
          </a:r>
        </a:p>
      </dgm:t>
    </dgm:pt>
    <dgm:pt modelId="{0530BE8B-6526-45FE-B613-5368A97E85CE}" type="parTrans" cxnId="{A15C7A45-14B6-463F-A2D4-C24C2F9C40E3}">
      <dgm:prSet/>
      <dgm:spPr/>
      <dgm:t>
        <a:bodyPr/>
        <a:lstStyle/>
        <a:p>
          <a:endParaRPr lang="en-US"/>
        </a:p>
      </dgm:t>
    </dgm:pt>
    <dgm:pt modelId="{CEC4C796-D0D1-4491-B279-D4C1822417A1}" type="sibTrans" cxnId="{A15C7A45-14B6-463F-A2D4-C24C2F9C40E3}">
      <dgm:prSet/>
      <dgm:spPr/>
      <dgm:t>
        <a:bodyPr/>
        <a:lstStyle/>
        <a:p>
          <a:endParaRPr lang="en-US"/>
        </a:p>
      </dgm:t>
    </dgm:pt>
    <dgm:pt modelId="{F9563D98-1EFD-4E12-A207-9EBC94E4BA11}">
      <dgm:prSet phldrT="[Text]"/>
      <dgm:spPr>
        <a:solidFill>
          <a:srgbClr val="00B050"/>
        </a:solidFill>
      </dgm:spPr>
      <dgm:t>
        <a:bodyPr/>
        <a:lstStyle/>
        <a:p>
          <a:r>
            <a:rPr lang="en-US" dirty="0"/>
            <a:t>Extracted OEM PICS Compliance</a:t>
          </a:r>
        </a:p>
        <a:p>
          <a:r>
            <a:rPr lang="en-US" dirty="0"/>
            <a:t>TS 38.508-2</a:t>
          </a:r>
        </a:p>
      </dgm:t>
    </dgm:pt>
    <dgm:pt modelId="{94493D9E-904C-4EE1-9969-FF2AC9E72B59}" type="parTrans" cxnId="{65A39E41-1666-415B-97F3-26948431BC12}">
      <dgm:prSet/>
      <dgm:spPr/>
      <dgm:t>
        <a:bodyPr/>
        <a:lstStyle/>
        <a:p>
          <a:endParaRPr lang="en-US"/>
        </a:p>
      </dgm:t>
    </dgm:pt>
    <dgm:pt modelId="{99B2114C-F0C4-431B-95C8-8942795D4762}" type="sibTrans" cxnId="{65A39E41-1666-415B-97F3-26948431BC12}">
      <dgm:prSet/>
      <dgm:spPr/>
      <dgm:t>
        <a:bodyPr/>
        <a:lstStyle/>
        <a:p>
          <a:endParaRPr lang="en-US"/>
        </a:p>
      </dgm:t>
    </dgm:pt>
    <dgm:pt modelId="{A7F0F45F-E9D6-48C8-8C0E-31D8FDC881BA}">
      <dgm:prSet phldrT="[Text]"/>
      <dgm:spPr>
        <a:solidFill>
          <a:srgbClr val="00B050"/>
        </a:solidFill>
      </dgm:spPr>
      <dgm:t>
        <a:bodyPr/>
        <a:lstStyle/>
        <a:p>
          <a:r>
            <a:rPr lang="en-US" dirty="0"/>
            <a:t>TS 38.523-2</a:t>
          </a:r>
        </a:p>
        <a:p>
          <a:r>
            <a:rPr lang="en-US" dirty="0"/>
            <a:t>Protocol</a:t>
          </a:r>
        </a:p>
      </dgm:t>
    </dgm:pt>
    <dgm:pt modelId="{48626D64-D703-4FCF-8D78-BDEFF17267AC}" type="parTrans" cxnId="{60E1D808-F28D-47B7-BF7E-1ED89ECA72CD}">
      <dgm:prSet/>
      <dgm:spPr/>
      <dgm:t>
        <a:bodyPr/>
        <a:lstStyle/>
        <a:p>
          <a:endParaRPr lang="en-US"/>
        </a:p>
      </dgm:t>
    </dgm:pt>
    <dgm:pt modelId="{FCF28BDF-78E0-49D0-B017-D601EF242AC2}" type="sibTrans" cxnId="{60E1D808-F28D-47B7-BF7E-1ED89ECA72CD}">
      <dgm:prSet/>
      <dgm:spPr/>
      <dgm:t>
        <a:bodyPr/>
        <a:lstStyle/>
        <a:p>
          <a:endParaRPr lang="en-US"/>
        </a:p>
      </dgm:t>
    </dgm:pt>
    <dgm:pt modelId="{2B26A896-0A9F-458E-9E74-A9BED4A3F271}">
      <dgm:prSet phldrT="[Text]"/>
      <dgm:spPr>
        <a:solidFill>
          <a:schemeClr val="accent1"/>
        </a:solidFill>
      </dgm:spPr>
      <dgm:t>
        <a:bodyPr/>
        <a:lstStyle/>
        <a:p>
          <a:r>
            <a:rPr lang="en-US" dirty="0"/>
            <a:t>TS 38.522</a:t>
          </a:r>
        </a:p>
        <a:p>
          <a:r>
            <a:rPr lang="en-US" dirty="0" err="1"/>
            <a:t>RF+Perf</a:t>
          </a:r>
          <a:r>
            <a:rPr lang="en-US" dirty="0"/>
            <a:t> (RRM, </a:t>
          </a:r>
          <a:r>
            <a:rPr lang="en-US" dirty="0" err="1"/>
            <a:t>Demod</a:t>
          </a:r>
          <a:r>
            <a:rPr lang="en-US" dirty="0"/>
            <a:t>)</a:t>
          </a:r>
        </a:p>
      </dgm:t>
    </dgm:pt>
    <dgm:pt modelId="{186FEBC3-FA97-4E22-A926-BB237B222781}" type="parTrans" cxnId="{DCCE5BDB-2425-482A-960D-54C8E1CF1604}">
      <dgm:prSet/>
      <dgm:spPr/>
      <dgm:t>
        <a:bodyPr/>
        <a:lstStyle/>
        <a:p>
          <a:endParaRPr lang="en-US"/>
        </a:p>
      </dgm:t>
    </dgm:pt>
    <dgm:pt modelId="{1ACCE1E8-43AE-4EC4-A5E9-3891B9294EC9}" type="sibTrans" cxnId="{DCCE5BDB-2425-482A-960D-54C8E1CF1604}">
      <dgm:prSet/>
      <dgm:spPr/>
      <dgm:t>
        <a:bodyPr/>
        <a:lstStyle/>
        <a:p>
          <a:endParaRPr lang="en-US"/>
        </a:p>
      </dgm:t>
    </dgm:pt>
    <dgm:pt modelId="{95ADA24A-2F40-4FB9-983C-5F170CFCDD16}">
      <dgm:prSet phldrT="[Text]"/>
      <dgm:spPr/>
      <dgm:t>
        <a:bodyPr/>
        <a:lstStyle/>
        <a:p>
          <a:r>
            <a:rPr lang="en-US" dirty="0"/>
            <a:t>OEM Augments Band, CA and other Information</a:t>
          </a:r>
        </a:p>
      </dgm:t>
    </dgm:pt>
    <dgm:pt modelId="{B8CAF7DC-AA6C-4966-A520-FEDF633233BB}" type="parTrans" cxnId="{4E37E30B-2A36-4F52-A920-70B2D07A6EF4}">
      <dgm:prSet/>
      <dgm:spPr/>
      <dgm:t>
        <a:bodyPr/>
        <a:lstStyle/>
        <a:p>
          <a:endParaRPr lang="en-US"/>
        </a:p>
      </dgm:t>
    </dgm:pt>
    <dgm:pt modelId="{E0B25C37-548B-4999-BFB9-FD58DA1C94B5}" type="sibTrans" cxnId="{4E37E30B-2A36-4F52-A920-70B2D07A6EF4}">
      <dgm:prSet/>
      <dgm:spPr/>
      <dgm:t>
        <a:bodyPr/>
        <a:lstStyle/>
        <a:p>
          <a:endParaRPr lang="en-US"/>
        </a:p>
      </dgm:t>
    </dgm:pt>
    <dgm:pt modelId="{D5A6F210-1EAE-47F5-A184-DF083799908F}">
      <dgm:prSet phldrT="[Text]"/>
      <dgm:spPr>
        <a:solidFill>
          <a:srgbClr val="00B050"/>
        </a:solidFill>
      </dgm:spPr>
      <dgm:t>
        <a:bodyPr/>
        <a:lstStyle/>
        <a:p>
          <a:r>
            <a:rPr lang="en-US" dirty="0"/>
            <a:t>TS 34.229-2</a:t>
          </a:r>
        </a:p>
        <a:p>
          <a:r>
            <a:rPr lang="en-US" dirty="0"/>
            <a:t>IMS (5G, 4G)</a:t>
          </a:r>
        </a:p>
      </dgm:t>
    </dgm:pt>
    <dgm:pt modelId="{3BAE40D8-7B2A-441E-BEF6-5F2D5C467DD2}" type="parTrans" cxnId="{78AFDDA9-62E1-42E4-BCD7-362774908DB0}">
      <dgm:prSet/>
      <dgm:spPr/>
      <dgm:t>
        <a:bodyPr/>
        <a:lstStyle/>
        <a:p>
          <a:endParaRPr lang="en-US"/>
        </a:p>
      </dgm:t>
    </dgm:pt>
    <dgm:pt modelId="{D8200422-1C7E-4D8B-B1CB-EB3ED2B9B843}" type="sibTrans" cxnId="{78AFDDA9-62E1-42E4-BCD7-362774908DB0}">
      <dgm:prSet/>
      <dgm:spPr/>
      <dgm:t>
        <a:bodyPr/>
        <a:lstStyle/>
        <a:p>
          <a:endParaRPr lang="en-US"/>
        </a:p>
      </dgm:t>
    </dgm:pt>
    <dgm:pt modelId="{ECFC00AA-9FB1-4AB3-ABD2-1E9971817A6A}" type="pres">
      <dgm:prSet presAssocID="{557EA561-829F-4EF5-9EE7-D672D4BD7E26}" presName="Name0" presStyleCnt="0">
        <dgm:presLayoutVars>
          <dgm:chPref val="1"/>
          <dgm:dir/>
          <dgm:animOne val="branch"/>
          <dgm:animLvl val="lvl"/>
          <dgm:resizeHandles/>
        </dgm:presLayoutVars>
      </dgm:prSet>
      <dgm:spPr/>
    </dgm:pt>
    <dgm:pt modelId="{1DDC78B9-6795-44A6-BADC-E9F5B20AA336}" type="pres">
      <dgm:prSet presAssocID="{ADC54298-3632-48AD-B2DF-7FC4975E9FD8}" presName="vertOne" presStyleCnt="0"/>
      <dgm:spPr/>
    </dgm:pt>
    <dgm:pt modelId="{26881B1F-BF66-45FF-8CEE-C26CD00D5630}" type="pres">
      <dgm:prSet presAssocID="{ADC54298-3632-48AD-B2DF-7FC4975E9FD8}" presName="txOne" presStyleLbl="node0" presStyleIdx="0" presStyleCnt="1">
        <dgm:presLayoutVars>
          <dgm:chPref val="3"/>
        </dgm:presLayoutVars>
      </dgm:prSet>
      <dgm:spPr/>
    </dgm:pt>
    <dgm:pt modelId="{82C07627-1650-4544-B1B6-D85AAA633990}" type="pres">
      <dgm:prSet presAssocID="{ADC54298-3632-48AD-B2DF-7FC4975E9FD8}" presName="parTransOne" presStyleCnt="0"/>
      <dgm:spPr/>
    </dgm:pt>
    <dgm:pt modelId="{F322405B-DA22-49FB-97D9-00C78F59E166}" type="pres">
      <dgm:prSet presAssocID="{ADC54298-3632-48AD-B2DF-7FC4975E9FD8}" presName="horzOne" presStyleCnt="0"/>
      <dgm:spPr/>
    </dgm:pt>
    <dgm:pt modelId="{ACA65353-2711-4A2C-ABF6-2F7416591D81}" type="pres">
      <dgm:prSet presAssocID="{F9563D98-1EFD-4E12-A207-9EBC94E4BA11}" presName="vertTwo" presStyleCnt="0"/>
      <dgm:spPr/>
    </dgm:pt>
    <dgm:pt modelId="{24200F2F-2265-4A78-A3A6-F3C53B66ADA0}" type="pres">
      <dgm:prSet presAssocID="{F9563D98-1EFD-4E12-A207-9EBC94E4BA11}" presName="txTwo" presStyleLbl="node2" presStyleIdx="0" presStyleCnt="2">
        <dgm:presLayoutVars>
          <dgm:chPref val="3"/>
        </dgm:presLayoutVars>
      </dgm:prSet>
      <dgm:spPr/>
    </dgm:pt>
    <dgm:pt modelId="{AAF01CBD-3AAB-40C3-ACF3-788B0DADA88C}" type="pres">
      <dgm:prSet presAssocID="{F9563D98-1EFD-4E12-A207-9EBC94E4BA11}" presName="parTransTwo" presStyleCnt="0"/>
      <dgm:spPr/>
    </dgm:pt>
    <dgm:pt modelId="{3A2C3847-FD57-4C15-A05C-7DB9EC63FAFB}" type="pres">
      <dgm:prSet presAssocID="{F9563D98-1EFD-4E12-A207-9EBC94E4BA11}" presName="horzTwo" presStyleCnt="0"/>
      <dgm:spPr/>
    </dgm:pt>
    <dgm:pt modelId="{25A24D6D-E32C-480A-8D8F-8E79D11E299E}" type="pres">
      <dgm:prSet presAssocID="{A7F0F45F-E9D6-48C8-8C0E-31D8FDC881BA}" presName="vertThree" presStyleCnt="0"/>
      <dgm:spPr/>
    </dgm:pt>
    <dgm:pt modelId="{93B02C13-E65E-4C52-A3EB-CB608D021FFC}" type="pres">
      <dgm:prSet presAssocID="{A7F0F45F-E9D6-48C8-8C0E-31D8FDC881BA}" presName="txThree" presStyleLbl="node3" presStyleIdx="0" presStyleCnt="3">
        <dgm:presLayoutVars>
          <dgm:chPref val="3"/>
        </dgm:presLayoutVars>
      </dgm:prSet>
      <dgm:spPr/>
    </dgm:pt>
    <dgm:pt modelId="{8E8ED0A5-584C-45E1-8B70-AD62950F8949}" type="pres">
      <dgm:prSet presAssocID="{A7F0F45F-E9D6-48C8-8C0E-31D8FDC881BA}" presName="horzThree" presStyleCnt="0"/>
      <dgm:spPr/>
    </dgm:pt>
    <dgm:pt modelId="{CE2DFFEC-3E6A-47DF-9AA7-E606B8BB184E}" type="pres">
      <dgm:prSet presAssocID="{FCF28BDF-78E0-49D0-B017-D601EF242AC2}" presName="sibSpaceThree" presStyleCnt="0"/>
      <dgm:spPr/>
    </dgm:pt>
    <dgm:pt modelId="{1C83129A-7B27-4404-90DE-C3E9ABD7C605}" type="pres">
      <dgm:prSet presAssocID="{2B26A896-0A9F-458E-9E74-A9BED4A3F271}" presName="vertThree" presStyleCnt="0"/>
      <dgm:spPr/>
    </dgm:pt>
    <dgm:pt modelId="{3C281A0B-8029-470C-AE11-C1A1DB08BAC9}" type="pres">
      <dgm:prSet presAssocID="{2B26A896-0A9F-458E-9E74-A9BED4A3F271}" presName="txThree" presStyleLbl="node3" presStyleIdx="1" presStyleCnt="3">
        <dgm:presLayoutVars>
          <dgm:chPref val="3"/>
        </dgm:presLayoutVars>
      </dgm:prSet>
      <dgm:spPr/>
    </dgm:pt>
    <dgm:pt modelId="{8715CA80-6DF8-4A1F-9B94-4279C413635B}" type="pres">
      <dgm:prSet presAssocID="{2B26A896-0A9F-458E-9E74-A9BED4A3F271}" presName="horzThree" presStyleCnt="0"/>
      <dgm:spPr/>
    </dgm:pt>
    <dgm:pt modelId="{DD7C90AD-1F46-4DA8-A2DC-92D88942E5BC}" type="pres">
      <dgm:prSet presAssocID="{99B2114C-F0C4-431B-95C8-8942795D4762}" presName="sibSpaceTwo" presStyleCnt="0"/>
      <dgm:spPr/>
    </dgm:pt>
    <dgm:pt modelId="{32D2ACCC-0EA9-4018-B0DF-52DAE1742EED}" type="pres">
      <dgm:prSet presAssocID="{95ADA24A-2F40-4FB9-983C-5F170CFCDD16}" presName="vertTwo" presStyleCnt="0"/>
      <dgm:spPr/>
    </dgm:pt>
    <dgm:pt modelId="{82F36106-ABAA-4D57-8A34-8E97D6C4774B}" type="pres">
      <dgm:prSet presAssocID="{95ADA24A-2F40-4FB9-983C-5F170CFCDD16}" presName="txTwo" presStyleLbl="node2" presStyleIdx="1" presStyleCnt="2">
        <dgm:presLayoutVars>
          <dgm:chPref val="3"/>
        </dgm:presLayoutVars>
      </dgm:prSet>
      <dgm:spPr/>
    </dgm:pt>
    <dgm:pt modelId="{CCFD4470-A93F-4980-B6A8-D5B322C0E8BC}" type="pres">
      <dgm:prSet presAssocID="{95ADA24A-2F40-4FB9-983C-5F170CFCDD16}" presName="parTransTwo" presStyleCnt="0"/>
      <dgm:spPr/>
    </dgm:pt>
    <dgm:pt modelId="{11A2AD54-1C74-4C77-9868-30EDCA87250D}" type="pres">
      <dgm:prSet presAssocID="{95ADA24A-2F40-4FB9-983C-5F170CFCDD16}" presName="horzTwo" presStyleCnt="0"/>
      <dgm:spPr/>
    </dgm:pt>
    <dgm:pt modelId="{02271CBF-1CDD-456E-92D9-9AF6D3B6AD73}" type="pres">
      <dgm:prSet presAssocID="{D5A6F210-1EAE-47F5-A184-DF083799908F}" presName="vertThree" presStyleCnt="0"/>
      <dgm:spPr/>
    </dgm:pt>
    <dgm:pt modelId="{B18EF2A5-7971-49FE-8FC8-B4E3AD434ED1}" type="pres">
      <dgm:prSet presAssocID="{D5A6F210-1EAE-47F5-A184-DF083799908F}" presName="txThree" presStyleLbl="node3" presStyleIdx="2" presStyleCnt="3">
        <dgm:presLayoutVars>
          <dgm:chPref val="3"/>
        </dgm:presLayoutVars>
      </dgm:prSet>
      <dgm:spPr/>
    </dgm:pt>
    <dgm:pt modelId="{EB850B5D-7D8A-4C35-8FA0-F848604C302E}" type="pres">
      <dgm:prSet presAssocID="{D5A6F210-1EAE-47F5-A184-DF083799908F}" presName="horzThree" presStyleCnt="0"/>
      <dgm:spPr/>
    </dgm:pt>
  </dgm:ptLst>
  <dgm:cxnLst>
    <dgm:cxn modelId="{60E1D808-F28D-47B7-BF7E-1ED89ECA72CD}" srcId="{F9563D98-1EFD-4E12-A207-9EBC94E4BA11}" destId="{A7F0F45F-E9D6-48C8-8C0E-31D8FDC881BA}" srcOrd="0" destOrd="0" parTransId="{48626D64-D703-4FCF-8D78-BDEFF17267AC}" sibTransId="{FCF28BDF-78E0-49D0-B017-D601EF242AC2}"/>
    <dgm:cxn modelId="{4E37E30B-2A36-4F52-A920-70B2D07A6EF4}" srcId="{ADC54298-3632-48AD-B2DF-7FC4975E9FD8}" destId="{95ADA24A-2F40-4FB9-983C-5F170CFCDD16}" srcOrd="1" destOrd="0" parTransId="{B8CAF7DC-AA6C-4966-A520-FEDF633233BB}" sibTransId="{E0B25C37-548B-4999-BFB9-FD58DA1C94B5}"/>
    <dgm:cxn modelId="{65A39E41-1666-415B-97F3-26948431BC12}" srcId="{ADC54298-3632-48AD-B2DF-7FC4975E9FD8}" destId="{F9563D98-1EFD-4E12-A207-9EBC94E4BA11}" srcOrd="0" destOrd="0" parTransId="{94493D9E-904C-4EE1-9969-FF2AC9E72B59}" sibTransId="{99B2114C-F0C4-431B-95C8-8942795D4762}"/>
    <dgm:cxn modelId="{B9E1A143-4D7B-40D7-A029-1172A1F35B29}" type="presOf" srcId="{557EA561-829F-4EF5-9EE7-D672D4BD7E26}" destId="{ECFC00AA-9FB1-4AB3-ABD2-1E9971817A6A}" srcOrd="0" destOrd="0" presId="urn:microsoft.com/office/officeart/2005/8/layout/hierarchy4"/>
    <dgm:cxn modelId="{A15C7A45-14B6-463F-A2D4-C24C2F9C40E3}" srcId="{557EA561-829F-4EF5-9EE7-D672D4BD7E26}" destId="{ADC54298-3632-48AD-B2DF-7FC4975E9FD8}" srcOrd="0" destOrd="0" parTransId="{0530BE8B-6526-45FE-B613-5368A97E85CE}" sibTransId="{CEC4C796-D0D1-4491-B279-D4C1822417A1}"/>
    <dgm:cxn modelId="{E8948682-21EB-488A-9087-A45829BEAF02}" type="presOf" srcId="{D5A6F210-1EAE-47F5-A184-DF083799908F}" destId="{B18EF2A5-7971-49FE-8FC8-B4E3AD434ED1}" srcOrd="0" destOrd="0" presId="urn:microsoft.com/office/officeart/2005/8/layout/hierarchy4"/>
    <dgm:cxn modelId="{A65CEA87-DFC4-4277-9D30-6A7DBC760CE7}" type="presOf" srcId="{95ADA24A-2F40-4FB9-983C-5F170CFCDD16}" destId="{82F36106-ABAA-4D57-8A34-8E97D6C4774B}" srcOrd="0" destOrd="0" presId="urn:microsoft.com/office/officeart/2005/8/layout/hierarchy4"/>
    <dgm:cxn modelId="{264F5E91-C356-4997-AA2A-FEC9E545B7AE}" type="presOf" srcId="{F9563D98-1EFD-4E12-A207-9EBC94E4BA11}" destId="{24200F2F-2265-4A78-A3A6-F3C53B66ADA0}" srcOrd="0" destOrd="0" presId="urn:microsoft.com/office/officeart/2005/8/layout/hierarchy4"/>
    <dgm:cxn modelId="{78AFDDA9-62E1-42E4-BCD7-362774908DB0}" srcId="{95ADA24A-2F40-4FB9-983C-5F170CFCDD16}" destId="{D5A6F210-1EAE-47F5-A184-DF083799908F}" srcOrd="0" destOrd="0" parTransId="{3BAE40D8-7B2A-441E-BEF6-5F2D5C467DD2}" sibTransId="{D8200422-1C7E-4D8B-B1CB-EB3ED2B9B843}"/>
    <dgm:cxn modelId="{BC3CFAB5-732E-401C-B018-55D66D676E41}" type="presOf" srcId="{ADC54298-3632-48AD-B2DF-7FC4975E9FD8}" destId="{26881B1F-BF66-45FF-8CEE-C26CD00D5630}" srcOrd="0" destOrd="0" presId="urn:microsoft.com/office/officeart/2005/8/layout/hierarchy4"/>
    <dgm:cxn modelId="{DCCE5BDB-2425-482A-960D-54C8E1CF1604}" srcId="{F9563D98-1EFD-4E12-A207-9EBC94E4BA11}" destId="{2B26A896-0A9F-458E-9E74-A9BED4A3F271}" srcOrd="1" destOrd="0" parTransId="{186FEBC3-FA97-4E22-A926-BB237B222781}" sibTransId="{1ACCE1E8-43AE-4EC4-A5E9-3891B9294EC9}"/>
    <dgm:cxn modelId="{EF939DE4-914F-49A3-8C76-0B0320F353EA}" type="presOf" srcId="{A7F0F45F-E9D6-48C8-8C0E-31D8FDC881BA}" destId="{93B02C13-E65E-4C52-A3EB-CB608D021FFC}" srcOrd="0" destOrd="0" presId="urn:microsoft.com/office/officeart/2005/8/layout/hierarchy4"/>
    <dgm:cxn modelId="{6A0270ED-7C70-473E-B45F-62F0B673B180}" type="presOf" srcId="{2B26A896-0A9F-458E-9E74-A9BED4A3F271}" destId="{3C281A0B-8029-470C-AE11-C1A1DB08BAC9}" srcOrd="0" destOrd="0" presId="urn:microsoft.com/office/officeart/2005/8/layout/hierarchy4"/>
    <dgm:cxn modelId="{3F270D1E-83EC-4F02-BDF7-F4892C9FB065}" type="presParOf" srcId="{ECFC00AA-9FB1-4AB3-ABD2-1E9971817A6A}" destId="{1DDC78B9-6795-44A6-BADC-E9F5B20AA336}" srcOrd="0" destOrd="0" presId="urn:microsoft.com/office/officeart/2005/8/layout/hierarchy4"/>
    <dgm:cxn modelId="{431EB262-5A5D-48BA-A759-D0DF220498BE}" type="presParOf" srcId="{1DDC78B9-6795-44A6-BADC-E9F5B20AA336}" destId="{26881B1F-BF66-45FF-8CEE-C26CD00D5630}" srcOrd="0" destOrd="0" presId="urn:microsoft.com/office/officeart/2005/8/layout/hierarchy4"/>
    <dgm:cxn modelId="{98B99E84-DEE9-4D1F-A900-9AE909BA5CF8}" type="presParOf" srcId="{1DDC78B9-6795-44A6-BADC-E9F5B20AA336}" destId="{82C07627-1650-4544-B1B6-D85AAA633990}" srcOrd="1" destOrd="0" presId="urn:microsoft.com/office/officeart/2005/8/layout/hierarchy4"/>
    <dgm:cxn modelId="{A0E8EB6B-7DA4-4F69-BD9B-C327B5A55698}" type="presParOf" srcId="{1DDC78B9-6795-44A6-BADC-E9F5B20AA336}" destId="{F322405B-DA22-49FB-97D9-00C78F59E166}" srcOrd="2" destOrd="0" presId="urn:microsoft.com/office/officeart/2005/8/layout/hierarchy4"/>
    <dgm:cxn modelId="{740D84E9-4CA0-4908-BDFA-A0AD87E83000}" type="presParOf" srcId="{F322405B-DA22-49FB-97D9-00C78F59E166}" destId="{ACA65353-2711-4A2C-ABF6-2F7416591D81}" srcOrd="0" destOrd="0" presId="urn:microsoft.com/office/officeart/2005/8/layout/hierarchy4"/>
    <dgm:cxn modelId="{E066C712-1C84-4505-9615-A6F8E6A3D0A0}" type="presParOf" srcId="{ACA65353-2711-4A2C-ABF6-2F7416591D81}" destId="{24200F2F-2265-4A78-A3A6-F3C53B66ADA0}" srcOrd="0" destOrd="0" presId="urn:microsoft.com/office/officeart/2005/8/layout/hierarchy4"/>
    <dgm:cxn modelId="{3AC0E3E9-89FA-4111-864C-4AFF343BBE82}" type="presParOf" srcId="{ACA65353-2711-4A2C-ABF6-2F7416591D81}" destId="{AAF01CBD-3AAB-40C3-ACF3-788B0DADA88C}" srcOrd="1" destOrd="0" presId="urn:microsoft.com/office/officeart/2005/8/layout/hierarchy4"/>
    <dgm:cxn modelId="{F88084AF-3863-446B-991A-509C1CCBB111}" type="presParOf" srcId="{ACA65353-2711-4A2C-ABF6-2F7416591D81}" destId="{3A2C3847-FD57-4C15-A05C-7DB9EC63FAFB}" srcOrd="2" destOrd="0" presId="urn:microsoft.com/office/officeart/2005/8/layout/hierarchy4"/>
    <dgm:cxn modelId="{614A26A1-C774-4FC7-95CC-4308940A5289}" type="presParOf" srcId="{3A2C3847-FD57-4C15-A05C-7DB9EC63FAFB}" destId="{25A24D6D-E32C-480A-8D8F-8E79D11E299E}" srcOrd="0" destOrd="0" presId="urn:microsoft.com/office/officeart/2005/8/layout/hierarchy4"/>
    <dgm:cxn modelId="{CDA1C37F-59E3-490E-9663-9B7D2504A786}" type="presParOf" srcId="{25A24D6D-E32C-480A-8D8F-8E79D11E299E}" destId="{93B02C13-E65E-4C52-A3EB-CB608D021FFC}" srcOrd="0" destOrd="0" presId="urn:microsoft.com/office/officeart/2005/8/layout/hierarchy4"/>
    <dgm:cxn modelId="{D1FA7DC2-99D5-40E0-9C72-4951F66C2CA3}" type="presParOf" srcId="{25A24D6D-E32C-480A-8D8F-8E79D11E299E}" destId="{8E8ED0A5-584C-45E1-8B70-AD62950F8949}" srcOrd="1" destOrd="0" presId="urn:microsoft.com/office/officeart/2005/8/layout/hierarchy4"/>
    <dgm:cxn modelId="{E3026633-D5AA-43F0-82FC-2BC337973A39}" type="presParOf" srcId="{3A2C3847-FD57-4C15-A05C-7DB9EC63FAFB}" destId="{CE2DFFEC-3E6A-47DF-9AA7-E606B8BB184E}" srcOrd="1" destOrd="0" presId="urn:microsoft.com/office/officeart/2005/8/layout/hierarchy4"/>
    <dgm:cxn modelId="{738586B1-08CC-44A0-AC6C-3E120CF7CDAB}" type="presParOf" srcId="{3A2C3847-FD57-4C15-A05C-7DB9EC63FAFB}" destId="{1C83129A-7B27-4404-90DE-C3E9ABD7C605}" srcOrd="2" destOrd="0" presId="urn:microsoft.com/office/officeart/2005/8/layout/hierarchy4"/>
    <dgm:cxn modelId="{B8EE4EEB-9629-4EC3-8F03-3D3A46C9E6D7}" type="presParOf" srcId="{1C83129A-7B27-4404-90DE-C3E9ABD7C605}" destId="{3C281A0B-8029-470C-AE11-C1A1DB08BAC9}" srcOrd="0" destOrd="0" presId="urn:microsoft.com/office/officeart/2005/8/layout/hierarchy4"/>
    <dgm:cxn modelId="{DBB0A10E-34BF-45F6-9960-F202A3770F45}" type="presParOf" srcId="{1C83129A-7B27-4404-90DE-C3E9ABD7C605}" destId="{8715CA80-6DF8-4A1F-9B94-4279C413635B}" srcOrd="1" destOrd="0" presId="urn:microsoft.com/office/officeart/2005/8/layout/hierarchy4"/>
    <dgm:cxn modelId="{BA3F5B6C-8645-4D96-8B14-DE2197E03846}" type="presParOf" srcId="{F322405B-DA22-49FB-97D9-00C78F59E166}" destId="{DD7C90AD-1F46-4DA8-A2DC-92D88942E5BC}" srcOrd="1" destOrd="0" presId="urn:microsoft.com/office/officeart/2005/8/layout/hierarchy4"/>
    <dgm:cxn modelId="{4DAFA944-107A-4CAB-85B7-81212421DD17}" type="presParOf" srcId="{F322405B-DA22-49FB-97D9-00C78F59E166}" destId="{32D2ACCC-0EA9-4018-B0DF-52DAE1742EED}" srcOrd="2" destOrd="0" presId="urn:microsoft.com/office/officeart/2005/8/layout/hierarchy4"/>
    <dgm:cxn modelId="{5E6219E9-D18B-447B-9875-31E0A30C2E56}" type="presParOf" srcId="{32D2ACCC-0EA9-4018-B0DF-52DAE1742EED}" destId="{82F36106-ABAA-4D57-8A34-8E97D6C4774B}" srcOrd="0" destOrd="0" presId="urn:microsoft.com/office/officeart/2005/8/layout/hierarchy4"/>
    <dgm:cxn modelId="{66A41544-19A2-47EC-A075-4389C88AA6A1}" type="presParOf" srcId="{32D2ACCC-0EA9-4018-B0DF-52DAE1742EED}" destId="{CCFD4470-A93F-4980-B6A8-D5B322C0E8BC}" srcOrd="1" destOrd="0" presId="urn:microsoft.com/office/officeart/2005/8/layout/hierarchy4"/>
    <dgm:cxn modelId="{FCCF33F8-278F-4F8E-8F01-910E1EAE42F8}" type="presParOf" srcId="{32D2ACCC-0EA9-4018-B0DF-52DAE1742EED}" destId="{11A2AD54-1C74-4C77-9868-30EDCA87250D}" srcOrd="2" destOrd="0" presId="urn:microsoft.com/office/officeart/2005/8/layout/hierarchy4"/>
    <dgm:cxn modelId="{C61E9808-BDCB-4255-BDAC-FC0BC1A7172E}" type="presParOf" srcId="{11A2AD54-1C74-4C77-9868-30EDCA87250D}" destId="{02271CBF-1CDD-456E-92D9-9AF6D3B6AD73}" srcOrd="0" destOrd="0" presId="urn:microsoft.com/office/officeart/2005/8/layout/hierarchy4"/>
    <dgm:cxn modelId="{07259989-AB65-4AE8-BF78-45667860F63F}" type="presParOf" srcId="{02271CBF-1CDD-456E-92D9-9AF6D3B6AD73}" destId="{B18EF2A5-7971-49FE-8FC8-B4E3AD434ED1}" srcOrd="0" destOrd="0" presId="urn:microsoft.com/office/officeart/2005/8/layout/hierarchy4"/>
    <dgm:cxn modelId="{FE0D6C71-A957-4618-9EE2-7178F5C8E114}" type="presParOf" srcId="{02271CBF-1CDD-456E-92D9-9AF6D3B6AD73}" destId="{EB850B5D-7D8A-4C35-8FA0-F848604C302E}"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881B1F-BF66-45FF-8CEE-C26CD00D5630}">
      <dsp:nvSpPr>
        <dsp:cNvPr id="0" name=""/>
        <dsp:cNvSpPr/>
      </dsp:nvSpPr>
      <dsp:spPr>
        <a:xfrm>
          <a:off x="612" y="1450"/>
          <a:ext cx="5339124"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3GPP RAN5 Defined Tests</a:t>
          </a:r>
        </a:p>
      </dsp:txBody>
      <dsp:txXfrm>
        <a:off x="33562" y="34400"/>
        <a:ext cx="5273224" cy="1059106"/>
      </dsp:txXfrm>
    </dsp:sp>
    <dsp:sp modelId="{24200F2F-2265-4A78-A3A6-F3C53B66ADA0}">
      <dsp:nvSpPr>
        <dsp:cNvPr id="0" name=""/>
        <dsp:cNvSpPr/>
      </dsp:nvSpPr>
      <dsp:spPr>
        <a:xfrm>
          <a:off x="612" y="1220788"/>
          <a:ext cx="3487681" cy="1125006"/>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Extracted OEM PICS Compliance</a:t>
          </a:r>
        </a:p>
        <a:p>
          <a:pPr marL="0" lvl="0" indent="0" algn="ctr" defTabSz="711200">
            <a:lnSpc>
              <a:spcPct val="90000"/>
            </a:lnSpc>
            <a:spcBef>
              <a:spcPct val="0"/>
            </a:spcBef>
            <a:spcAft>
              <a:spcPct val="35000"/>
            </a:spcAft>
            <a:buNone/>
          </a:pPr>
          <a:r>
            <a:rPr lang="en-US" sz="1600" kern="1200" dirty="0"/>
            <a:t>TS 38.508-2</a:t>
          </a:r>
        </a:p>
      </dsp:txBody>
      <dsp:txXfrm>
        <a:off x="33562" y="1253738"/>
        <a:ext cx="3421781" cy="1059106"/>
      </dsp:txXfrm>
    </dsp:sp>
    <dsp:sp modelId="{93B02C13-E65E-4C52-A3EB-CB608D021FFC}">
      <dsp:nvSpPr>
        <dsp:cNvPr id="0" name=""/>
        <dsp:cNvSpPr/>
      </dsp:nvSpPr>
      <dsp:spPr>
        <a:xfrm>
          <a:off x="612" y="2440127"/>
          <a:ext cx="1707973" cy="1125006"/>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38.523-2</a:t>
          </a:r>
        </a:p>
        <a:p>
          <a:pPr marL="0" lvl="0" indent="0" algn="ctr" defTabSz="711200">
            <a:lnSpc>
              <a:spcPct val="90000"/>
            </a:lnSpc>
            <a:spcBef>
              <a:spcPct val="0"/>
            </a:spcBef>
            <a:spcAft>
              <a:spcPct val="35000"/>
            </a:spcAft>
            <a:buNone/>
          </a:pPr>
          <a:r>
            <a:rPr lang="en-US" sz="1600" kern="1200" dirty="0"/>
            <a:t>Protocol</a:t>
          </a:r>
        </a:p>
      </dsp:txBody>
      <dsp:txXfrm>
        <a:off x="33562" y="2473077"/>
        <a:ext cx="1642073" cy="1059106"/>
      </dsp:txXfrm>
    </dsp:sp>
    <dsp:sp modelId="{3C281A0B-8029-470C-AE11-C1A1DB08BAC9}">
      <dsp:nvSpPr>
        <dsp:cNvPr id="0" name=""/>
        <dsp:cNvSpPr/>
      </dsp:nvSpPr>
      <dsp:spPr>
        <a:xfrm>
          <a:off x="1780320" y="2440127"/>
          <a:ext cx="1707973" cy="1125006"/>
        </a:xfrm>
        <a:prstGeom prst="roundRect">
          <a:avLst>
            <a:gd name="adj" fmla="val 10000"/>
          </a:avLst>
        </a:prstGeom>
        <a:solidFill>
          <a:schemeClr val="accent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38.522</a:t>
          </a:r>
        </a:p>
        <a:p>
          <a:pPr marL="0" lvl="0" indent="0" algn="ctr" defTabSz="711200">
            <a:lnSpc>
              <a:spcPct val="90000"/>
            </a:lnSpc>
            <a:spcBef>
              <a:spcPct val="0"/>
            </a:spcBef>
            <a:spcAft>
              <a:spcPct val="35000"/>
            </a:spcAft>
            <a:buNone/>
          </a:pPr>
          <a:r>
            <a:rPr lang="en-US" sz="1600" kern="1200" dirty="0" err="1"/>
            <a:t>RF+Perf</a:t>
          </a:r>
          <a:r>
            <a:rPr lang="en-US" sz="1600" kern="1200" dirty="0"/>
            <a:t> (RRM, </a:t>
          </a:r>
          <a:r>
            <a:rPr lang="en-US" sz="1600" kern="1200" dirty="0" err="1"/>
            <a:t>Demod</a:t>
          </a:r>
          <a:r>
            <a:rPr lang="en-US" sz="1600" kern="1200" dirty="0"/>
            <a:t>)</a:t>
          </a:r>
        </a:p>
      </dsp:txBody>
      <dsp:txXfrm>
        <a:off x="1813270" y="2473077"/>
        <a:ext cx="1642073" cy="1059106"/>
      </dsp:txXfrm>
    </dsp:sp>
    <dsp:sp modelId="{82F36106-ABAA-4D57-8A34-8E97D6C4774B}">
      <dsp:nvSpPr>
        <dsp:cNvPr id="0" name=""/>
        <dsp:cNvSpPr/>
      </dsp:nvSpPr>
      <dsp:spPr>
        <a:xfrm>
          <a:off x="3631763" y="1220788"/>
          <a:ext cx="1707973"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OEM Augments Band, CA and other Information</a:t>
          </a:r>
        </a:p>
      </dsp:txBody>
      <dsp:txXfrm>
        <a:off x="3664713" y="1253738"/>
        <a:ext cx="1642073" cy="1059106"/>
      </dsp:txXfrm>
    </dsp:sp>
    <dsp:sp modelId="{B18EF2A5-7971-49FE-8FC8-B4E3AD434ED1}">
      <dsp:nvSpPr>
        <dsp:cNvPr id="0" name=""/>
        <dsp:cNvSpPr/>
      </dsp:nvSpPr>
      <dsp:spPr>
        <a:xfrm>
          <a:off x="3631763" y="2440127"/>
          <a:ext cx="1707973" cy="1125006"/>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34.229-2</a:t>
          </a:r>
        </a:p>
        <a:p>
          <a:pPr marL="0" lvl="0" indent="0" algn="ctr" defTabSz="711200">
            <a:lnSpc>
              <a:spcPct val="90000"/>
            </a:lnSpc>
            <a:spcBef>
              <a:spcPct val="0"/>
            </a:spcBef>
            <a:spcAft>
              <a:spcPct val="35000"/>
            </a:spcAft>
            <a:buNone/>
          </a:pPr>
          <a:r>
            <a:rPr lang="en-US" sz="1600" kern="1200" dirty="0"/>
            <a:t>IMS (5G, 4G)</a:t>
          </a:r>
        </a:p>
      </dsp:txBody>
      <dsp:txXfrm>
        <a:off x="3664713" y="2473077"/>
        <a:ext cx="1642073" cy="105910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8/10/2023</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10.08.2023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616159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10</a:t>
            </a:fld>
            <a:endParaRPr lang="zh-CN" altLang="en-US"/>
          </a:p>
        </p:txBody>
      </p:sp>
    </p:spTree>
    <p:extLst>
      <p:ext uri="{BB962C8B-B14F-4D97-AF65-F5344CB8AC3E}">
        <p14:creationId xmlns:p14="http://schemas.microsoft.com/office/powerpoint/2010/main" val="1241543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11</a:t>
            </a:fld>
            <a:endParaRPr lang="zh-CN" altLang="en-US"/>
          </a:p>
        </p:txBody>
      </p:sp>
    </p:spTree>
    <p:extLst>
      <p:ext uri="{BB962C8B-B14F-4D97-AF65-F5344CB8AC3E}">
        <p14:creationId xmlns:p14="http://schemas.microsoft.com/office/powerpoint/2010/main" val="3018724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12</a:t>
            </a:fld>
            <a:endParaRPr lang="zh-CN" altLang="en-US"/>
          </a:p>
        </p:txBody>
      </p:sp>
    </p:spTree>
    <p:extLst>
      <p:ext uri="{BB962C8B-B14F-4D97-AF65-F5344CB8AC3E}">
        <p14:creationId xmlns:p14="http://schemas.microsoft.com/office/powerpoint/2010/main" val="1015526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2</a:t>
            </a:fld>
            <a:endParaRPr lang="zh-CN" altLang="en-US"/>
          </a:p>
        </p:txBody>
      </p:sp>
    </p:spTree>
    <p:extLst>
      <p:ext uri="{BB962C8B-B14F-4D97-AF65-F5344CB8AC3E}">
        <p14:creationId xmlns:p14="http://schemas.microsoft.com/office/powerpoint/2010/main" val="3756255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2407437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extLst>
      <p:ext uri="{BB962C8B-B14F-4D97-AF65-F5344CB8AC3E}">
        <p14:creationId xmlns:p14="http://schemas.microsoft.com/office/powerpoint/2010/main" val="3734946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5</a:t>
            </a:fld>
            <a:endParaRPr lang="zh-CN" altLang="en-US"/>
          </a:p>
        </p:txBody>
      </p:sp>
    </p:spTree>
    <p:extLst>
      <p:ext uri="{BB962C8B-B14F-4D97-AF65-F5344CB8AC3E}">
        <p14:creationId xmlns:p14="http://schemas.microsoft.com/office/powerpoint/2010/main" val="1120049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6</a:t>
            </a:fld>
            <a:endParaRPr lang="zh-CN" altLang="en-US"/>
          </a:p>
        </p:txBody>
      </p:sp>
    </p:spTree>
    <p:extLst>
      <p:ext uri="{BB962C8B-B14F-4D97-AF65-F5344CB8AC3E}">
        <p14:creationId xmlns:p14="http://schemas.microsoft.com/office/powerpoint/2010/main" val="3998211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7</a:t>
            </a:fld>
            <a:endParaRPr lang="zh-CN" altLang="en-US"/>
          </a:p>
        </p:txBody>
      </p:sp>
    </p:spTree>
    <p:extLst>
      <p:ext uri="{BB962C8B-B14F-4D97-AF65-F5344CB8AC3E}">
        <p14:creationId xmlns:p14="http://schemas.microsoft.com/office/powerpoint/2010/main" val="2173869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8</a:t>
            </a:fld>
            <a:endParaRPr lang="zh-CN" altLang="en-US"/>
          </a:p>
        </p:txBody>
      </p:sp>
    </p:spTree>
    <p:extLst>
      <p:ext uri="{BB962C8B-B14F-4D97-AF65-F5344CB8AC3E}">
        <p14:creationId xmlns:p14="http://schemas.microsoft.com/office/powerpoint/2010/main" val="1997555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r>
              <a:rPr lang="en-US" dirty="0"/>
              <a:t>Mursalin to </a:t>
            </a:r>
            <a:r>
              <a:rPr lang="en-US" dirty="0" err="1"/>
              <a:t>updateImpacted</a:t>
            </a:r>
            <a:r>
              <a:rPr lang="en-US" dirty="0"/>
              <a:t> Tables: And proposed changes</a:t>
            </a:r>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9</a:t>
            </a:fld>
            <a:endParaRPr lang="en-US"/>
          </a:p>
        </p:txBody>
      </p:sp>
    </p:spTree>
    <p:extLst>
      <p:ext uri="{BB962C8B-B14F-4D97-AF65-F5344CB8AC3E}">
        <p14:creationId xmlns:p14="http://schemas.microsoft.com/office/powerpoint/2010/main" val="1374721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3227749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442217"/>
            <a:ext cx="9144000" cy="2067746"/>
          </a:xfrm>
        </p:spPr>
        <p:txBody>
          <a:bodyPr anchor="b"/>
          <a:lstStyle>
            <a:lvl1pPr algn="ctr">
              <a:defRPr sz="7998"/>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4001" y="3602037"/>
            <a:ext cx="9144000" cy="1655763"/>
          </a:xfrm>
        </p:spPr>
        <p:txBody>
          <a:bodyPr/>
          <a:lstStyle>
            <a:lvl1pPr marL="0" indent="0" algn="ctr">
              <a:buNone/>
              <a:defRPr sz="3199"/>
            </a:lvl1pPr>
            <a:lvl2pPr marL="609478" indent="0" algn="ctr">
              <a:buNone/>
              <a:defRPr sz="2699"/>
            </a:lvl2pPr>
            <a:lvl3pPr marL="1218956" indent="0" algn="ctr">
              <a:buNone/>
              <a:defRPr sz="2400"/>
            </a:lvl3pPr>
            <a:lvl4pPr marL="1828434" indent="0" algn="ctr">
              <a:buNone/>
              <a:defRPr sz="2100"/>
            </a:lvl4pPr>
            <a:lvl5pPr marL="2437912" indent="0" algn="ctr">
              <a:buNone/>
              <a:defRPr sz="2100"/>
            </a:lvl5pPr>
            <a:lvl6pPr marL="3047390" indent="0" algn="ctr">
              <a:buNone/>
              <a:defRPr sz="2100"/>
            </a:lvl6pPr>
            <a:lvl7pPr marL="3656868" indent="0" algn="ctr">
              <a:buNone/>
              <a:defRPr sz="2100"/>
            </a:lvl7pPr>
            <a:lvl8pPr marL="4266347" indent="0" algn="ctr">
              <a:buNone/>
              <a:defRPr sz="2100"/>
            </a:lvl8pPr>
            <a:lvl9pPr marL="4875825"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8/10/2023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545498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8/10/2023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300716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61" Type="http://schemas.openxmlformats.org/officeDocument/2006/relationships/slideLayout" Target="../slideLayouts/slideLayout61.xml"/><Relationship Id="rId82"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3" r:id="rId83"/>
    <p:sldLayoutId id="2147483834" r:id="rId84"/>
    <p:sldLayoutId id="2147483835" r:id="rId8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4.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0.xml"/><Relationship Id="rId7" Type="http://schemas.openxmlformats.org/officeDocument/2006/relationships/image" Target="../media/image5.png"/><Relationship Id="rId2" Type="http://schemas.openxmlformats.org/officeDocument/2006/relationships/slideLayout" Target="../slideLayouts/slideLayout85.xml"/><Relationship Id="rId1" Type="http://schemas.openxmlformats.org/officeDocument/2006/relationships/tags" Target="../tags/tag9.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4.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4.xml"/><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xml"/><Relationship Id="rId7" Type="http://schemas.openxmlformats.org/officeDocument/2006/relationships/diagramColors" Target="../diagrams/colors1.xml"/><Relationship Id="rId2" Type="http://schemas.openxmlformats.org/officeDocument/2006/relationships/slideLayout" Target="../slideLayouts/slideLayout85.xml"/><Relationship Id="rId1" Type="http://schemas.openxmlformats.org/officeDocument/2006/relationships/tags" Target="../tags/tag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5.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5.xml"/><Relationship Id="rId7" Type="http://schemas.openxmlformats.org/officeDocument/2006/relationships/image" Target="../media/image4.png"/><Relationship Id="rId2" Type="http://schemas.openxmlformats.org/officeDocument/2006/relationships/slideLayout" Target="../slideLayouts/slideLayout85.xml"/><Relationship Id="rId1" Type="http://schemas.openxmlformats.org/officeDocument/2006/relationships/tags" Target="../tags/tag5.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5.xml"/><Relationship Id="rId1" Type="http://schemas.openxmlformats.org/officeDocument/2006/relationships/tags" Target="../tags/tag6.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5.xml"/><Relationship Id="rId1" Type="http://schemas.openxmlformats.org/officeDocument/2006/relationships/tags" Target="../tags/tag7.xml"/><Relationship Id="rId5" Type="http://schemas.openxmlformats.org/officeDocument/2006/relationships/image" Target="../media/image6.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5.xml"/><Relationship Id="rId1" Type="http://schemas.openxmlformats.org/officeDocument/2006/relationships/tags" Target="../tags/tag8.xml"/><Relationship Id="rId5" Type="http://schemas.openxmlformats.org/officeDocument/2006/relationships/image" Target="../media/image7.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504825" y="2756379"/>
            <a:ext cx="12694621" cy="685893"/>
          </a:xfrm>
        </p:spPr>
        <p:txBody>
          <a:bodyPr anchor="ctr"/>
          <a:lstStyle/>
          <a:p>
            <a:pPr>
              <a:lnSpc>
                <a:spcPts val="6279"/>
              </a:lnSpc>
              <a:defRPr/>
            </a:pPr>
            <a:r>
              <a:rPr lang="en-US" altLang="zh-CN" sz="2800" b="1" dirty="0">
                <a:latin typeface="+mn-lt"/>
              </a:rPr>
              <a:t>Progress on Proposal-1 : SW Implementation of NR Applicability Specs</a:t>
            </a:r>
          </a:p>
        </p:txBody>
      </p:sp>
      <p:sp>
        <p:nvSpPr>
          <p:cNvPr id="4098" name="副标题 2"/>
          <p:cNvSpPr>
            <a:spLocks noGrp="1" noChangeArrowheads="1"/>
          </p:cNvSpPr>
          <p:nvPr>
            <p:ph type="subTitle" idx="1"/>
          </p:nvPr>
        </p:nvSpPr>
        <p:spPr>
          <a:xfrm>
            <a:off x="197423" y="4291232"/>
            <a:ext cx="11700342" cy="1524282"/>
          </a:xfrm>
        </p:spPr>
        <p:txBody>
          <a:bodyPr/>
          <a:lstStyle/>
          <a:p>
            <a:pPr eaLnBrk="1" hangingPunct="1">
              <a:lnSpc>
                <a:spcPct val="150000"/>
              </a:lnSpc>
            </a:pPr>
            <a:r>
              <a:rPr lang="en-US" altLang="zh-CN" sz="2799" dirty="0"/>
              <a:t>Qualcomm</a:t>
            </a:r>
          </a:p>
          <a:p>
            <a:pPr eaLnBrk="1" hangingPunct="1">
              <a:lnSpc>
                <a:spcPct val="150000"/>
              </a:lnSpc>
            </a:pPr>
            <a:endParaRPr lang="en-US" altLang="zh-CN" sz="2799" dirty="0"/>
          </a:p>
        </p:txBody>
      </p:sp>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170442" y="126980"/>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a:t>3GPP TSG-RAN5 Meeting #</a:t>
            </a:r>
            <a:r>
              <a:rPr lang="en-US" altLang="zh-CN" sz="2400" b="1" dirty="0"/>
              <a:t>100</a:t>
            </a:r>
            <a:r>
              <a:rPr lang="en-US" sz="2400" kern="0" dirty="0"/>
              <a:t> 						      </a:t>
            </a:r>
            <a:r>
              <a:rPr lang="en-US" altLang="zh-CN" sz="2400" dirty="0"/>
              <a:t>R5-234320</a:t>
            </a:r>
          </a:p>
          <a:p>
            <a:pPr>
              <a:lnSpc>
                <a:spcPct val="100000"/>
              </a:lnSpc>
              <a:defRPr/>
            </a:pPr>
            <a:r>
              <a:rPr lang="en-US" sz="2400" b="1" dirty="0">
                <a:sym typeface="+mn-ea"/>
              </a:rPr>
              <a:t>Toulouse, France, Aug 21-25th</a:t>
            </a:r>
            <a:endParaRPr lang="en-US" altLang="en-GB" sz="2400" b="1" dirty="0"/>
          </a:p>
        </p:txBody>
      </p:sp>
    </p:spTree>
    <p:custDataLst>
      <p:tags r:id="rId1"/>
    </p:custDataLst>
    <p:extLst>
      <p:ext uri="{BB962C8B-B14F-4D97-AF65-F5344CB8AC3E}">
        <p14:creationId xmlns:p14="http://schemas.microsoft.com/office/powerpoint/2010/main" val="1866300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523"/>
            <a:ext cx="11575276" cy="413575"/>
          </a:xfrm>
        </p:spPr>
        <p:txBody>
          <a:bodyPr/>
          <a:lstStyle/>
          <a:p>
            <a:pPr eaLnBrk="1" hangingPunct="1"/>
            <a:r>
              <a:rPr lang="en-US" altLang="zh-CN" sz="3199" b="1" dirty="0"/>
              <a:t>Proposal 1 - SW Implementation Design (Python </a:t>
            </a:r>
            <a:r>
              <a:rPr lang="en-US" altLang="zh-CN" sz="1400" b="1" dirty="0"/>
              <a:t>with Doc-x, Pandas, JSON</a:t>
            </a:r>
            <a:r>
              <a:rPr lang="en-US" altLang="zh-CN" sz="3199" b="1" dirty="0"/>
              <a:t>)</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2" name="文本框 1"/>
          <p:cNvSpPr txBox="1"/>
          <p:nvPr/>
        </p:nvSpPr>
        <p:spPr>
          <a:xfrm>
            <a:off x="216467" y="931805"/>
            <a:ext cx="10263137" cy="973343"/>
          </a:xfrm>
          <a:prstGeom prst="rect">
            <a:avLst/>
          </a:prstGeom>
          <a:noFill/>
        </p:spPr>
        <p:txBody>
          <a:bodyPr wrap="square" rtlCol="0" anchor="t">
            <a:spAutoFit/>
          </a:bodyPr>
          <a:lstStyle/>
          <a:p>
            <a:pPr lvl="1">
              <a:lnSpc>
                <a:spcPts val="3499"/>
              </a:lnSpc>
              <a:spcBef>
                <a:spcPts val="300"/>
              </a:spcBef>
            </a:pPr>
            <a:endParaRPr lang="en-US" altLang="zh-CN" sz="2000" dirty="0">
              <a:sym typeface="+mn-ea"/>
            </a:endParaRPr>
          </a:p>
          <a:p>
            <a:pPr>
              <a:lnSpc>
                <a:spcPts val="3499"/>
              </a:lnSpc>
              <a:spcBef>
                <a:spcPts val="300"/>
              </a:spcBef>
              <a:buFont typeface="Arial" panose="020B0604020202020204" pitchFamily="34" charset="0"/>
              <a:buChar char="•"/>
            </a:pPr>
            <a:endParaRPr lang="en-US" altLang="zh-CN" sz="2000" dirty="0">
              <a:sym typeface="+mn-ea"/>
            </a:endParaRPr>
          </a:p>
        </p:txBody>
      </p:sp>
      <p:sp>
        <p:nvSpPr>
          <p:cNvPr id="11" name="Equals 10">
            <a:extLst>
              <a:ext uri="{FF2B5EF4-FFF2-40B4-BE49-F238E27FC236}">
                <a16:creationId xmlns:a16="http://schemas.microsoft.com/office/drawing/2014/main" id="{D058E210-C12B-E1E4-54BE-E941659C2204}"/>
              </a:ext>
            </a:extLst>
          </p:cNvPr>
          <p:cNvSpPr/>
          <p:nvPr/>
        </p:nvSpPr>
        <p:spPr>
          <a:xfrm>
            <a:off x="8965201" y="2974838"/>
            <a:ext cx="546351" cy="457200"/>
          </a:xfrm>
          <a:prstGeom prst="mathEqual">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pic>
        <p:nvPicPr>
          <p:cNvPr id="12" name="Picture 11">
            <a:extLst>
              <a:ext uri="{FF2B5EF4-FFF2-40B4-BE49-F238E27FC236}">
                <a16:creationId xmlns:a16="http://schemas.microsoft.com/office/drawing/2014/main" id="{C4296E78-71C1-3D63-5BA6-5F7DDD280CF3}"/>
              </a:ext>
            </a:extLst>
          </p:cNvPr>
          <p:cNvPicPr>
            <a:picLocks noChangeAspect="1"/>
          </p:cNvPicPr>
          <p:nvPr/>
        </p:nvPicPr>
        <p:blipFill rotWithShape="1">
          <a:blip r:embed="rId4"/>
          <a:srcRect l="3395" r="23161" b="29210"/>
          <a:stretch/>
        </p:blipFill>
        <p:spPr>
          <a:xfrm>
            <a:off x="111585" y="1246315"/>
            <a:ext cx="3569837" cy="815839"/>
          </a:xfrm>
          <a:prstGeom prst="rect">
            <a:avLst/>
          </a:prstGeom>
        </p:spPr>
      </p:pic>
      <p:sp>
        <p:nvSpPr>
          <p:cNvPr id="13" name="Rectangle 12">
            <a:extLst>
              <a:ext uri="{FF2B5EF4-FFF2-40B4-BE49-F238E27FC236}">
                <a16:creationId xmlns:a16="http://schemas.microsoft.com/office/drawing/2014/main" id="{53B79788-EAA9-A0A9-6E0C-A5A586D4706A}"/>
              </a:ext>
            </a:extLst>
          </p:cNvPr>
          <p:cNvSpPr/>
          <p:nvPr/>
        </p:nvSpPr>
        <p:spPr>
          <a:xfrm>
            <a:off x="624442" y="2677252"/>
            <a:ext cx="1872065" cy="1052373"/>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r>
              <a:rPr lang="en-US" sz="1200" dirty="0"/>
              <a:t>Step1: Extract all PICS from Spec (e.g. TS 38.508-2)</a:t>
            </a:r>
            <a:endParaRPr lang="en-US" sz="1200" dirty="0">
              <a:solidFill>
                <a:schemeClr val="bg1"/>
              </a:solidFill>
              <a:latin typeface="Microsoft Sans Serif"/>
              <a:cs typeface="Microsoft Sans Serif" panose="020B0604020202020204" pitchFamily="34" charset="0"/>
            </a:endParaRPr>
          </a:p>
        </p:txBody>
      </p:sp>
      <p:sp>
        <p:nvSpPr>
          <p:cNvPr id="14" name="Rectangle 13">
            <a:extLst>
              <a:ext uri="{FF2B5EF4-FFF2-40B4-BE49-F238E27FC236}">
                <a16:creationId xmlns:a16="http://schemas.microsoft.com/office/drawing/2014/main" id="{530B5122-E5D0-FDFA-4FCC-70AEC38BD510}"/>
              </a:ext>
            </a:extLst>
          </p:cNvPr>
          <p:cNvSpPr/>
          <p:nvPr/>
        </p:nvSpPr>
        <p:spPr>
          <a:xfrm>
            <a:off x="3058790" y="2677251"/>
            <a:ext cx="2453961" cy="1052373"/>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200" dirty="0"/>
              <a:t>Step2: Extract Condition Set (C) from TS 38.523-2 or TS 34.229-2 and Combine with PICS Extracted from Step1</a:t>
            </a:r>
          </a:p>
          <a:p>
            <a:pPr algn="ctr">
              <a:lnSpc>
                <a:spcPct val="96000"/>
              </a:lnSpc>
            </a:pPr>
            <a:endParaRPr lang="en-US" sz="1200" dirty="0" err="1">
              <a:solidFill>
                <a:schemeClr val="bg1"/>
              </a:solidFill>
              <a:latin typeface="Microsoft Sans Serif"/>
              <a:cs typeface="Microsoft Sans Serif" panose="020B0604020202020204" pitchFamily="34" charset="0"/>
            </a:endParaRPr>
          </a:p>
        </p:txBody>
      </p:sp>
      <p:pic>
        <p:nvPicPr>
          <p:cNvPr id="15" name="Picture 14">
            <a:extLst>
              <a:ext uri="{FF2B5EF4-FFF2-40B4-BE49-F238E27FC236}">
                <a16:creationId xmlns:a16="http://schemas.microsoft.com/office/drawing/2014/main" id="{8F4D4911-F3A1-FECF-6F5B-FE92CB0B0E38}"/>
              </a:ext>
            </a:extLst>
          </p:cNvPr>
          <p:cNvPicPr>
            <a:picLocks noChangeAspect="1"/>
          </p:cNvPicPr>
          <p:nvPr/>
        </p:nvPicPr>
        <p:blipFill rotWithShape="1">
          <a:blip r:embed="rId5"/>
          <a:srcRect r="16781" b="41933"/>
          <a:stretch/>
        </p:blipFill>
        <p:spPr>
          <a:xfrm>
            <a:off x="3963035" y="1526327"/>
            <a:ext cx="4135164" cy="522471"/>
          </a:xfrm>
          <a:prstGeom prst="rect">
            <a:avLst/>
          </a:prstGeom>
        </p:spPr>
      </p:pic>
      <p:sp>
        <p:nvSpPr>
          <p:cNvPr id="16" name="Rectangle 15">
            <a:extLst>
              <a:ext uri="{FF2B5EF4-FFF2-40B4-BE49-F238E27FC236}">
                <a16:creationId xmlns:a16="http://schemas.microsoft.com/office/drawing/2014/main" id="{036430A2-624F-0604-4A41-03E86DA83CC2}"/>
              </a:ext>
            </a:extLst>
          </p:cNvPr>
          <p:cNvSpPr/>
          <p:nvPr/>
        </p:nvSpPr>
        <p:spPr>
          <a:xfrm>
            <a:off x="6294454" y="2712306"/>
            <a:ext cx="1803745" cy="1052374"/>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1200" dirty="0"/>
              <a:t>Step3: Logic for Applicability (Condition turned into If Else log with PICS support from UE)</a:t>
            </a:r>
          </a:p>
        </p:txBody>
      </p:sp>
      <p:sp>
        <p:nvSpPr>
          <p:cNvPr id="17" name="Arrow: Right 16">
            <a:extLst>
              <a:ext uri="{FF2B5EF4-FFF2-40B4-BE49-F238E27FC236}">
                <a16:creationId xmlns:a16="http://schemas.microsoft.com/office/drawing/2014/main" id="{041FB436-05C3-1A00-85AF-A84B427C2A78}"/>
              </a:ext>
            </a:extLst>
          </p:cNvPr>
          <p:cNvSpPr/>
          <p:nvPr/>
        </p:nvSpPr>
        <p:spPr>
          <a:xfrm rot="5400000">
            <a:off x="1263002" y="2128241"/>
            <a:ext cx="594947" cy="48292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sp>
        <p:nvSpPr>
          <p:cNvPr id="18" name="Rectangle 17">
            <a:extLst>
              <a:ext uri="{FF2B5EF4-FFF2-40B4-BE49-F238E27FC236}">
                <a16:creationId xmlns:a16="http://schemas.microsoft.com/office/drawing/2014/main" id="{911ABBBD-E822-2EA2-2140-8C285140FAB4}"/>
              </a:ext>
            </a:extLst>
          </p:cNvPr>
          <p:cNvSpPr/>
          <p:nvPr/>
        </p:nvSpPr>
        <p:spPr>
          <a:xfrm>
            <a:off x="9997997" y="2685936"/>
            <a:ext cx="1738384" cy="1035003"/>
          </a:xfrm>
          <a:prstGeom prst="rect">
            <a:avLst/>
          </a:prstGeom>
          <a:solidFill>
            <a:srgbClr val="00B05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200" dirty="0"/>
              <a:t>Output = </a:t>
            </a:r>
            <a:r>
              <a:rPr lang="en-US" sz="1200" b="1" dirty="0"/>
              <a:t>No. of Applicable Tests </a:t>
            </a:r>
            <a:r>
              <a:rPr lang="en-US" sz="1200" dirty="0"/>
              <a:t>for Band Under Test</a:t>
            </a:r>
          </a:p>
        </p:txBody>
      </p:sp>
      <p:sp>
        <p:nvSpPr>
          <p:cNvPr id="19" name="Arrow: Right 18">
            <a:extLst>
              <a:ext uri="{FF2B5EF4-FFF2-40B4-BE49-F238E27FC236}">
                <a16:creationId xmlns:a16="http://schemas.microsoft.com/office/drawing/2014/main" id="{9B6E9307-CF72-7F79-1FDD-6A0F6A930974}"/>
              </a:ext>
            </a:extLst>
          </p:cNvPr>
          <p:cNvSpPr/>
          <p:nvPr/>
        </p:nvSpPr>
        <p:spPr>
          <a:xfrm rot="5400000">
            <a:off x="10331327" y="4006031"/>
            <a:ext cx="1071722" cy="48292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sp>
        <p:nvSpPr>
          <p:cNvPr id="20" name="TextBox 19">
            <a:extLst>
              <a:ext uri="{FF2B5EF4-FFF2-40B4-BE49-F238E27FC236}">
                <a16:creationId xmlns:a16="http://schemas.microsoft.com/office/drawing/2014/main" id="{41D951C1-20E6-4555-9B06-7DE7A93CD102}"/>
              </a:ext>
            </a:extLst>
          </p:cNvPr>
          <p:cNvSpPr txBox="1"/>
          <p:nvPr/>
        </p:nvSpPr>
        <p:spPr>
          <a:xfrm>
            <a:off x="136985" y="1267861"/>
            <a:ext cx="809517" cy="236347"/>
          </a:xfrm>
          <a:prstGeom prst="rect">
            <a:avLst/>
          </a:prstGeom>
        </p:spPr>
        <p:txBody>
          <a:bodyPr wrap="none" lIns="0" tIns="0" rIns="0" bIns="0" rtlCol="0">
            <a:spAutoFit/>
          </a:bodyPr>
          <a:lstStyle/>
          <a:p>
            <a:pPr algn="l">
              <a:lnSpc>
                <a:spcPct val="96000"/>
              </a:lnSpc>
            </a:pPr>
            <a:r>
              <a:rPr lang="en-US" sz="1600" dirty="0">
                <a:solidFill>
                  <a:srgbClr val="3253DC"/>
                </a:solidFill>
                <a:latin typeface="Microsoft Sans Serif"/>
                <a:cs typeface="Microsoft Sans Serif" panose="020B0604020202020204" pitchFamily="34" charset="0"/>
              </a:rPr>
              <a:t>38.508-2</a:t>
            </a:r>
          </a:p>
        </p:txBody>
      </p:sp>
      <p:pic>
        <p:nvPicPr>
          <p:cNvPr id="21" name="Picture 20">
            <a:extLst>
              <a:ext uri="{FF2B5EF4-FFF2-40B4-BE49-F238E27FC236}">
                <a16:creationId xmlns:a16="http://schemas.microsoft.com/office/drawing/2014/main" id="{9850B6D2-4C8B-2C61-79ED-93993B88C52E}"/>
              </a:ext>
            </a:extLst>
          </p:cNvPr>
          <p:cNvPicPr>
            <a:picLocks noChangeAspect="1"/>
          </p:cNvPicPr>
          <p:nvPr/>
        </p:nvPicPr>
        <p:blipFill rotWithShape="1">
          <a:blip r:embed="rId6"/>
          <a:srcRect r="15526"/>
          <a:stretch/>
        </p:blipFill>
        <p:spPr>
          <a:xfrm>
            <a:off x="298107" y="4137015"/>
            <a:ext cx="2524734" cy="667023"/>
          </a:xfrm>
          <a:prstGeom prst="rect">
            <a:avLst/>
          </a:prstGeom>
        </p:spPr>
      </p:pic>
      <p:sp>
        <p:nvSpPr>
          <p:cNvPr id="22" name="Arrow: Right 21">
            <a:extLst>
              <a:ext uri="{FF2B5EF4-FFF2-40B4-BE49-F238E27FC236}">
                <a16:creationId xmlns:a16="http://schemas.microsoft.com/office/drawing/2014/main" id="{DC8C6DB8-4086-3F29-00FD-10EFF257F823}"/>
              </a:ext>
            </a:extLst>
          </p:cNvPr>
          <p:cNvSpPr/>
          <p:nvPr/>
        </p:nvSpPr>
        <p:spPr>
          <a:xfrm rot="5400000">
            <a:off x="1309309" y="3697821"/>
            <a:ext cx="425879" cy="48292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sp>
        <p:nvSpPr>
          <p:cNvPr id="23" name="TextBox 22">
            <a:extLst>
              <a:ext uri="{FF2B5EF4-FFF2-40B4-BE49-F238E27FC236}">
                <a16:creationId xmlns:a16="http://schemas.microsoft.com/office/drawing/2014/main" id="{94B568DE-8391-EDB0-B3FC-781B13F88035}"/>
              </a:ext>
            </a:extLst>
          </p:cNvPr>
          <p:cNvSpPr txBox="1"/>
          <p:nvPr/>
        </p:nvSpPr>
        <p:spPr>
          <a:xfrm>
            <a:off x="4006405" y="1257531"/>
            <a:ext cx="809517" cy="236347"/>
          </a:xfrm>
          <a:prstGeom prst="rect">
            <a:avLst/>
          </a:prstGeom>
        </p:spPr>
        <p:txBody>
          <a:bodyPr wrap="none" lIns="0" tIns="0" rIns="0" bIns="0" rtlCol="0">
            <a:spAutoFit/>
          </a:bodyPr>
          <a:lstStyle/>
          <a:p>
            <a:pPr algn="l">
              <a:lnSpc>
                <a:spcPct val="96000"/>
              </a:lnSpc>
            </a:pPr>
            <a:r>
              <a:rPr lang="en-US" sz="1600" dirty="0">
                <a:solidFill>
                  <a:srgbClr val="3253DC"/>
                </a:solidFill>
                <a:latin typeface="Microsoft Sans Serif"/>
                <a:cs typeface="Microsoft Sans Serif" panose="020B0604020202020204" pitchFamily="34" charset="0"/>
              </a:rPr>
              <a:t>38.523-2</a:t>
            </a:r>
          </a:p>
        </p:txBody>
      </p:sp>
      <p:sp>
        <p:nvSpPr>
          <p:cNvPr id="24" name="Arrow: Right 23">
            <a:extLst>
              <a:ext uri="{FF2B5EF4-FFF2-40B4-BE49-F238E27FC236}">
                <a16:creationId xmlns:a16="http://schemas.microsoft.com/office/drawing/2014/main" id="{AE252449-3145-5EB7-8205-38E8DE725966}"/>
              </a:ext>
            </a:extLst>
          </p:cNvPr>
          <p:cNvSpPr/>
          <p:nvPr/>
        </p:nvSpPr>
        <p:spPr>
          <a:xfrm rot="5400000">
            <a:off x="4100221" y="2138317"/>
            <a:ext cx="594947" cy="48292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cxnSp>
        <p:nvCxnSpPr>
          <p:cNvPr id="27" name="Connector: Elbow 26">
            <a:extLst>
              <a:ext uri="{FF2B5EF4-FFF2-40B4-BE49-F238E27FC236}">
                <a16:creationId xmlns:a16="http://schemas.microsoft.com/office/drawing/2014/main" id="{2C4FEA92-9196-F3B1-4E30-7C10724E103A}"/>
              </a:ext>
            </a:extLst>
          </p:cNvPr>
          <p:cNvCxnSpPr>
            <a:cxnSpLocks/>
            <a:stCxn id="34" idx="2"/>
            <a:endCxn id="16" idx="0"/>
          </p:cNvCxnSpPr>
          <p:nvPr/>
        </p:nvCxnSpPr>
        <p:spPr>
          <a:xfrm rot="5400000">
            <a:off x="8637576" y="753821"/>
            <a:ext cx="517236" cy="3399734"/>
          </a:xfrm>
          <a:prstGeom prst="bentConnector3">
            <a:avLst/>
          </a:prstGeom>
          <a:ln w="12700" cap="rnd">
            <a:solidFill>
              <a:schemeClr val="accent1"/>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pic>
        <p:nvPicPr>
          <p:cNvPr id="28" name="Picture 27">
            <a:extLst>
              <a:ext uri="{FF2B5EF4-FFF2-40B4-BE49-F238E27FC236}">
                <a16:creationId xmlns:a16="http://schemas.microsoft.com/office/drawing/2014/main" id="{AFFCC300-1372-7C4C-C88F-2F122420BF81}"/>
              </a:ext>
            </a:extLst>
          </p:cNvPr>
          <p:cNvPicPr>
            <a:picLocks noChangeAspect="1"/>
          </p:cNvPicPr>
          <p:nvPr/>
        </p:nvPicPr>
        <p:blipFill>
          <a:blip r:embed="rId7"/>
          <a:stretch>
            <a:fillRect/>
          </a:stretch>
        </p:blipFill>
        <p:spPr>
          <a:xfrm>
            <a:off x="498051" y="5152370"/>
            <a:ext cx="1865251" cy="722799"/>
          </a:xfrm>
          <a:prstGeom prst="rect">
            <a:avLst/>
          </a:prstGeom>
        </p:spPr>
      </p:pic>
      <p:sp>
        <p:nvSpPr>
          <p:cNvPr id="29" name="Rectangle 28">
            <a:extLst>
              <a:ext uri="{FF2B5EF4-FFF2-40B4-BE49-F238E27FC236}">
                <a16:creationId xmlns:a16="http://schemas.microsoft.com/office/drawing/2014/main" id="{9895003B-1509-B67A-AC9A-6C92297E52E1}"/>
              </a:ext>
            </a:extLst>
          </p:cNvPr>
          <p:cNvSpPr/>
          <p:nvPr/>
        </p:nvSpPr>
        <p:spPr>
          <a:xfrm>
            <a:off x="9015311" y="857684"/>
            <a:ext cx="1053524" cy="3084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GUI</a:t>
            </a:r>
          </a:p>
        </p:txBody>
      </p:sp>
      <p:sp>
        <p:nvSpPr>
          <p:cNvPr id="30" name="Rectangle 29">
            <a:extLst>
              <a:ext uri="{FF2B5EF4-FFF2-40B4-BE49-F238E27FC236}">
                <a16:creationId xmlns:a16="http://schemas.microsoft.com/office/drawing/2014/main" id="{A5A12BF8-ECD5-F3B2-22B8-1CD9D08700BE}"/>
              </a:ext>
            </a:extLst>
          </p:cNvPr>
          <p:cNvSpPr/>
          <p:nvPr/>
        </p:nvSpPr>
        <p:spPr>
          <a:xfrm>
            <a:off x="10068776" y="857684"/>
            <a:ext cx="1053524" cy="308461"/>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JSON</a:t>
            </a:r>
          </a:p>
        </p:txBody>
      </p:sp>
      <p:sp>
        <p:nvSpPr>
          <p:cNvPr id="31" name="Rectangle 30">
            <a:extLst>
              <a:ext uri="{FF2B5EF4-FFF2-40B4-BE49-F238E27FC236}">
                <a16:creationId xmlns:a16="http://schemas.microsoft.com/office/drawing/2014/main" id="{52FB8E59-94E9-F8DE-D409-2FF9BCB74C68}"/>
              </a:ext>
            </a:extLst>
          </p:cNvPr>
          <p:cNvSpPr/>
          <p:nvPr/>
        </p:nvSpPr>
        <p:spPr>
          <a:xfrm>
            <a:off x="11123576" y="849954"/>
            <a:ext cx="1053524" cy="313882"/>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Excel</a:t>
            </a:r>
          </a:p>
        </p:txBody>
      </p:sp>
      <p:sp>
        <p:nvSpPr>
          <p:cNvPr id="32" name="Rectangle 31">
            <a:extLst>
              <a:ext uri="{FF2B5EF4-FFF2-40B4-BE49-F238E27FC236}">
                <a16:creationId xmlns:a16="http://schemas.microsoft.com/office/drawing/2014/main" id="{A2998A95-F157-9B8C-7DE8-7403CF3A5B89}"/>
              </a:ext>
            </a:extLst>
          </p:cNvPr>
          <p:cNvSpPr/>
          <p:nvPr/>
        </p:nvSpPr>
        <p:spPr>
          <a:xfrm>
            <a:off x="9015311" y="610537"/>
            <a:ext cx="3161789" cy="247263"/>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User Input (DUT Support for PICS)</a:t>
            </a:r>
          </a:p>
        </p:txBody>
      </p:sp>
      <p:sp>
        <p:nvSpPr>
          <p:cNvPr id="33" name="Rectangle 32">
            <a:extLst>
              <a:ext uri="{FF2B5EF4-FFF2-40B4-BE49-F238E27FC236}">
                <a16:creationId xmlns:a16="http://schemas.microsoft.com/office/drawing/2014/main" id="{381D8166-7443-E43F-9731-24E268FDAE38}"/>
              </a:ext>
            </a:extLst>
          </p:cNvPr>
          <p:cNvSpPr/>
          <p:nvPr/>
        </p:nvSpPr>
        <p:spPr>
          <a:xfrm>
            <a:off x="9017235" y="1151114"/>
            <a:ext cx="1050265" cy="10439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34" name="Rectangle 33">
            <a:extLst>
              <a:ext uri="{FF2B5EF4-FFF2-40B4-BE49-F238E27FC236}">
                <a16:creationId xmlns:a16="http://schemas.microsoft.com/office/drawing/2014/main" id="{6770CA75-60A0-DE35-723F-F33C9EEE7B49}"/>
              </a:ext>
            </a:extLst>
          </p:cNvPr>
          <p:cNvSpPr/>
          <p:nvPr/>
        </p:nvSpPr>
        <p:spPr>
          <a:xfrm>
            <a:off x="10067500" y="1162932"/>
            <a:ext cx="1057121" cy="1032138"/>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700" dirty="0">
                <a:latin typeface="Consolas" panose="020B0609020204030204" pitchFamily="49" charset="0"/>
              </a:rPr>
              <a:t>'pc_5GC_NSSAA_EAP_AKA_Prime': True,</a:t>
            </a:r>
            <a:br>
              <a:rPr lang="en-US" sz="700" dirty="0">
                <a:latin typeface="Consolas" panose="020B0609020204030204" pitchFamily="49" charset="0"/>
              </a:rPr>
            </a:br>
            <a:r>
              <a:rPr lang="en-US" sz="700" dirty="0">
                <a:latin typeface="Consolas" panose="020B0609020204030204" pitchFamily="49" charset="0"/>
              </a:rPr>
              <a:t>'pc_5GC_RACS': False, </a:t>
            </a:r>
          </a:p>
        </p:txBody>
      </p:sp>
      <p:sp>
        <p:nvSpPr>
          <p:cNvPr id="35" name="Rectangle 34">
            <a:extLst>
              <a:ext uri="{FF2B5EF4-FFF2-40B4-BE49-F238E27FC236}">
                <a16:creationId xmlns:a16="http://schemas.microsoft.com/office/drawing/2014/main" id="{8D44EF4D-58B2-194D-04E0-D3E47D97391B}"/>
              </a:ext>
            </a:extLst>
          </p:cNvPr>
          <p:cNvSpPr/>
          <p:nvPr/>
        </p:nvSpPr>
        <p:spPr>
          <a:xfrm>
            <a:off x="11123576" y="1158895"/>
            <a:ext cx="1053524" cy="1032139"/>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38.508-2</a:t>
            </a:r>
          </a:p>
          <a:p>
            <a:pPr algn="ctr">
              <a:lnSpc>
                <a:spcPct val="96000"/>
              </a:lnSpc>
            </a:pPr>
            <a:endParaRPr lang="en-US" dirty="0">
              <a:solidFill>
                <a:schemeClr val="bg1"/>
              </a:solidFill>
              <a:latin typeface="Microsoft Sans Serif"/>
              <a:cs typeface="Microsoft Sans Serif" panose="020B0604020202020204" pitchFamily="34" charset="0"/>
            </a:endParaRPr>
          </a:p>
          <a:p>
            <a:pPr algn="ctr">
              <a:lnSpc>
                <a:spcPct val="96000"/>
              </a:lnSpc>
            </a:pPr>
            <a:endParaRPr lang="en-US" dirty="0">
              <a:solidFill>
                <a:schemeClr val="bg1"/>
              </a:solidFill>
              <a:latin typeface="Microsoft Sans Serif"/>
              <a:cs typeface="Microsoft Sans Serif" panose="020B0604020202020204" pitchFamily="34" charset="0"/>
            </a:endParaRPr>
          </a:p>
        </p:txBody>
      </p:sp>
      <p:pic>
        <p:nvPicPr>
          <p:cNvPr id="36" name="Picture 35">
            <a:extLst>
              <a:ext uri="{FF2B5EF4-FFF2-40B4-BE49-F238E27FC236}">
                <a16:creationId xmlns:a16="http://schemas.microsoft.com/office/drawing/2014/main" id="{E5C8E061-7923-ABE4-E73A-7B8A2DBA41E5}"/>
              </a:ext>
            </a:extLst>
          </p:cNvPr>
          <p:cNvPicPr>
            <a:picLocks noChangeAspect="1"/>
          </p:cNvPicPr>
          <p:nvPr/>
        </p:nvPicPr>
        <p:blipFill rotWithShape="1">
          <a:blip r:embed="rId6"/>
          <a:srcRect r="15526"/>
          <a:stretch/>
        </p:blipFill>
        <p:spPr>
          <a:xfrm>
            <a:off x="11132651" y="1673092"/>
            <a:ext cx="1044449" cy="506373"/>
          </a:xfrm>
          <a:prstGeom prst="rect">
            <a:avLst/>
          </a:prstGeom>
        </p:spPr>
      </p:pic>
      <p:sp>
        <p:nvSpPr>
          <p:cNvPr id="37" name="Arrow: Right 36">
            <a:extLst>
              <a:ext uri="{FF2B5EF4-FFF2-40B4-BE49-F238E27FC236}">
                <a16:creationId xmlns:a16="http://schemas.microsoft.com/office/drawing/2014/main" id="{36425657-7D6D-394C-CBCE-12B0E2D11E7F}"/>
              </a:ext>
            </a:extLst>
          </p:cNvPr>
          <p:cNvSpPr/>
          <p:nvPr/>
        </p:nvSpPr>
        <p:spPr>
          <a:xfrm rot="5400000">
            <a:off x="1257570" y="4772234"/>
            <a:ext cx="425879" cy="48292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sp>
        <p:nvSpPr>
          <p:cNvPr id="39" name="Rectangle 38">
            <a:extLst>
              <a:ext uri="{FF2B5EF4-FFF2-40B4-BE49-F238E27FC236}">
                <a16:creationId xmlns:a16="http://schemas.microsoft.com/office/drawing/2014/main" id="{E2D22543-AEC5-8DC8-71A2-47C3E35FC676}"/>
              </a:ext>
            </a:extLst>
          </p:cNvPr>
          <p:cNvSpPr/>
          <p:nvPr/>
        </p:nvSpPr>
        <p:spPr>
          <a:xfrm>
            <a:off x="295672" y="4311506"/>
            <a:ext cx="429076" cy="607813"/>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0" name="Rectangle 39">
            <a:extLst>
              <a:ext uri="{FF2B5EF4-FFF2-40B4-BE49-F238E27FC236}">
                <a16:creationId xmlns:a16="http://schemas.microsoft.com/office/drawing/2014/main" id="{B58A5851-B288-0F8B-3BC1-0906CCB09283}"/>
              </a:ext>
            </a:extLst>
          </p:cNvPr>
          <p:cNvSpPr/>
          <p:nvPr/>
        </p:nvSpPr>
        <p:spPr>
          <a:xfrm>
            <a:off x="2355549" y="4292072"/>
            <a:ext cx="429076" cy="607813"/>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4" name="Picture 3">
            <a:extLst>
              <a:ext uri="{FF2B5EF4-FFF2-40B4-BE49-F238E27FC236}">
                <a16:creationId xmlns:a16="http://schemas.microsoft.com/office/drawing/2014/main" id="{551D4A0F-70CB-7399-6FEB-F8565635AB56}"/>
              </a:ext>
            </a:extLst>
          </p:cNvPr>
          <p:cNvPicPr>
            <a:picLocks noChangeAspect="1"/>
          </p:cNvPicPr>
          <p:nvPr/>
        </p:nvPicPr>
        <p:blipFill>
          <a:blip r:embed="rId8"/>
          <a:stretch>
            <a:fillRect/>
          </a:stretch>
        </p:blipFill>
        <p:spPr>
          <a:xfrm>
            <a:off x="5849136" y="4941551"/>
            <a:ext cx="6094116" cy="1144435"/>
          </a:xfrm>
          <a:prstGeom prst="rect">
            <a:avLst/>
          </a:prstGeom>
        </p:spPr>
      </p:pic>
    </p:spTree>
    <p:custDataLst>
      <p:tags r:id="rId1"/>
    </p:custDataLst>
    <p:extLst>
      <p:ext uri="{BB962C8B-B14F-4D97-AF65-F5344CB8AC3E}">
        <p14:creationId xmlns:p14="http://schemas.microsoft.com/office/powerpoint/2010/main" val="2331593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0" y="-244495"/>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Ongoing\Next Steps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351014" y="1056222"/>
            <a:ext cx="11052276" cy="5339923"/>
          </a:xfr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400" dirty="0"/>
              <a:t>Open Items in PICS Extraction </a:t>
            </a:r>
          </a:p>
          <a:p>
            <a:pPr marL="914400" lvl="1" indent="-457200">
              <a:buFont typeface="Arial" panose="020B0604020202020204" pitchFamily="34" charset="0"/>
              <a:buChar char="•"/>
            </a:pPr>
            <a:r>
              <a:rPr lang="en-US" sz="2400" dirty="0"/>
              <a:t>Extraction of Bands and related tables without direct PICS (ex – </a:t>
            </a:r>
            <a:r>
              <a:rPr lang="en-US" sz="2400" dirty="0" err="1"/>
              <a:t>pc_xyz</a:t>
            </a:r>
            <a:r>
              <a:rPr lang="en-US" sz="2400" dirty="0"/>
              <a:t>)</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Quality Assurance testing on SW for Proposal-1 </a:t>
            </a:r>
          </a:p>
          <a:p>
            <a:pPr marL="914400" lvl="1" indent="-457200">
              <a:buFont typeface="Arial" panose="020B0604020202020204" pitchFamily="34" charset="0"/>
              <a:buChar char="•"/>
            </a:pPr>
            <a:r>
              <a:rPr lang="en-US" sz="2400" dirty="0"/>
              <a:t>Taking PICS set from GCF validated tests and produce the same tests with SW Implementation</a:t>
            </a:r>
          </a:p>
          <a:p>
            <a:pPr marL="914400" lvl="1"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Further feedback on Input and Output Format desired, share info with Cert Orgs through LS (?)</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Long Term SW maintenance in RAN5 </a:t>
            </a:r>
          </a:p>
          <a:p>
            <a:pPr marL="914400" lvl="1" indent="-457200">
              <a:buFont typeface="Arial" panose="020B0604020202020204" pitchFamily="34" charset="0"/>
              <a:buChar char="•"/>
            </a:pPr>
            <a:r>
              <a:rPr lang="en-US" sz="2400" dirty="0"/>
              <a:t>Choice of SW</a:t>
            </a:r>
          </a:p>
          <a:p>
            <a:pPr marL="914400" lvl="1" indent="-457200">
              <a:buFont typeface="Arial" panose="020B0604020202020204" pitchFamily="34" charset="0"/>
              <a:buChar char="•"/>
            </a:pPr>
            <a:r>
              <a:rPr lang="en-US" sz="2400" dirty="0"/>
              <a:t>Funding, Resources</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Performance TS 38.522 early study and challenges in implementation</a:t>
            </a:r>
          </a:p>
          <a:p>
            <a:pPr marL="914400" lvl="1" indent="-457200">
              <a:buFont typeface="Arial" panose="020B0604020202020204" pitchFamily="34" charset="0"/>
              <a:buChar char="•"/>
            </a:pPr>
            <a:r>
              <a:rPr lang="en-US" sz="2400" dirty="0"/>
              <a:t>How to classify sub-tests? Needs harmonization</a:t>
            </a:r>
          </a:p>
          <a:p>
            <a:pPr marL="457200"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344570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0" y="-139720"/>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References:-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587274" y="1162561"/>
            <a:ext cx="11052276" cy="1752090"/>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400" dirty="0"/>
              <a:t>RAN5#100 R5-233200 SW Implementation of RAN5 Applicability, Qualcomm</a:t>
            </a:r>
          </a:p>
        </p:txBody>
      </p:sp>
    </p:spTree>
    <p:custDataLst>
      <p:tags r:id="rId1"/>
    </p:custDataLst>
    <p:extLst>
      <p:ext uri="{BB962C8B-B14F-4D97-AF65-F5344CB8AC3E}">
        <p14:creationId xmlns:p14="http://schemas.microsoft.com/office/powerpoint/2010/main" val="1883567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18848" y="-82570"/>
            <a:ext cx="11754304" cy="929242"/>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Updates, Agenda for Discussion </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299810" y="1056222"/>
            <a:ext cx="11754303" cy="5339923"/>
          </a:xfrm>
        </p:spPr>
        <p:txBody>
          <a:bodyPr>
            <a:normAutofit fontScale="850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t>Recap of Overall Scope</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High level SW Architecture of Qualcomm Prototype Design (Proposal-1)</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Extraction of PICS in Machine Readable Format from relevant Spec (Ex-TS 38.508-2, 36.523-2, 34.229-2)</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Extraction of “Conditions” from Applicability Specs (Ex-TS 38.523-2, TS 34.229-2)</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User Input of DUT PICS Support</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Final Output of the SW – List of Applicable Tests</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Editorial CR’s</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Next Steps</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endParaRPr lang="en-US" sz="3200" dirty="0"/>
          </a:p>
        </p:txBody>
      </p:sp>
    </p:spTree>
    <p:custDataLst>
      <p:tags r:id="rId1"/>
    </p:custDataLst>
    <p:extLst>
      <p:ext uri="{BB962C8B-B14F-4D97-AF65-F5344CB8AC3E}">
        <p14:creationId xmlns:p14="http://schemas.microsoft.com/office/powerpoint/2010/main" val="4037928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619"/>
            <a:ext cx="11575276" cy="413479"/>
          </a:xfrm>
        </p:spPr>
        <p:txBody>
          <a:bodyPr/>
          <a:lstStyle/>
          <a:p>
            <a:pPr eaLnBrk="1" hangingPunct="1"/>
            <a:r>
              <a:rPr lang="en-US" altLang="zh-CN" sz="3199" b="1" dirty="0"/>
              <a:t>Background – Overall Industry value</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2" name="文本框 1"/>
          <p:cNvSpPr txBox="1"/>
          <p:nvPr/>
        </p:nvSpPr>
        <p:spPr>
          <a:xfrm>
            <a:off x="216467" y="575098"/>
            <a:ext cx="10263137" cy="973343"/>
          </a:xfrm>
          <a:prstGeom prst="rect">
            <a:avLst/>
          </a:prstGeom>
          <a:noFill/>
        </p:spPr>
        <p:txBody>
          <a:bodyPr wrap="square" rtlCol="0" anchor="t">
            <a:spAutoFit/>
          </a:bodyPr>
          <a:lstStyle/>
          <a:p>
            <a:pPr lvl="1">
              <a:lnSpc>
                <a:spcPts val="3499"/>
              </a:lnSpc>
              <a:spcBef>
                <a:spcPts val="300"/>
              </a:spcBef>
            </a:pPr>
            <a:endParaRPr lang="en-US" altLang="zh-CN" sz="2000" dirty="0">
              <a:sym typeface="+mn-ea"/>
            </a:endParaRPr>
          </a:p>
          <a:p>
            <a:pPr>
              <a:lnSpc>
                <a:spcPts val="3499"/>
              </a:lnSpc>
              <a:spcBef>
                <a:spcPts val="300"/>
              </a:spcBef>
              <a:buFont typeface="Arial" panose="020B0604020202020204" pitchFamily="34" charset="0"/>
              <a:buChar char="•"/>
            </a:pPr>
            <a:endParaRPr lang="en-US" altLang="zh-CN" sz="2000" dirty="0">
              <a:sym typeface="+mn-ea"/>
            </a:endParaRPr>
          </a:p>
        </p:txBody>
      </p:sp>
      <p:sp>
        <p:nvSpPr>
          <p:cNvPr id="3" name="TextBox 2">
            <a:extLst>
              <a:ext uri="{FF2B5EF4-FFF2-40B4-BE49-F238E27FC236}">
                <a16:creationId xmlns:a16="http://schemas.microsoft.com/office/drawing/2014/main" id="{3CC45F1B-22FC-2B77-B1B4-32BB5AF5C28B}"/>
              </a:ext>
            </a:extLst>
          </p:cNvPr>
          <p:cNvSpPr txBox="1"/>
          <p:nvPr/>
        </p:nvSpPr>
        <p:spPr>
          <a:xfrm>
            <a:off x="418144" y="4707569"/>
            <a:ext cx="10820534" cy="1418081"/>
          </a:xfrm>
          <a:prstGeom prst="rect">
            <a:avLst/>
          </a:prstGeom>
        </p:spPr>
        <p:txBody>
          <a:bodyPr wrap="square" lIns="0" tIns="0" rIns="0" bIns="0" rtlCol="0">
            <a:spAutoFit/>
          </a:bodyPr>
          <a:lstStyle/>
          <a:p>
            <a:pPr algn="l">
              <a:lnSpc>
                <a:spcPct val="96000"/>
              </a:lnSpc>
            </a:pPr>
            <a:r>
              <a:rPr lang="en-US" sz="1600" b="1" dirty="0">
                <a:solidFill>
                  <a:schemeClr val="tx2"/>
                </a:solidFill>
                <a:latin typeface="Microsoft Sans Serif"/>
                <a:cs typeface="Microsoft Sans Serif" panose="020B0604020202020204" pitchFamily="34" charset="0"/>
              </a:rPr>
              <a:t>Updates:</a:t>
            </a:r>
          </a:p>
          <a:p>
            <a:pPr algn="l">
              <a:lnSpc>
                <a:spcPct val="96000"/>
              </a:lnSpc>
            </a:pPr>
            <a:endParaRPr lang="en-US" sz="1600" dirty="0">
              <a:solidFill>
                <a:schemeClr val="tx2"/>
              </a:solidFill>
              <a:latin typeface="Microsoft Sans Serif"/>
              <a:cs typeface="Microsoft Sans Serif" panose="020B0604020202020204" pitchFamily="34" charset="0"/>
            </a:endParaRP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Based on proposal in </a:t>
            </a:r>
            <a:r>
              <a:rPr lang="en-US" sz="1600" dirty="0"/>
              <a:t>R5-233200 and outcome in RAN5#99, a separate exploder has been created - 3GPP_TSG_RAN_WG5_APPLICABILITY</a:t>
            </a:r>
          </a:p>
          <a:p>
            <a:pPr marL="285750" indent="-285750" algn="l">
              <a:lnSpc>
                <a:spcPct val="96000"/>
              </a:lnSpc>
              <a:buFont typeface="Arial" panose="020B0604020202020204" pitchFamily="34" charset="0"/>
              <a:buChar char="•"/>
            </a:pPr>
            <a:endParaRPr lang="en-US" sz="1600" dirty="0"/>
          </a:p>
          <a:p>
            <a:pPr marL="285750" indent="-285750" algn="l">
              <a:lnSpc>
                <a:spcPct val="96000"/>
              </a:lnSpc>
              <a:buFont typeface="Arial" panose="020B0604020202020204" pitchFamily="34" charset="0"/>
              <a:buChar char="•"/>
            </a:pPr>
            <a:r>
              <a:rPr lang="en-US" sz="1600" dirty="0"/>
              <a:t>Green items above now have Prototype SW Implementation  </a:t>
            </a:r>
            <a:r>
              <a:rPr lang="en-US" sz="1600" dirty="0">
                <a:solidFill>
                  <a:schemeClr val="tx2"/>
                </a:solidFill>
                <a:latin typeface="Microsoft Sans Serif"/>
                <a:cs typeface="Microsoft Sans Serif" panose="020B0604020202020204" pitchFamily="34" charset="0"/>
              </a:rPr>
              <a:t> </a:t>
            </a:r>
          </a:p>
        </p:txBody>
      </p:sp>
      <p:graphicFrame>
        <p:nvGraphicFramePr>
          <p:cNvPr id="4" name="Diagram 3">
            <a:extLst>
              <a:ext uri="{FF2B5EF4-FFF2-40B4-BE49-F238E27FC236}">
                <a16:creationId xmlns:a16="http://schemas.microsoft.com/office/drawing/2014/main" id="{D121BB3C-3A4C-E6DF-580C-510C3A209AEA}"/>
              </a:ext>
            </a:extLst>
          </p:cNvPr>
          <p:cNvGraphicFramePr/>
          <p:nvPr>
            <p:extLst>
              <p:ext uri="{D42A27DB-BD31-4B8C-83A1-F6EECF244321}">
                <p14:modId xmlns:p14="http://schemas.microsoft.com/office/powerpoint/2010/main" val="1658801096"/>
              </p:ext>
            </p:extLst>
          </p:nvPr>
        </p:nvGraphicFramePr>
        <p:xfrm>
          <a:off x="216467" y="866654"/>
          <a:ext cx="5340350" cy="35665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Arrow: Right 4">
            <a:extLst>
              <a:ext uri="{FF2B5EF4-FFF2-40B4-BE49-F238E27FC236}">
                <a16:creationId xmlns:a16="http://schemas.microsoft.com/office/drawing/2014/main" id="{8F7D7897-0B6B-830D-92BA-C898C00F5302}"/>
              </a:ext>
            </a:extLst>
          </p:cNvPr>
          <p:cNvSpPr/>
          <p:nvPr/>
        </p:nvSpPr>
        <p:spPr>
          <a:xfrm>
            <a:off x="5734733" y="2486815"/>
            <a:ext cx="1039185" cy="480704"/>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7" name="Double Bracket 6">
            <a:extLst>
              <a:ext uri="{FF2B5EF4-FFF2-40B4-BE49-F238E27FC236}">
                <a16:creationId xmlns:a16="http://schemas.microsoft.com/office/drawing/2014/main" id="{2C731333-7EEB-821C-18F8-2B46175B136F}"/>
              </a:ext>
            </a:extLst>
          </p:cNvPr>
          <p:cNvSpPr/>
          <p:nvPr/>
        </p:nvSpPr>
        <p:spPr>
          <a:xfrm>
            <a:off x="6837457" y="1115069"/>
            <a:ext cx="1614502" cy="3331855"/>
          </a:xfrm>
          <a:prstGeom prst="bracketPair">
            <a:avLst/>
          </a:prstGeom>
          <a:solidFill>
            <a:srgbClr val="92D050"/>
          </a:solidFill>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Output = </a:t>
            </a:r>
            <a:r>
              <a:rPr lang="en-US" b="1" dirty="0"/>
              <a:t>No. of Applicable Tests </a:t>
            </a:r>
            <a:r>
              <a:rPr lang="en-US" dirty="0"/>
              <a:t>per Device Capability</a:t>
            </a:r>
          </a:p>
          <a:p>
            <a:pPr algn="ctr"/>
            <a:r>
              <a:rPr lang="en-US" dirty="0"/>
              <a:t>(All Automated in RAN5)</a:t>
            </a:r>
          </a:p>
        </p:txBody>
      </p:sp>
      <p:sp>
        <p:nvSpPr>
          <p:cNvPr id="8" name="Double Bracket 7">
            <a:extLst>
              <a:ext uri="{FF2B5EF4-FFF2-40B4-BE49-F238E27FC236}">
                <a16:creationId xmlns:a16="http://schemas.microsoft.com/office/drawing/2014/main" id="{C755465A-A467-D077-C38E-D1BA4A550BB1}"/>
              </a:ext>
            </a:extLst>
          </p:cNvPr>
          <p:cNvSpPr/>
          <p:nvPr/>
        </p:nvSpPr>
        <p:spPr>
          <a:xfrm>
            <a:off x="8548395" y="1412757"/>
            <a:ext cx="1388522" cy="2872899"/>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Execution Rules (Cert Industry Logic)</a:t>
            </a:r>
          </a:p>
        </p:txBody>
      </p:sp>
      <p:sp>
        <p:nvSpPr>
          <p:cNvPr id="6" name="Double Bracket 5">
            <a:extLst>
              <a:ext uri="{FF2B5EF4-FFF2-40B4-BE49-F238E27FC236}">
                <a16:creationId xmlns:a16="http://schemas.microsoft.com/office/drawing/2014/main" id="{7C0CBDB0-DD40-BD5E-6867-9031F9D0EF08}"/>
              </a:ext>
            </a:extLst>
          </p:cNvPr>
          <p:cNvSpPr/>
          <p:nvPr/>
        </p:nvSpPr>
        <p:spPr>
          <a:xfrm>
            <a:off x="10809464" y="1710218"/>
            <a:ext cx="1166069" cy="2371725"/>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Final List of Test Cases</a:t>
            </a:r>
          </a:p>
        </p:txBody>
      </p:sp>
      <p:sp>
        <p:nvSpPr>
          <p:cNvPr id="10" name="Arrow: Right 9">
            <a:extLst>
              <a:ext uri="{FF2B5EF4-FFF2-40B4-BE49-F238E27FC236}">
                <a16:creationId xmlns:a16="http://schemas.microsoft.com/office/drawing/2014/main" id="{31509119-2384-72AD-5BDF-4EE057DC736A}"/>
              </a:ext>
            </a:extLst>
          </p:cNvPr>
          <p:cNvSpPr/>
          <p:nvPr/>
        </p:nvSpPr>
        <p:spPr>
          <a:xfrm>
            <a:off x="10033353" y="2531813"/>
            <a:ext cx="679675" cy="39070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2898353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619"/>
            <a:ext cx="11575276" cy="413479"/>
          </a:xfrm>
        </p:spPr>
        <p:txBody>
          <a:bodyPr/>
          <a:lstStyle/>
          <a:p>
            <a:pPr eaLnBrk="1" hangingPunct="1"/>
            <a:r>
              <a:rPr lang="en-US" altLang="zh-CN" sz="3199" b="1" dirty="0"/>
              <a:t>Proposal-1 – SW implementation of SIG Applicability Specs</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4" name="Double Bracket 3">
            <a:extLst>
              <a:ext uri="{FF2B5EF4-FFF2-40B4-BE49-F238E27FC236}">
                <a16:creationId xmlns:a16="http://schemas.microsoft.com/office/drawing/2014/main" id="{9B81971F-67FF-B053-8C7C-F3EC00C63877}"/>
              </a:ext>
            </a:extLst>
          </p:cNvPr>
          <p:cNvSpPr/>
          <p:nvPr/>
        </p:nvSpPr>
        <p:spPr>
          <a:xfrm>
            <a:off x="1148482" y="1199248"/>
            <a:ext cx="1619250" cy="2066925"/>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Identify Relevant PICS, (ex. from TS 38.508-2) for the DUT</a:t>
            </a:r>
            <a:endParaRPr lang="en-US" i="1" dirty="0"/>
          </a:p>
        </p:txBody>
      </p:sp>
      <p:sp>
        <p:nvSpPr>
          <p:cNvPr id="5" name="Double Bracket 4">
            <a:extLst>
              <a:ext uri="{FF2B5EF4-FFF2-40B4-BE49-F238E27FC236}">
                <a16:creationId xmlns:a16="http://schemas.microsoft.com/office/drawing/2014/main" id="{241575FF-2DE3-86AE-7D6B-76D2F6718DA7}"/>
              </a:ext>
            </a:extLst>
          </p:cNvPr>
          <p:cNvSpPr/>
          <p:nvPr/>
        </p:nvSpPr>
        <p:spPr>
          <a:xfrm>
            <a:off x="3767857" y="1199248"/>
            <a:ext cx="1619250" cy="2066925"/>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Feed These to Condition</a:t>
            </a:r>
          </a:p>
          <a:p>
            <a:pPr algn="ctr"/>
            <a:r>
              <a:rPr lang="en-US" dirty="0"/>
              <a:t>Set (C) in TS 38.523-2 or TS 34.229-2</a:t>
            </a:r>
          </a:p>
        </p:txBody>
      </p:sp>
      <p:sp>
        <p:nvSpPr>
          <p:cNvPr id="6" name="Arrow: Right 5">
            <a:extLst>
              <a:ext uri="{FF2B5EF4-FFF2-40B4-BE49-F238E27FC236}">
                <a16:creationId xmlns:a16="http://schemas.microsoft.com/office/drawing/2014/main" id="{495F409E-C639-EFC6-6EDD-DFB35499DE41}"/>
              </a:ext>
            </a:extLst>
          </p:cNvPr>
          <p:cNvSpPr/>
          <p:nvPr/>
        </p:nvSpPr>
        <p:spPr>
          <a:xfrm>
            <a:off x="2901082" y="2232710"/>
            <a:ext cx="647700" cy="20478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7" name="Arrow: Right 6">
            <a:extLst>
              <a:ext uri="{FF2B5EF4-FFF2-40B4-BE49-F238E27FC236}">
                <a16:creationId xmlns:a16="http://schemas.microsoft.com/office/drawing/2014/main" id="{C0885461-9103-8064-14CC-7523D459FE5E}"/>
              </a:ext>
            </a:extLst>
          </p:cNvPr>
          <p:cNvSpPr/>
          <p:nvPr/>
        </p:nvSpPr>
        <p:spPr>
          <a:xfrm>
            <a:off x="5606182" y="2232710"/>
            <a:ext cx="647700" cy="20478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Double Bracket 7">
            <a:extLst>
              <a:ext uri="{FF2B5EF4-FFF2-40B4-BE49-F238E27FC236}">
                <a16:creationId xmlns:a16="http://schemas.microsoft.com/office/drawing/2014/main" id="{AFDC6780-6F1C-42A7-511B-DDE161C600C9}"/>
              </a:ext>
            </a:extLst>
          </p:cNvPr>
          <p:cNvSpPr/>
          <p:nvPr/>
        </p:nvSpPr>
        <p:spPr>
          <a:xfrm>
            <a:off x="6550596" y="1199247"/>
            <a:ext cx="1619250" cy="2066925"/>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TTCN/Non-TTCN</a:t>
            </a:r>
          </a:p>
          <a:p>
            <a:pPr algn="ctr"/>
            <a:r>
              <a:rPr lang="en-US" dirty="0"/>
              <a:t>Implementation of TS 38.523-2 or TS 34.229-2</a:t>
            </a:r>
          </a:p>
        </p:txBody>
      </p:sp>
      <p:graphicFrame>
        <p:nvGraphicFramePr>
          <p:cNvPr id="9" name="Table 9">
            <a:extLst>
              <a:ext uri="{FF2B5EF4-FFF2-40B4-BE49-F238E27FC236}">
                <a16:creationId xmlns:a16="http://schemas.microsoft.com/office/drawing/2014/main" id="{CACE4076-D380-4335-2DB4-BC2C767FE22F}"/>
              </a:ext>
            </a:extLst>
          </p:cNvPr>
          <p:cNvGraphicFramePr>
            <a:graphicFrameLocks noGrp="1"/>
          </p:cNvGraphicFramePr>
          <p:nvPr/>
        </p:nvGraphicFramePr>
        <p:xfrm>
          <a:off x="422864" y="3653151"/>
          <a:ext cx="2938706" cy="883920"/>
        </p:xfrm>
        <a:graphic>
          <a:graphicData uri="http://schemas.openxmlformats.org/drawingml/2006/table">
            <a:tbl>
              <a:tblPr firstRow="1" bandRow="1">
                <a:tableStyleId>{5C22544A-7EE6-4342-B048-85BDC9FD1C3A}</a:tableStyleId>
              </a:tblPr>
              <a:tblGrid>
                <a:gridCol w="938988">
                  <a:extLst>
                    <a:ext uri="{9D8B030D-6E8A-4147-A177-3AD203B41FA5}">
                      <a16:colId xmlns:a16="http://schemas.microsoft.com/office/drawing/2014/main" val="2317822833"/>
                    </a:ext>
                  </a:extLst>
                </a:gridCol>
                <a:gridCol w="938988">
                  <a:extLst>
                    <a:ext uri="{9D8B030D-6E8A-4147-A177-3AD203B41FA5}">
                      <a16:colId xmlns:a16="http://schemas.microsoft.com/office/drawing/2014/main" val="871505873"/>
                    </a:ext>
                  </a:extLst>
                </a:gridCol>
                <a:gridCol w="1060730">
                  <a:extLst>
                    <a:ext uri="{9D8B030D-6E8A-4147-A177-3AD203B41FA5}">
                      <a16:colId xmlns:a16="http://schemas.microsoft.com/office/drawing/2014/main" val="1465993225"/>
                    </a:ext>
                  </a:extLst>
                </a:gridCol>
              </a:tblGrid>
              <a:tr h="160195">
                <a:tc>
                  <a:txBody>
                    <a:bodyPr/>
                    <a:lstStyle/>
                    <a:p>
                      <a:r>
                        <a:rPr lang="en-US" sz="800" dirty="0"/>
                        <a:t>PICS</a:t>
                      </a:r>
                    </a:p>
                  </a:txBody>
                  <a:tcPr/>
                </a:tc>
                <a:tc>
                  <a:txBody>
                    <a:bodyPr/>
                    <a:lstStyle/>
                    <a:p>
                      <a:r>
                        <a:rPr lang="en-US" sz="800" dirty="0"/>
                        <a:t>PICS Def</a:t>
                      </a:r>
                    </a:p>
                  </a:txBody>
                  <a:tcPr/>
                </a:tc>
                <a:tc>
                  <a:txBody>
                    <a:bodyPr/>
                    <a:lstStyle/>
                    <a:p>
                      <a:r>
                        <a:rPr lang="en-US" sz="800" dirty="0"/>
                        <a:t>TRUE/FALSE</a:t>
                      </a:r>
                    </a:p>
                  </a:txBody>
                  <a:tcPr/>
                </a:tc>
                <a:extLst>
                  <a:ext uri="{0D108BD9-81ED-4DB2-BD59-A6C34878D82A}">
                    <a16:rowId xmlns:a16="http://schemas.microsoft.com/office/drawing/2014/main" val="2740323809"/>
                  </a:ext>
                </a:extLst>
              </a:tr>
              <a:tr h="247935">
                <a:tc>
                  <a:txBody>
                    <a:bodyPr/>
                    <a:lstStyle/>
                    <a:p>
                      <a:r>
                        <a:rPr lang="en-GB" sz="800" kern="1200" dirty="0">
                          <a:solidFill>
                            <a:schemeClr val="dk1"/>
                          </a:solidFill>
                          <a:latin typeface="+mn-lt"/>
                          <a:ea typeface="+mn-ea"/>
                          <a:cs typeface="+mn-cs"/>
                        </a:rPr>
                        <a:t>pc_5GCN</a:t>
                      </a:r>
                      <a:endParaRPr lang="en-US" sz="800" kern="1200" dirty="0">
                        <a:solidFill>
                          <a:schemeClr val="dk1"/>
                        </a:solidFill>
                        <a:latin typeface="+mn-lt"/>
                        <a:ea typeface="+mn-ea"/>
                        <a:cs typeface="+mn-cs"/>
                      </a:endParaRPr>
                    </a:p>
                  </a:txBody>
                  <a:tcPr/>
                </a:tc>
                <a:tc>
                  <a:txBody>
                    <a:bodyPr/>
                    <a:lstStyle/>
                    <a:p>
                      <a:r>
                        <a:rPr lang="en-US" sz="800" kern="1200" dirty="0">
                          <a:solidFill>
                            <a:schemeClr val="dk1"/>
                          </a:solidFill>
                          <a:latin typeface="+mn-lt"/>
                          <a:ea typeface="+mn-ea"/>
                          <a:cs typeface="+mn-cs"/>
                        </a:rPr>
                        <a:t>UE Supporting 5GS</a:t>
                      </a:r>
                    </a:p>
                  </a:txBody>
                  <a:tcPr/>
                </a:tc>
                <a:tc>
                  <a:txBody>
                    <a:bodyPr/>
                    <a:lstStyle/>
                    <a:p>
                      <a:r>
                        <a:rPr lang="en-US" sz="800" kern="1200" dirty="0">
                          <a:solidFill>
                            <a:schemeClr val="dk1"/>
                          </a:solidFill>
                          <a:latin typeface="+mn-lt"/>
                          <a:ea typeface="+mn-ea"/>
                          <a:cs typeface="+mn-cs"/>
                        </a:rPr>
                        <a:t>TRUE</a:t>
                      </a:r>
                    </a:p>
                  </a:txBody>
                  <a:tcPr/>
                </a:tc>
                <a:extLst>
                  <a:ext uri="{0D108BD9-81ED-4DB2-BD59-A6C34878D82A}">
                    <a16:rowId xmlns:a16="http://schemas.microsoft.com/office/drawing/2014/main" val="3179135594"/>
                  </a:ext>
                </a:extLst>
              </a:tr>
              <a:tr h="247935">
                <a:tc>
                  <a:txBody>
                    <a:bodyPr/>
                    <a:lstStyle/>
                    <a:p>
                      <a:r>
                        <a:rPr lang="en-GB" sz="800" kern="1200" dirty="0" err="1">
                          <a:solidFill>
                            <a:schemeClr val="dk1"/>
                          </a:solidFill>
                          <a:latin typeface="+mn-lt"/>
                          <a:ea typeface="+mn-ea"/>
                          <a:cs typeface="+mn-cs"/>
                        </a:rPr>
                        <a:t>pc_as_ReflectiveQoS</a:t>
                      </a:r>
                      <a:endParaRPr lang="en-US" sz="800" kern="1200" dirty="0">
                        <a:solidFill>
                          <a:schemeClr val="dk1"/>
                        </a:solidFill>
                        <a:latin typeface="+mn-lt"/>
                        <a:ea typeface="+mn-ea"/>
                        <a:cs typeface="+mn-cs"/>
                      </a:endParaRPr>
                    </a:p>
                  </a:txBody>
                  <a:tcPr/>
                </a:tc>
                <a:tc>
                  <a:txBody>
                    <a:bodyPr/>
                    <a:lstStyle/>
                    <a:p>
                      <a:pPr marL="0" marR="0" hangingPunct="0">
                        <a:spcBef>
                          <a:spcPts val="0"/>
                        </a:spcBef>
                        <a:spcAft>
                          <a:spcPts val="0"/>
                        </a:spcAft>
                      </a:pPr>
                      <a:r>
                        <a:rPr lang="en-GB" sz="800" kern="1200" dirty="0">
                          <a:solidFill>
                            <a:schemeClr val="dk1"/>
                          </a:solidFill>
                          <a:latin typeface="+mn-lt"/>
                          <a:ea typeface="+mn-ea"/>
                          <a:cs typeface="+mn-cs"/>
                        </a:rPr>
                        <a:t>Support of reflective QoS</a:t>
                      </a:r>
                      <a:endParaRPr lang="en-US" sz="800" kern="1200" dirty="0">
                        <a:solidFill>
                          <a:schemeClr val="dk1"/>
                        </a:solidFill>
                        <a:latin typeface="+mn-lt"/>
                        <a:ea typeface="+mn-ea"/>
                        <a:cs typeface="+mn-cs"/>
                      </a:endParaRPr>
                    </a:p>
                  </a:txBody>
                  <a:tcPr marL="17780" marR="3556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dk1"/>
                          </a:solidFill>
                          <a:latin typeface="+mn-lt"/>
                          <a:ea typeface="+mn-ea"/>
                          <a:cs typeface="+mn-cs"/>
                        </a:rPr>
                        <a:t>TRUE</a:t>
                      </a:r>
                    </a:p>
                    <a:p>
                      <a:endParaRPr lang="en-US" sz="800" kern="1200" dirty="0">
                        <a:solidFill>
                          <a:schemeClr val="dk1"/>
                        </a:solidFill>
                        <a:latin typeface="+mn-lt"/>
                        <a:ea typeface="+mn-ea"/>
                        <a:cs typeface="+mn-cs"/>
                      </a:endParaRPr>
                    </a:p>
                  </a:txBody>
                  <a:tcPr/>
                </a:tc>
                <a:extLst>
                  <a:ext uri="{0D108BD9-81ED-4DB2-BD59-A6C34878D82A}">
                    <a16:rowId xmlns:a16="http://schemas.microsoft.com/office/drawing/2014/main" val="1271934086"/>
                  </a:ext>
                </a:extLst>
              </a:tr>
            </a:tbl>
          </a:graphicData>
        </a:graphic>
      </p:graphicFrame>
      <p:sp>
        <p:nvSpPr>
          <p:cNvPr id="10" name="Double Bracket 9">
            <a:extLst>
              <a:ext uri="{FF2B5EF4-FFF2-40B4-BE49-F238E27FC236}">
                <a16:creationId xmlns:a16="http://schemas.microsoft.com/office/drawing/2014/main" id="{52D60DFB-4D90-8DB8-79F5-E67BB5584658}"/>
              </a:ext>
            </a:extLst>
          </p:cNvPr>
          <p:cNvSpPr/>
          <p:nvPr/>
        </p:nvSpPr>
        <p:spPr>
          <a:xfrm>
            <a:off x="9415975" y="1199246"/>
            <a:ext cx="1619250" cy="2066925"/>
          </a:xfrm>
          <a:prstGeom prst="bracketPair">
            <a:avLst/>
          </a:prstGeom>
          <a:solidFill>
            <a:srgbClr val="92D050"/>
          </a:solidFill>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Output = </a:t>
            </a:r>
            <a:r>
              <a:rPr lang="en-US" b="1" dirty="0"/>
              <a:t>No. of Applicable Tests </a:t>
            </a:r>
            <a:r>
              <a:rPr lang="en-US" dirty="0"/>
              <a:t>for Band Under Test</a:t>
            </a:r>
          </a:p>
        </p:txBody>
      </p:sp>
      <p:sp>
        <p:nvSpPr>
          <p:cNvPr id="11" name="Equals 10">
            <a:extLst>
              <a:ext uri="{FF2B5EF4-FFF2-40B4-BE49-F238E27FC236}">
                <a16:creationId xmlns:a16="http://schemas.microsoft.com/office/drawing/2014/main" id="{BC9CABB4-6042-ECC7-17F2-819AFDD860AC}"/>
              </a:ext>
            </a:extLst>
          </p:cNvPr>
          <p:cNvSpPr/>
          <p:nvPr/>
        </p:nvSpPr>
        <p:spPr>
          <a:xfrm>
            <a:off x="8538443" y="2165178"/>
            <a:ext cx="546351" cy="457200"/>
          </a:xfrm>
          <a:prstGeom prst="mathEqual">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aphicFrame>
        <p:nvGraphicFramePr>
          <p:cNvPr id="12" name="Table 12">
            <a:extLst>
              <a:ext uri="{FF2B5EF4-FFF2-40B4-BE49-F238E27FC236}">
                <a16:creationId xmlns:a16="http://schemas.microsoft.com/office/drawing/2014/main" id="{AEB1FA13-DA24-BEF6-5D7D-381343938599}"/>
              </a:ext>
            </a:extLst>
          </p:cNvPr>
          <p:cNvGraphicFramePr>
            <a:graphicFrameLocks noGrp="1"/>
          </p:cNvGraphicFramePr>
          <p:nvPr/>
        </p:nvGraphicFramePr>
        <p:xfrm>
          <a:off x="8466424" y="3995199"/>
          <a:ext cx="2970086" cy="480848"/>
        </p:xfrm>
        <a:graphic>
          <a:graphicData uri="http://schemas.openxmlformats.org/drawingml/2006/table">
            <a:tbl>
              <a:tblPr firstRow="1" bandRow="1">
                <a:tableStyleId>{5C22544A-7EE6-4342-B048-85BDC9FD1C3A}</a:tableStyleId>
              </a:tblPr>
              <a:tblGrid>
                <a:gridCol w="2970086">
                  <a:extLst>
                    <a:ext uri="{9D8B030D-6E8A-4147-A177-3AD203B41FA5}">
                      <a16:colId xmlns:a16="http://schemas.microsoft.com/office/drawing/2014/main" val="3797432146"/>
                    </a:ext>
                  </a:extLst>
                </a:gridCol>
              </a:tblGrid>
              <a:tr h="240424">
                <a:tc>
                  <a:txBody>
                    <a:bodyPr/>
                    <a:lstStyle/>
                    <a:p>
                      <a:r>
                        <a:rPr lang="en-US" sz="800" dirty="0"/>
                        <a:t>Test Case Selected</a:t>
                      </a:r>
                    </a:p>
                  </a:txBody>
                  <a:tcPr/>
                </a:tc>
                <a:extLst>
                  <a:ext uri="{0D108BD9-81ED-4DB2-BD59-A6C34878D82A}">
                    <a16:rowId xmlns:a16="http://schemas.microsoft.com/office/drawing/2014/main" val="1968582942"/>
                  </a:ext>
                </a:extLst>
              </a:tr>
              <a:tr h="240424">
                <a:tc>
                  <a:txBody>
                    <a:bodyPr/>
                    <a:lstStyle/>
                    <a:p>
                      <a:r>
                        <a:rPr lang="en-US" sz="800" dirty="0"/>
                        <a:t>Test Case 7.1.4.1</a:t>
                      </a:r>
                    </a:p>
                  </a:txBody>
                  <a:tcPr/>
                </a:tc>
                <a:extLst>
                  <a:ext uri="{0D108BD9-81ED-4DB2-BD59-A6C34878D82A}">
                    <a16:rowId xmlns:a16="http://schemas.microsoft.com/office/drawing/2014/main" val="2875648802"/>
                  </a:ext>
                </a:extLst>
              </a:tr>
            </a:tbl>
          </a:graphicData>
        </a:graphic>
      </p:graphicFrame>
      <p:graphicFrame>
        <p:nvGraphicFramePr>
          <p:cNvPr id="13" name="Table 12">
            <a:extLst>
              <a:ext uri="{FF2B5EF4-FFF2-40B4-BE49-F238E27FC236}">
                <a16:creationId xmlns:a16="http://schemas.microsoft.com/office/drawing/2014/main" id="{0D5C7046-034A-CAAD-87ED-616F89DC34F0}"/>
              </a:ext>
            </a:extLst>
          </p:cNvPr>
          <p:cNvGraphicFramePr>
            <a:graphicFrameLocks noGrp="1"/>
          </p:cNvGraphicFramePr>
          <p:nvPr/>
        </p:nvGraphicFramePr>
        <p:xfrm>
          <a:off x="3869343" y="4140524"/>
          <a:ext cx="3771009" cy="365760"/>
        </p:xfrm>
        <a:graphic>
          <a:graphicData uri="http://schemas.openxmlformats.org/drawingml/2006/table">
            <a:tbl>
              <a:tblPr>
                <a:tableStyleId>{5C22544A-7EE6-4342-B048-85BDC9FD1C3A}</a:tableStyleId>
              </a:tblPr>
              <a:tblGrid>
                <a:gridCol w="403957">
                  <a:extLst>
                    <a:ext uri="{9D8B030D-6E8A-4147-A177-3AD203B41FA5}">
                      <a16:colId xmlns:a16="http://schemas.microsoft.com/office/drawing/2014/main" val="2238467428"/>
                    </a:ext>
                  </a:extLst>
                </a:gridCol>
                <a:gridCol w="1300156">
                  <a:extLst>
                    <a:ext uri="{9D8B030D-6E8A-4147-A177-3AD203B41FA5}">
                      <a16:colId xmlns:a16="http://schemas.microsoft.com/office/drawing/2014/main" val="3442228663"/>
                    </a:ext>
                  </a:extLst>
                </a:gridCol>
                <a:gridCol w="300464">
                  <a:extLst>
                    <a:ext uri="{9D8B030D-6E8A-4147-A177-3AD203B41FA5}">
                      <a16:colId xmlns:a16="http://schemas.microsoft.com/office/drawing/2014/main" val="297787658"/>
                    </a:ext>
                  </a:extLst>
                </a:gridCol>
                <a:gridCol w="434004">
                  <a:extLst>
                    <a:ext uri="{9D8B030D-6E8A-4147-A177-3AD203B41FA5}">
                      <a16:colId xmlns:a16="http://schemas.microsoft.com/office/drawing/2014/main" val="3203757149"/>
                    </a:ext>
                  </a:extLst>
                </a:gridCol>
                <a:gridCol w="1332428">
                  <a:extLst>
                    <a:ext uri="{9D8B030D-6E8A-4147-A177-3AD203B41FA5}">
                      <a16:colId xmlns:a16="http://schemas.microsoft.com/office/drawing/2014/main" val="1716064605"/>
                    </a:ext>
                  </a:extLst>
                </a:gridCol>
              </a:tblGrid>
              <a:tr h="0">
                <a:tc>
                  <a:txBody>
                    <a:bodyPr/>
                    <a:lstStyle/>
                    <a:p>
                      <a:pPr marL="0" marR="0" hangingPunct="0">
                        <a:spcBef>
                          <a:spcPts val="0"/>
                        </a:spcBef>
                        <a:spcAft>
                          <a:spcPts val="0"/>
                        </a:spcAft>
                      </a:pPr>
                      <a:r>
                        <a:rPr lang="en-GB" sz="800">
                          <a:effectLst/>
                        </a:rPr>
                        <a:t>7.1.4.1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nchor="ctr"/>
                </a:tc>
                <a:tc>
                  <a:txBody>
                    <a:bodyPr/>
                    <a:lstStyle/>
                    <a:p>
                      <a:pPr marL="0" marR="0" hangingPunct="0">
                        <a:spcBef>
                          <a:spcPts val="0"/>
                        </a:spcBef>
                        <a:spcAft>
                          <a:spcPts val="0"/>
                        </a:spcAft>
                      </a:pPr>
                      <a:r>
                        <a:rPr lang="en-GB" sz="800" dirty="0">
                          <a:effectLst/>
                        </a:rPr>
                        <a:t>SDAP Data Transfer and PDU Header Handling UL/DL</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nchor="ctr"/>
                </a:tc>
                <a:tc>
                  <a:txBody>
                    <a:bodyPr/>
                    <a:lstStyle/>
                    <a:p>
                      <a:pPr marL="0" marR="0" algn="ctr" hangingPunct="0">
                        <a:spcBef>
                          <a:spcPts val="0"/>
                        </a:spcBef>
                        <a:spcAft>
                          <a:spcPts val="0"/>
                        </a:spcAft>
                      </a:pPr>
                      <a:r>
                        <a:rPr lang="en-GB" sz="800" dirty="0">
                          <a:effectLst/>
                        </a:rPr>
                        <a:t>Rel-15</a:t>
                      </a:r>
                      <a:endParaRPr lang="en-US" sz="1000" dirty="0">
                        <a:effectLst/>
                        <a:latin typeface="Times New Roman" panose="02020603050405020304" pitchFamily="18" charset="0"/>
                        <a:ea typeface="Times New Roman" panose="02020603050405020304" pitchFamily="18" charset="0"/>
                      </a:endParaRPr>
                    </a:p>
                  </a:txBody>
                  <a:tcPr marL="17780" marR="68580" marT="0" marB="0" anchor="ctr"/>
                </a:tc>
                <a:tc>
                  <a:txBody>
                    <a:bodyPr/>
                    <a:lstStyle/>
                    <a:p>
                      <a:pPr marL="0" marR="0" algn="ctr" hangingPunct="0">
                        <a:spcBef>
                          <a:spcPts val="0"/>
                        </a:spcBef>
                        <a:spcAft>
                          <a:spcPts val="0"/>
                        </a:spcAft>
                      </a:pPr>
                      <a:r>
                        <a:rPr lang="en-GB" sz="800" dirty="0">
                          <a:effectLst/>
                        </a:rPr>
                        <a:t>C21A</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solidFill>
                      <a:srgbClr val="00B050"/>
                    </a:solidFill>
                  </a:tcPr>
                </a:tc>
                <a:tc>
                  <a:txBody>
                    <a:bodyPr/>
                    <a:lstStyle/>
                    <a:p>
                      <a:pPr marL="0" marR="0" hangingPunct="0">
                        <a:spcBef>
                          <a:spcPts val="0"/>
                        </a:spcBef>
                        <a:spcAft>
                          <a:spcPts val="0"/>
                        </a:spcAft>
                      </a:pPr>
                      <a:r>
                        <a:rPr lang="en-GB" sz="800" dirty="0">
                          <a:effectLst/>
                        </a:rPr>
                        <a:t>UEs supporting 5G Core and reflective QoS</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2633625265"/>
                  </a:ext>
                </a:extLst>
              </a:tr>
            </a:tbl>
          </a:graphicData>
        </a:graphic>
      </p:graphicFrame>
      <p:graphicFrame>
        <p:nvGraphicFramePr>
          <p:cNvPr id="14" name="Table 13">
            <a:extLst>
              <a:ext uri="{FF2B5EF4-FFF2-40B4-BE49-F238E27FC236}">
                <a16:creationId xmlns:a16="http://schemas.microsoft.com/office/drawing/2014/main" id="{72F2F844-577A-CFCE-1FE0-B752E82D6BD5}"/>
              </a:ext>
            </a:extLst>
          </p:cNvPr>
          <p:cNvGraphicFramePr>
            <a:graphicFrameLocks noGrp="1"/>
          </p:cNvGraphicFramePr>
          <p:nvPr/>
        </p:nvGraphicFramePr>
        <p:xfrm>
          <a:off x="3765664" y="3668084"/>
          <a:ext cx="3596202" cy="243840"/>
        </p:xfrm>
        <a:graphic>
          <a:graphicData uri="http://schemas.openxmlformats.org/drawingml/2006/table">
            <a:tbl>
              <a:tblPr>
                <a:tableStyleId>{5C22544A-7EE6-4342-B048-85BDC9FD1C3A}</a:tableStyleId>
              </a:tblPr>
              <a:tblGrid>
                <a:gridCol w="346507">
                  <a:extLst>
                    <a:ext uri="{9D8B030D-6E8A-4147-A177-3AD203B41FA5}">
                      <a16:colId xmlns:a16="http://schemas.microsoft.com/office/drawing/2014/main" val="297688919"/>
                    </a:ext>
                  </a:extLst>
                </a:gridCol>
                <a:gridCol w="1549942">
                  <a:extLst>
                    <a:ext uri="{9D8B030D-6E8A-4147-A177-3AD203B41FA5}">
                      <a16:colId xmlns:a16="http://schemas.microsoft.com/office/drawing/2014/main" val="3100800103"/>
                    </a:ext>
                  </a:extLst>
                </a:gridCol>
                <a:gridCol w="1699753">
                  <a:extLst>
                    <a:ext uri="{9D8B030D-6E8A-4147-A177-3AD203B41FA5}">
                      <a16:colId xmlns:a16="http://schemas.microsoft.com/office/drawing/2014/main" val="353616369"/>
                    </a:ext>
                  </a:extLst>
                </a:gridCol>
              </a:tblGrid>
              <a:tr h="0">
                <a:tc>
                  <a:txBody>
                    <a:bodyPr/>
                    <a:lstStyle/>
                    <a:p>
                      <a:pPr marL="0" marR="0" hangingPunct="0">
                        <a:spcBef>
                          <a:spcPts val="0"/>
                        </a:spcBef>
                        <a:spcAft>
                          <a:spcPts val="0"/>
                        </a:spcAft>
                      </a:pPr>
                      <a:r>
                        <a:rPr lang="en-GB" sz="800" dirty="0">
                          <a:effectLst/>
                        </a:rPr>
                        <a:t>C21A</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solidFill>
                      <a:srgbClr val="00B050"/>
                    </a:solidFill>
                  </a:tcPr>
                </a:tc>
                <a:tc>
                  <a:txBody>
                    <a:bodyPr/>
                    <a:lstStyle/>
                    <a:p>
                      <a:pPr marL="0" marR="0" hangingPunct="0">
                        <a:spcBef>
                          <a:spcPts val="0"/>
                        </a:spcBef>
                        <a:spcAft>
                          <a:spcPts val="0"/>
                        </a:spcAft>
                      </a:pPr>
                      <a:r>
                        <a:rPr lang="en-GB" sz="800" dirty="0">
                          <a:effectLst/>
                        </a:rPr>
                        <a:t>IF A.4.1-5/1 AND A.4.3.7-1/4 THEN R ELSE N/A</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solidFill>
                      <a:srgbClr val="00B050"/>
                    </a:solidFill>
                  </a:tcPr>
                </a:tc>
                <a:tc>
                  <a:txBody>
                    <a:bodyPr/>
                    <a:lstStyle/>
                    <a:p>
                      <a:pPr marL="0" marR="0" hangingPunct="0">
                        <a:spcBef>
                          <a:spcPts val="0"/>
                        </a:spcBef>
                        <a:spcAft>
                          <a:spcPts val="0"/>
                        </a:spcAft>
                      </a:pPr>
                      <a:r>
                        <a:rPr lang="en-GB" sz="800" dirty="0">
                          <a:effectLst/>
                        </a:rPr>
                        <a:t>UEs supporting 5G Core and reflective QoS</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solidFill>
                      <a:srgbClr val="00B050"/>
                    </a:solidFill>
                  </a:tcPr>
                </a:tc>
                <a:extLst>
                  <a:ext uri="{0D108BD9-81ED-4DB2-BD59-A6C34878D82A}">
                    <a16:rowId xmlns:a16="http://schemas.microsoft.com/office/drawing/2014/main" val="1300867805"/>
                  </a:ext>
                </a:extLst>
              </a:tr>
            </a:tbl>
          </a:graphicData>
        </a:graphic>
      </p:graphicFrame>
      <p:sp>
        <p:nvSpPr>
          <p:cNvPr id="2" name="TextBox 1">
            <a:extLst>
              <a:ext uri="{FF2B5EF4-FFF2-40B4-BE49-F238E27FC236}">
                <a16:creationId xmlns:a16="http://schemas.microsoft.com/office/drawing/2014/main" id="{09ED9510-AF2E-933B-4CE0-BBA96945B94A}"/>
              </a:ext>
            </a:extLst>
          </p:cNvPr>
          <p:cNvSpPr txBox="1"/>
          <p:nvPr/>
        </p:nvSpPr>
        <p:spPr>
          <a:xfrm>
            <a:off x="518134" y="5258001"/>
            <a:ext cx="10823796" cy="1181734"/>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Test Case selection is currently limited to validating the tests  prior to execution for the PICS support</a:t>
            </a:r>
          </a:p>
          <a:p>
            <a:pPr marL="285750" indent="-285750" algn="l">
              <a:lnSpc>
                <a:spcPct val="96000"/>
              </a:lnSpc>
              <a:buFont typeface="Arial" panose="020B0604020202020204" pitchFamily="34" charset="0"/>
              <a:buChar char="•"/>
            </a:pPr>
            <a:endParaRPr lang="en-US" sz="16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r>
              <a:rPr lang="en-US" altLang="zh-CN" sz="1600" dirty="0">
                <a:sym typeface="+mn-ea"/>
              </a:rPr>
              <a:t>With Proposal-1, a new SW entity will generate the list of applicable tests. This new SW entity can be standalone or can also be used a plug-in for outside solutions (For ex – Test equipment vendor SW using RAN5 API’s)</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2290280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523"/>
            <a:ext cx="11575276" cy="413575"/>
          </a:xfrm>
        </p:spPr>
        <p:txBody>
          <a:bodyPr/>
          <a:lstStyle/>
          <a:p>
            <a:pPr eaLnBrk="1" hangingPunct="1"/>
            <a:r>
              <a:rPr lang="en-US" altLang="zh-CN" sz="3199" b="1" dirty="0"/>
              <a:t>Proposal 1 - SW Implementation Design (Python </a:t>
            </a:r>
            <a:r>
              <a:rPr lang="en-US" altLang="zh-CN" sz="1400" b="1" dirty="0"/>
              <a:t>with Doc-x, Pandas, JSON</a:t>
            </a:r>
            <a:r>
              <a:rPr lang="en-US" altLang="zh-CN" sz="3199" b="1" dirty="0"/>
              <a:t>)</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2" name="文本框 1"/>
          <p:cNvSpPr txBox="1"/>
          <p:nvPr/>
        </p:nvSpPr>
        <p:spPr>
          <a:xfrm>
            <a:off x="216467" y="931805"/>
            <a:ext cx="10263137" cy="973343"/>
          </a:xfrm>
          <a:prstGeom prst="rect">
            <a:avLst/>
          </a:prstGeom>
          <a:noFill/>
        </p:spPr>
        <p:txBody>
          <a:bodyPr wrap="square" rtlCol="0" anchor="t">
            <a:spAutoFit/>
          </a:bodyPr>
          <a:lstStyle/>
          <a:p>
            <a:pPr lvl="1">
              <a:lnSpc>
                <a:spcPts val="3499"/>
              </a:lnSpc>
              <a:spcBef>
                <a:spcPts val="300"/>
              </a:spcBef>
            </a:pPr>
            <a:endParaRPr lang="en-US" altLang="zh-CN" sz="2000" dirty="0">
              <a:sym typeface="+mn-ea"/>
            </a:endParaRPr>
          </a:p>
          <a:p>
            <a:pPr>
              <a:lnSpc>
                <a:spcPts val="3499"/>
              </a:lnSpc>
              <a:spcBef>
                <a:spcPts val="300"/>
              </a:spcBef>
              <a:buFont typeface="Arial" panose="020B0604020202020204" pitchFamily="34" charset="0"/>
              <a:buChar char="•"/>
            </a:pPr>
            <a:endParaRPr lang="en-US" altLang="zh-CN" sz="2000" dirty="0">
              <a:sym typeface="+mn-ea"/>
            </a:endParaRPr>
          </a:p>
        </p:txBody>
      </p:sp>
      <p:sp>
        <p:nvSpPr>
          <p:cNvPr id="11" name="Equals 10">
            <a:extLst>
              <a:ext uri="{FF2B5EF4-FFF2-40B4-BE49-F238E27FC236}">
                <a16:creationId xmlns:a16="http://schemas.microsoft.com/office/drawing/2014/main" id="{D058E210-C12B-E1E4-54BE-E941659C2204}"/>
              </a:ext>
            </a:extLst>
          </p:cNvPr>
          <p:cNvSpPr/>
          <p:nvPr/>
        </p:nvSpPr>
        <p:spPr>
          <a:xfrm>
            <a:off x="8965201" y="2974838"/>
            <a:ext cx="546351" cy="457200"/>
          </a:xfrm>
          <a:prstGeom prst="mathEqual">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pic>
        <p:nvPicPr>
          <p:cNvPr id="12" name="Picture 11">
            <a:extLst>
              <a:ext uri="{FF2B5EF4-FFF2-40B4-BE49-F238E27FC236}">
                <a16:creationId xmlns:a16="http://schemas.microsoft.com/office/drawing/2014/main" id="{C4296E78-71C1-3D63-5BA6-5F7DDD280CF3}"/>
              </a:ext>
            </a:extLst>
          </p:cNvPr>
          <p:cNvPicPr>
            <a:picLocks noChangeAspect="1"/>
          </p:cNvPicPr>
          <p:nvPr/>
        </p:nvPicPr>
        <p:blipFill rotWithShape="1">
          <a:blip r:embed="rId4"/>
          <a:srcRect l="3395" r="23161" b="29210"/>
          <a:stretch/>
        </p:blipFill>
        <p:spPr>
          <a:xfrm>
            <a:off x="111585" y="1246315"/>
            <a:ext cx="3569837" cy="815839"/>
          </a:xfrm>
          <a:prstGeom prst="rect">
            <a:avLst/>
          </a:prstGeom>
        </p:spPr>
      </p:pic>
      <p:sp>
        <p:nvSpPr>
          <p:cNvPr id="13" name="Rectangle 12">
            <a:extLst>
              <a:ext uri="{FF2B5EF4-FFF2-40B4-BE49-F238E27FC236}">
                <a16:creationId xmlns:a16="http://schemas.microsoft.com/office/drawing/2014/main" id="{53B79788-EAA9-A0A9-6E0C-A5A586D4706A}"/>
              </a:ext>
            </a:extLst>
          </p:cNvPr>
          <p:cNvSpPr/>
          <p:nvPr/>
        </p:nvSpPr>
        <p:spPr>
          <a:xfrm>
            <a:off x="624442" y="2677252"/>
            <a:ext cx="1872065" cy="1052373"/>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r>
              <a:rPr lang="en-US" sz="1200" dirty="0"/>
              <a:t>Step1: Extract all PICS from Spec (e.g. TS 38.508-2)</a:t>
            </a:r>
            <a:endParaRPr lang="en-US" sz="1200" dirty="0">
              <a:solidFill>
                <a:schemeClr val="bg1"/>
              </a:solidFill>
              <a:latin typeface="Microsoft Sans Serif"/>
              <a:cs typeface="Microsoft Sans Serif" panose="020B0604020202020204" pitchFamily="34" charset="0"/>
            </a:endParaRPr>
          </a:p>
        </p:txBody>
      </p:sp>
      <p:sp>
        <p:nvSpPr>
          <p:cNvPr id="14" name="Rectangle 13">
            <a:extLst>
              <a:ext uri="{FF2B5EF4-FFF2-40B4-BE49-F238E27FC236}">
                <a16:creationId xmlns:a16="http://schemas.microsoft.com/office/drawing/2014/main" id="{530B5122-E5D0-FDFA-4FCC-70AEC38BD510}"/>
              </a:ext>
            </a:extLst>
          </p:cNvPr>
          <p:cNvSpPr/>
          <p:nvPr/>
        </p:nvSpPr>
        <p:spPr>
          <a:xfrm>
            <a:off x="3058790" y="2677251"/>
            <a:ext cx="2453961" cy="1052373"/>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200" dirty="0"/>
              <a:t>Step2: Extract Condition Set (C) from TS 38.523-2 or TS 34.229-2 and Combine with PICS Extracted from Step1</a:t>
            </a:r>
          </a:p>
          <a:p>
            <a:pPr algn="ctr">
              <a:lnSpc>
                <a:spcPct val="96000"/>
              </a:lnSpc>
            </a:pPr>
            <a:endParaRPr lang="en-US" sz="1200" dirty="0" err="1">
              <a:solidFill>
                <a:schemeClr val="bg1"/>
              </a:solidFill>
              <a:latin typeface="Microsoft Sans Serif"/>
              <a:cs typeface="Microsoft Sans Serif" panose="020B0604020202020204" pitchFamily="34" charset="0"/>
            </a:endParaRPr>
          </a:p>
        </p:txBody>
      </p:sp>
      <p:pic>
        <p:nvPicPr>
          <p:cNvPr id="15" name="Picture 14">
            <a:extLst>
              <a:ext uri="{FF2B5EF4-FFF2-40B4-BE49-F238E27FC236}">
                <a16:creationId xmlns:a16="http://schemas.microsoft.com/office/drawing/2014/main" id="{8F4D4911-F3A1-FECF-6F5B-FE92CB0B0E38}"/>
              </a:ext>
            </a:extLst>
          </p:cNvPr>
          <p:cNvPicPr>
            <a:picLocks noChangeAspect="1"/>
          </p:cNvPicPr>
          <p:nvPr/>
        </p:nvPicPr>
        <p:blipFill rotWithShape="1">
          <a:blip r:embed="rId5"/>
          <a:srcRect r="16781" b="41933"/>
          <a:stretch/>
        </p:blipFill>
        <p:spPr>
          <a:xfrm>
            <a:off x="3963035" y="1526327"/>
            <a:ext cx="4135164" cy="522471"/>
          </a:xfrm>
          <a:prstGeom prst="rect">
            <a:avLst/>
          </a:prstGeom>
        </p:spPr>
      </p:pic>
      <p:sp>
        <p:nvSpPr>
          <p:cNvPr id="16" name="Rectangle 15">
            <a:extLst>
              <a:ext uri="{FF2B5EF4-FFF2-40B4-BE49-F238E27FC236}">
                <a16:creationId xmlns:a16="http://schemas.microsoft.com/office/drawing/2014/main" id="{036430A2-624F-0604-4A41-03E86DA83CC2}"/>
              </a:ext>
            </a:extLst>
          </p:cNvPr>
          <p:cNvSpPr/>
          <p:nvPr/>
        </p:nvSpPr>
        <p:spPr>
          <a:xfrm>
            <a:off x="6294454" y="2712306"/>
            <a:ext cx="1803745" cy="1052374"/>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1200" dirty="0"/>
              <a:t>Step3: Logic for Applicability (Condition turned into If Else log with PICS support from UE)</a:t>
            </a:r>
          </a:p>
        </p:txBody>
      </p:sp>
      <p:sp>
        <p:nvSpPr>
          <p:cNvPr id="17" name="Arrow: Right 16">
            <a:extLst>
              <a:ext uri="{FF2B5EF4-FFF2-40B4-BE49-F238E27FC236}">
                <a16:creationId xmlns:a16="http://schemas.microsoft.com/office/drawing/2014/main" id="{041FB436-05C3-1A00-85AF-A84B427C2A78}"/>
              </a:ext>
            </a:extLst>
          </p:cNvPr>
          <p:cNvSpPr/>
          <p:nvPr/>
        </p:nvSpPr>
        <p:spPr>
          <a:xfrm rot="5400000">
            <a:off x="1263002" y="2128241"/>
            <a:ext cx="594947" cy="48292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sp>
        <p:nvSpPr>
          <p:cNvPr id="18" name="Rectangle 17">
            <a:extLst>
              <a:ext uri="{FF2B5EF4-FFF2-40B4-BE49-F238E27FC236}">
                <a16:creationId xmlns:a16="http://schemas.microsoft.com/office/drawing/2014/main" id="{911ABBBD-E822-2EA2-2140-8C285140FAB4}"/>
              </a:ext>
            </a:extLst>
          </p:cNvPr>
          <p:cNvSpPr/>
          <p:nvPr/>
        </p:nvSpPr>
        <p:spPr>
          <a:xfrm>
            <a:off x="9997997" y="2685936"/>
            <a:ext cx="1738384" cy="1035003"/>
          </a:xfrm>
          <a:prstGeom prst="rect">
            <a:avLst/>
          </a:prstGeom>
          <a:solidFill>
            <a:srgbClr val="00B05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200" dirty="0"/>
              <a:t>Output = </a:t>
            </a:r>
            <a:r>
              <a:rPr lang="en-US" sz="1200" b="1" dirty="0"/>
              <a:t>No. of Applicable Tests </a:t>
            </a:r>
            <a:r>
              <a:rPr lang="en-US" sz="1200" dirty="0"/>
              <a:t>for Band Under Test</a:t>
            </a:r>
          </a:p>
        </p:txBody>
      </p:sp>
      <p:sp>
        <p:nvSpPr>
          <p:cNvPr id="19" name="Arrow: Right 18">
            <a:extLst>
              <a:ext uri="{FF2B5EF4-FFF2-40B4-BE49-F238E27FC236}">
                <a16:creationId xmlns:a16="http://schemas.microsoft.com/office/drawing/2014/main" id="{9B6E9307-CF72-7F79-1FDD-6A0F6A930974}"/>
              </a:ext>
            </a:extLst>
          </p:cNvPr>
          <p:cNvSpPr/>
          <p:nvPr/>
        </p:nvSpPr>
        <p:spPr>
          <a:xfrm rot="5400000">
            <a:off x="10331327" y="4006031"/>
            <a:ext cx="1071722" cy="48292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sp>
        <p:nvSpPr>
          <p:cNvPr id="20" name="TextBox 19">
            <a:extLst>
              <a:ext uri="{FF2B5EF4-FFF2-40B4-BE49-F238E27FC236}">
                <a16:creationId xmlns:a16="http://schemas.microsoft.com/office/drawing/2014/main" id="{41D951C1-20E6-4555-9B06-7DE7A93CD102}"/>
              </a:ext>
            </a:extLst>
          </p:cNvPr>
          <p:cNvSpPr txBox="1"/>
          <p:nvPr/>
        </p:nvSpPr>
        <p:spPr>
          <a:xfrm>
            <a:off x="136985" y="1267861"/>
            <a:ext cx="809517" cy="236347"/>
          </a:xfrm>
          <a:prstGeom prst="rect">
            <a:avLst/>
          </a:prstGeom>
        </p:spPr>
        <p:txBody>
          <a:bodyPr wrap="none" lIns="0" tIns="0" rIns="0" bIns="0" rtlCol="0">
            <a:spAutoFit/>
          </a:bodyPr>
          <a:lstStyle/>
          <a:p>
            <a:pPr algn="l">
              <a:lnSpc>
                <a:spcPct val="96000"/>
              </a:lnSpc>
            </a:pPr>
            <a:r>
              <a:rPr lang="en-US" sz="1600" dirty="0">
                <a:solidFill>
                  <a:srgbClr val="3253DC"/>
                </a:solidFill>
                <a:latin typeface="Microsoft Sans Serif"/>
                <a:cs typeface="Microsoft Sans Serif" panose="020B0604020202020204" pitchFamily="34" charset="0"/>
              </a:rPr>
              <a:t>38.508-2</a:t>
            </a:r>
          </a:p>
        </p:txBody>
      </p:sp>
      <p:pic>
        <p:nvPicPr>
          <p:cNvPr id="21" name="Picture 20">
            <a:extLst>
              <a:ext uri="{FF2B5EF4-FFF2-40B4-BE49-F238E27FC236}">
                <a16:creationId xmlns:a16="http://schemas.microsoft.com/office/drawing/2014/main" id="{9850B6D2-4C8B-2C61-79ED-93993B88C52E}"/>
              </a:ext>
            </a:extLst>
          </p:cNvPr>
          <p:cNvPicPr>
            <a:picLocks noChangeAspect="1"/>
          </p:cNvPicPr>
          <p:nvPr/>
        </p:nvPicPr>
        <p:blipFill rotWithShape="1">
          <a:blip r:embed="rId6"/>
          <a:srcRect r="15526"/>
          <a:stretch/>
        </p:blipFill>
        <p:spPr>
          <a:xfrm>
            <a:off x="298107" y="4137015"/>
            <a:ext cx="2524734" cy="667023"/>
          </a:xfrm>
          <a:prstGeom prst="rect">
            <a:avLst/>
          </a:prstGeom>
        </p:spPr>
      </p:pic>
      <p:sp>
        <p:nvSpPr>
          <p:cNvPr id="22" name="Arrow: Right 21">
            <a:extLst>
              <a:ext uri="{FF2B5EF4-FFF2-40B4-BE49-F238E27FC236}">
                <a16:creationId xmlns:a16="http://schemas.microsoft.com/office/drawing/2014/main" id="{DC8C6DB8-4086-3F29-00FD-10EFF257F823}"/>
              </a:ext>
            </a:extLst>
          </p:cNvPr>
          <p:cNvSpPr/>
          <p:nvPr/>
        </p:nvSpPr>
        <p:spPr>
          <a:xfrm rot="5400000">
            <a:off x="1309309" y="3697821"/>
            <a:ext cx="425879" cy="48292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sp>
        <p:nvSpPr>
          <p:cNvPr id="23" name="TextBox 22">
            <a:extLst>
              <a:ext uri="{FF2B5EF4-FFF2-40B4-BE49-F238E27FC236}">
                <a16:creationId xmlns:a16="http://schemas.microsoft.com/office/drawing/2014/main" id="{94B568DE-8391-EDB0-B3FC-781B13F88035}"/>
              </a:ext>
            </a:extLst>
          </p:cNvPr>
          <p:cNvSpPr txBox="1"/>
          <p:nvPr/>
        </p:nvSpPr>
        <p:spPr>
          <a:xfrm>
            <a:off x="4006405" y="1257531"/>
            <a:ext cx="809517" cy="236347"/>
          </a:xfrm>
          <a:prstGeom prst="rect">
            <a:avLst/>
          </a:prstGeom>
        </p:spPr>
        <p:txBody>
          <a:bodyPr wrap="none" lIns="0" tIns="0" rIns="0" bIns="0" rtlCol="0">
            <a:spAutoFit/>
          </a:bodyPr>
          <a:lstStyle/>
          <a:p>
            <a:pPr algn="l">
              <a:lnSpc>
                <a:spcPct val="96000"/>
              </a:lnSpc>
            </a:pPr>
            <a:r>
              <a:rPr lang="en-US" sz="1600" dirty="0">
                <a:solidFill>
                  <a:srgbClr val="3253DC"/>
                </a:solidFill>
                <a:latin typeface="Microsoft Sans Serif"/>
                <a:cs typeface="Microsoft Sans Serif" panose="020B0604020202020204" pitchFamily="34" charset="0"/>
              </a:rPr>
              <a:t>38.523-2</a:t>
            </a:r>
          </a:p>
        </p:txBody>
      </p:sp>
      <p:sp>
        <p:nvSpPr>
          <p:cNvPr id="24" name="Arrow: Right 23">
            <a:extLst>
              <a:ext uri="{FF2B5EF4-FFF2-40B4-BE49-F238E27FC236}">
                <a16:creationId xmlns:a16="http://schemas.microsoft.com/office/drawing/2014/main" id="{AE252449-3145-5EB7-8205-38E8DE725966}"/>
              </a:ext>
            </a:extLst>
          </p:cNvPr>
          <p:cNvSpPr/>
          <p:nvPr/>
        </p:nvSpPr>
        <p:spPr>
          <a:xfrm rot="5400000">
            <a:off x="4100221" y="2138317"/>
            <a:ext cx="594947" cy="48292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pic>
        <p:nvPicPr>
          <p:cNvPr id="26" name="Picture 25">
            <a:extLst>
              <a:ext uri="{FF2B5EF4-FFF2-40B4-BE49-F238E27FC236}">
                <a16:creationId xmlns:a16="http://schemas.microsoft.com/office/drawing/2014/main" id="{A9EEB5ED-C7B6-B3EF-10CB-AC9259C0BB18}"/>
              </a:ext>
            </a:extLst>
          </p:cNvPr>
          <p:cNvPicPr>
            <a:picLocks noChangeAspect="1"/>
          </p:cNvPicPr>
          <p:nvPr/>
        </p:nvPicPr>
        <p:blipFill>
          <a:blip r:embed="rId7"/>
          <a:stretch>
            <a:fillRect/>
          </a:stretch>
        </p:blipFill>
        <p:spPr>
          <a:xfrm>
            <a:off x="3068907" y="4919319"/>
            <a:ext cx="9108194" cy="1066778"/>
          </a:xfrm>
          <a:prstGeom prst="rect">
            <a:avLst/>
          </a:prstGeom>
        </p:spPr>
      </p:pic>
      <p:cxnSp>
        <p:nvCxnSpPr>
          <p:cNvPr id="27" name="Connector: Elbow 26">
            <a:extLst>
              <a:ext uri="{FF2B5EF4-FFF2-40B4-BE49-F238E27FC236}">
                <a16:creationId xmlns:a16="http://schemas.microsoft.com/office/drawing/2014/main" id="{2C4FEA92-9196-F3B1-4E30-7C10724E103A}"/>
              </a:ext>
            </a:extLst>
          </p:cNvPr>
          <p:cNvCxnSpPr>
            <a:cxnSpLocks/>
            <a:stCxn id="34" idx="2"/>
            <a:endCxn id="16" idx="0"/>
          </p:cNvCxnSpPr>
          <p:nvPr/>
        </p:nvCxnSpPr>
        <p:spPr>
          <a:xfrm rot="5400000">
            <a:off x="8637576" y="753821"/>
            <a:ext cx="517236" cy="3399734"/>
          </a:xfrm>
          <a:prstGeom prst="bentConnector3">
            <a:avLst/>
          </a:prstGeom>
          <a:ln w="12700" cap="rnd">
            <a:solidFill>
              <a:schemeClr val="accent1"/>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pic>
        <p:nvPicPr>
          <p:cNvPr id="28" name="Picture 27">
            <a:extLst>
              <a:ext uri="{FF2B5EF4-FFF2-40B4-BE49-F238E27FC236}">
                <a16:creationId xmlns:a16="http://schemas.microsoft.com/office/drawing/2014/main" id="{AFFCC300-1372-7C4C-C88F-2F122420BF81}"/>
              </a:ext>
            </a:extLst>
          </p:cNvPr>
          <p:cNvPicPr>
            <a:picLocks noChangeAspect="1"/>
          </p:cNvPicPr>
          <p:nvPr/>
        </p:nvPicPr>
        <p:blipFill>
          <a:blip r:embed="rId8"/>
          <a:stretch>
            <a:fillRect/>
          </a:stretch>
        </p:blipFill>
        <p:spPr>
          <a:xfrm>
            <a:off x="498051" y="5152370"/>
            <a:ext cx="1865251" cy="722799"/>
          </a:xfrm>
          <a:prstGeom prst="rect">
            <a:avLst/>
          </a:prstGeom>
        </p:spPr>
      </p:pic>
      <p:sp>
        <p:nvSpPr>
          <p:cNvPr id="29" name="Rectangle 28">
            <a:extLst>
              <a:ext uri="{FF2B5EF4-FFF2-40B4-BE49-F238E27FC236}">
                <a16:creationId xmlns:a16="http://schemas.microsoft.com/office/drawing/2014/main" id="{9895003B-1509-B67A-AC9A-6C92297E52E1}"/>
              </a:ext>
            </a:extLst>
          </p:cNvPr>
          <p:cNvSpPr/>
          <p:nvPr/>
        </p:nvSpPr>
        <p:spPr>
          <a:xfrm>
            <a:off x="9015311" y="857684"/>
            <a:ext cx="1053524" cy="3084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GUI</a:t>
            </a:r>
          </a:p>
        </p:txBody>
      </p:sp>
      <p:sp>
        <p:nvSpPr>
          <p:cNvPr id="30" name="Rectangle 29">
            <a:extLst>
              <a:ext uri="{FF2B5EF4-FFF2-40B4-BE49-F238E27FC236}">
                <a16:creationId xmlns:a16="http://schemas.microsoft.com/office/drawing/2014/main" id="{A5A12BF8-ECD5-F3B2-22B8-1CD9D08700BE}"/>
              </a:ext>
            </a:extLst>
          </p:cNvPr>
          <p:cNvSpPr/>
          <p:nvPr/>
        </p:nvSpPr>
        <p:spPr>
          <a:xfrm>
            <a:off x="10068776" y="857684"/>
            <a:ext cx="1053524" cy="308461"/>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JSON</a:t>
            </a:r>
          </a:p>
        </p:txBody>
      </p:sp>
      <p:sp>
        <p:nvSpPr>
          <p:cNvPr id="31" name="Rectangle 30">
            <a:extLst>
              <a:ext uri="{FF2B5EF4-FFF2-40B4-BE49-F238E27FC236}">
                <a16:creationId xmlns:a16="http://schemas.microsoft.com/office/drawing/2014/main" id="{52FB8E59-94E9-F8DE-D409-2FF9BCB74C68}"/>
              </a:ext>
            </a:extLst>
          </p:cNvPr>
          <p:cNvSpPr/>
          <p:nvPr/>
        </p:nvSpPr>
        <p:spPr>
          <a:xfrm>
            <a:off x="11123576" y="849954"/>
            <a:ext cx="1053524" cy="313882"/>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Excel</a:t>
            </a:r>
          </a:p>
        </p:txBody>
      </p:sp>
      <p:sp>
        <p:nvSpPr>
          <p:cNvPr id="32" name="Rectangle 31">
            <a:extLst>
              <a:ext uri="{FF2B5EF4-FFF2-40B4-BE49-F238E27FC236}">
                <a16:creationId xmlns:a16="http://schemas.microsoft.com/office/drawing/2014/main" id="{A2998A95-F157-9B8C-7DE8-7403CF3A5B89}"/>
              </a:ext>
            </a:extLst>
          </p:cNvPr>
          <p:cNvSpPr/>
          <p:nvPr/>
        </p:nvSpPr>
        <p:spPr>
          <a:xfrm>
            <a:off x="9015311" y="610537"/>
            <a:ext cx="3161789" cy="247263"/>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User Input (DUT Support for PICS)</a:t>
            </a:r>
          </a:p>
        </p:txBody>
      </p:sp>
      <p:sp>
        <p:nvSpPr>
          <p:cNvPr id="33" name="Rectangle 32">
            <a:extLst>
              <a:ext uri="{FF2B5EF4-FFF2-40B4-BE49-F238E27FC236}">
                <a16:creationId xmlns:a16="http://schemas.microsoft.com/office/drawing/2014/main" id="{381D8166-7443-E43F-9731-24E268FDAE38}"/>
              </a:ext>
            </a:extLst>
          </p:cNvPr>
          <p:cNvSpPr/>
          <p:nvPr/>
        </p:nvSpPr>
        <p:spPr>
          <a:xfrm>
            <a:off x="9017235" y="1151114"/>
            <a:ext cx="1050265" cy="10439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34" name="Rectangle 33">
            <a:extLst>
              <a:ext uri="{FF2B5EF4-FFF2-40B4-BE49-F238E27FC236}">
                <a16:creationId xmlns:a16="http://schemas.microsoft.com/office/drawing/2014/main" id="{6770CA75-60A0-DE35-723F-F33C9EEE7B49}"/>
              </a:ext>
            </a:extLst>
          </p:cNvPr>
          <p:cNvSpPr/>
          <p:nvPr/>
        </p:nvSpPr>
        <p:spPr>
          <a:xfrm>
            <a:off x="10067500" y="1162932"/>
            <a:ext cx="1057121" cy="1032138"/>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700" dirty="0">
                <a:latin typeface="Consolas" panose="020B0609020204030204" pitchFamily="49" charset="0"/>
              </a:rPr>
              <a:t>'pc_5GC_NSSAA_EAP_AKA_Prime': True,</a:t>
            </a:r>
            <a:br>
              <a:rPr lang="en-US" sz="700" dirty="0">
                <a:latin typeface="Consolas" panose="020B0609020204030204" pitchFamily="49" charset="0"/>
              </a:rPr>
            </a:br>
            <a:r>
              <a:rPr lang="en-US" sz="700" dirty="0">
                <a:latin typeface="Consolas" panose="020B0609020204030204" pitchFamily="49" charset="0"/>
              </a:rPr>
              <a:t>'pc_5GC_RACS': False, </a:t>
            </a:r>
          </a:p>
        </p:txBody>
      </p:sp>
      <p:sp>
        <p:nvSpPr>
          <p:cNvPr id="35" name="Rectangle 34">
            <a:extLst>
              <a:ext uri="{FF2B5EF4-FFF2-40B4-BE49-F238E27FC236}">
                <a16:creationId xmlns:a16="http://schemas.microsoft.com/office/drawing/2014/main" id="{8D44EF4D-58B2-194D-04E0-D3E47D97391B}"/>
              </a:ext>
            </a:extLst>
          </p:cNvPr>
          <p:cNvSpPr/>
          <p:nvPr/>
        </p:nvSpPr>
        <p:spPr>
          <a:xfrm>
            <a:off x="11123576" y="1158895"/>
            <a:ext cx="1053524" cy="1032139"/>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38.508-2</a:t>
            </a:r>
          </a:p>
          <a:p>
            <a:pPr algn="ctr">
              <a:lnSpc>
                <a:spcPct val="96000"/>
              </a:lnSpc>
            </a:pPr>
            <a:endParaRPr lang="en-US" dirty="0">
              <a:solidFill>
                <a:schemeClr val="bg1"/>
              </a:solidFill>
              <a:latin typeface="Microsoft Sans Serif"/>
              <a:cs typeface="Microsoft Sans Serif" panose="020B0604020202020204" pitchFamily="34" charset="0"/>
            </a:endParaRPr>
          </a:p>
          <a:p>
            <a:pPr algn="ctr">
              <a:lnSpc>
                <a:spcPct val="96000"/>
              </a:lnSpc>
            </a:pPr>
            <a:endParaRPr lang="en-US" dirty="0">
              <a:solidFill>
                <a:schemeClr val="bg1"/>
              </a:solidFill>
              <a:latin typeface="Microsoft Sans Serif"/>
              <a:cs typeface="Microsoft Sans Serif" panose="020B0604020202020204" pitchFamily="34" charset="0"/>
            </a:endParaRPr>
          </a:p>
        </p:txBody>
      </p:sp>
      <p:pic>
        <p:nvPicPr>
          <p:cNvPr id="36" name="Picture 35">
            <a:extLst>
              <a:ext uri="{FF2B5EF4-FFF2-40B4-BE49-F238E27FC236}">
                <a16:creationId xmlns:a16="http://schemas.microsoft.com/office/drawing/2014/main" id="{E5C8E061-7923-ABE4-E73A-7B8A2DBA41E5}"/>
              </a:ext>
            </a:extLst>
          </p:cNvPr>
          <p:cNvPicPr>
            <a:picLocks noChangeAspect="1"/>
          </p:cNvPicPr>
          <p:nvPr/>
        </p:nvPicPr>
        <p:blipFill rotWithShape="1">
          <a:blip r:embed="rId6"/>
          <a:srcRect r="15526"/>
          <a:stretch/>
        </p:blipFill>
        <p:spPr>
          <a:xfrm>
            <a:off x="11132651" y="1673092"/>
            <a:ext cx="1044449" cy="506373"/>
          </a:xfrm>
          <a:prstGeom prst="rect">
            <a:avLst/>
          </a:prstGeom>
        </p:spPr>
      </p:pic>
      <p:sp>
        <p:nvSpPr>
          <p:cNvPr id="37" name="Arrow: Right 36">
            <a:extLst>
              <a:ext uri="{FF2B5EF4-FFF2-40B4-BE49-F238E27FC236}">
                <a16:creationId xmlns:a16="http://schemas.microsoft.com/office/drawing/2014/main" id="{36425657-7D6D-394C-CBCE-12B0E2D11E7F}"/>
              </a:ext>
            </a:extLst>
          </p:cNvPr>
          <p:cNvSpPr/>
          <p:nvPr/>
        </p:nvSpPr>
        <p:spPr>
          <a:xfrm rot="5400000">
            <a:off x="1257570" y="4772234"/>
            <a:ext cx="425879" cy="48292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sp>
        <p:nvSpPr>
          <p:cNvPr id="38" name="Rectangle 37">
            <a:extLst>
              <a:ext uri="{FF2B5EF4-FFF2-40B4-BE49-F238E27FC236}">
                <a16:creationId xmlns:a16="http://schemas.microsoft.com/office/drawing/2014/main" id="{2A7A6109-0019-9741-DC28-F14A39A4D86C}"/>
              </a:ext>
            </a:extLst>
          </p:cNvPr>
          <p:cNvSpPr/>
          <p:nvPr/>
        </p:nvSpPr>
        <p:spPr>
          <a:xfrm>
            <a:off x="9823028" y="5318382"/>
            <a:ext cx="548640" cy="607813"/>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9" name="Rectangle 38">
            <a:extLst>
              <a:ext uri="{FF2B5EF4-FFF2-40B4-BE49-F238E27FC236}">
                <a16:creationId xmlns:a16="http://schemas.microsoft.com/office/drawing/2014/main" id="{E2D22543-AEC5-8DC8-71A2-47C3E35FC676}"/>
              </a:ext>
            </a:extLst>
          </p:cNvPr>
          <p:cNvSpPr/>
          <p:nvPr/>
        </p:nvSpPr>
        <p:spPr>
          <a:xfrm>
            <a:off x="295672" y="4311506"/>
            <a:ext cx="429076" cy="607813"/>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0" name="Rectangle 39">
            <a:extLst>
              <a:ext uri="{FF2B5EF4-FFF2-40B4-BE49-F238E27FC236}">
                <a16:creationId xmlns:a16="http://schemas.microsoft.com/office/drawing/2014/main" id="{B58A5851-B288-0F8B-3BC1-0906CCB09283}"/>
              </a:ext>
            </a:extLst>
          </p:cNvPr>
          <p:cNvSpPr/>
          <p:nvPr/>
        </p:nvSpPr>
        <p:spPr>
          <a:xfrm>
            <a:off x="2355549" y="4292072"/>
            <a:ext cx="429076" cy="607813"/>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625621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035510" y="117326"/>
            <a:ext cx="11575276" cy="413575"/>
          </a:xfrm>
        </p:spPr>
        <p:txBody>
          <a:bodyPr/>
          <a:lstStyle/>
          <a:p>
            <a:pPr eaLnBrk="1" hangingPunct="1"/>
            <a:r>
              <a:rPr lang="en-US" altLang="zh-CN" sz="3199" b="1" dirty="0"/>
              <a:t>Extraction of PICS in Machine Readable</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9" name="Title 7">
            <a:extLst>
              <a:ext uri="{FF2B5EF4-FFF2-40B4-BE49-F238E27FC236}">
                <a16:creationId xmlns:a16="http://schemas.microsoft.com/office/drawing/2014/main" id="{93DB2061-5F21-148E-1FD6-8CEC0FD6C1CC}"/>
              </a:ext>
            </a:extLst>
          </p:cNvPr>
          <p:cNvSpPr txBox="1">
            <a:spLocks/>
          </p:cNvSpPr>
          <p:nvPr/>
        </p:nvSpPr>
        <p:spPr>
          <a:xfrm>
            <a:off x="111585" y="758588"/>
            <a:ext cx="11187112" cy="25853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altLang="zh-CN" sz="2000" b="1" dirty="0"/>
              <a:t>Implementation of PICS – High Level Design</a:t>
            </a:r>
            <a:endParaRPr lang="en-US" sz="2000" dirty="0"/>
          </a:p>
        </p:txBody>
      </p:sp>
      <p:pic>
        <p:nvPicPr>
          <p:cNvPr id="12" name="Picture 11">
            <a:extLst>
              <a:ext uri="{FF2B5EF4-FFF2-40B4-BE49-F238E27FC236}">
                <a16:creationId xmlns:a16="http://schemas.microsoft.com/office/drawing/2014/main" id="{C4296E78-71C1-3D63-5BA6-5F7DDD280CF3}"/>
              </a:ext>
            </a:extLst>
          </p:cNvPr>
          <p:cNvPicPr>
            <a:picLocks noChangeAspect="1"/>
          </p:cNvPicPr>
          <p:nvPr/>
        </p:nvPicPr>
        <p:blipFill rotWithShape="1">
          <a:blip r:embed="rId4"/>
          <a:srcRect l="3395" r="23161" b="29210"/>
          <a:stretch/>
        </p:blipFill>
        <p:spPr>
          <a:xfrm>
            <a:off x="111585" y="1246315"/>
            <a:ext cx="5135470" cy="1173644"/>
          </a:xfrm>
          <a:prstGeom prst="rect">
            <a:avLst/>
          </a:prstGeom>
        </p:spPr>
      </p:pic>
      <p:sp>
        <p:nvSpPr>
          <p:cNvPr id="13" name="Rectangle 12">
            <a:extLst>
              <a:ext uri="{FF2B5EF4-FFF2-40B4-BE49-F238E27FC236}">
                <a16:creationId xmlns:a16="http://schemas.microsoft.com/office/drawing/2014/main" id="{53B79788-EAA9-A0A9-6E0C-A5A586D4706A}"/>
              </a:ext>
            </a:extLst>
          </p:cNvPr>
          <p:cNvSpPr/>
          <p:nvPr/>
        </p:nvSpPr>
        <p:spPr>
          <a:xfrm>
            <a:off x="645272" y="2800423"/>
            <a:ext cx="2023508" cy="944952"/>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r>
              <a:rPr lang="en-US" sz="1200" dirty="0"/>
              <a:t>Step1: Extract all PICS from Spec (e.g. TS 38.508-2)</a:t>
            </a:r>
            <a:endParaRPr lang="en-US" sz="1200" dirty="0">
              <a:solidFill>
                <a:schemeClr val="bg1"/>
              </a:solidFill>
              <a:latin typeface="Microsoft Sans Serif"/>
              <a:cs typeface="Microsoft Sans Serif" panose="020B0604020202020204" pitchFamily="34" charset="0"/>
            </a:endParaRPr>
          </a:p>
        </p:txBody>
      </p:sp>
      <p:sp>
        <p:nvSpPr>
          <p:cNvPr id="17" name="Arrow: Right 16">
            <a:extLst>
              <a:ext uri="{FF2B5EF4-FFF2-40B4-BE49-F238E27FC236}">
                <a16:creationId xmlns:a16="http://schemas.microsoft.com/office/drawing/2014/main" id="{041FB436-05C3-1A00-85AF-A84B427C2A78}"/>
              </a:ext>
            </a:extLst>
          </p:cNvPr>
          <p:cNvSpPr/>
          <p:nvPr/>
        </p:nvSpPr>
        <p:spPr>
          <a:xfrm rot="5400000">
            <a:off x="1326052" y="2268820"/>
            <a:ext cx="661947" cy="52656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sp>
        <p:nvSpPr>
          <p:cNvPr id="20" name="TextBox 19">
            <a:extLst>
              <a:ext uri="{FF2B5EF4-FFF2-40B4-BE49-F238E27FC236}">
                <a16:creationId xmlns:a16="http://schemas.microsoft.com/office/drawing/2014/main" id="{41D951C1-20E6-4555-9B06-7DE7A93CD102}"/>
              </a:ext>
            </a:extLst>
          </p:cNvPr>
          <p:cNvSpPr txBox="1"/>
          <p:nvPr/>
        </p:nvSpPr>
        <p:spPr>
          <a:xfrm>
            <a:off x="136985" y="1267861"/>
            <a:ext cx="1164549" cy="236347"/>
          </a:xfrm>
          <a:prstGeom prst="rect">
            <a:avLst/>
          </a:prstGeom>
        </p:spPr>
        <p:txBody>
          <a:bodyPr wrap="square" lIns="0" tIns="0" rIns="0" bIns="0" rtlCol="0">
            <a:spAutoFit/>
          </a:bodyPr>
          <a:lstStyle/>
          <a:p>
            <a:pPr algn="l">
              <a:lnSpc>
                <a:spcPct val="96000"/>
              </a:lnSpc>
            </a:pPr>
            <a:r>
              <a:rPr lang="en-US" sz="1600" dirty="0">
                <a:solidFill>
                  <a:srgbClr val="3253DC"/>
                </a:solidFill>
                <a:latin typeface="Microsoft Sans Serif"/>
                <a:cs typeface="Microsoft Sans Serif" panose="020B0604020202020204" pitchFamily="34" charset="0"/>
              </a:rPr>
              <a:t>38.508-2</a:t>
            </a:r>
          </a:p>
        </p:txBody>
      </p:sp>
      <p:pic>
        <p:nvPicPr>
          <p:cNvPr id="21" name="Picture 20">
            <a:extLst>
              <a:ext uri="{FF2B5EF4-FFF2-40B4-BE49-F238E27FC236}">
                <a16:creationId xmlns:a16="http://schemas.microsoft.com/office/drawing/2014/main" id="{9850B6D2-4C8B-2C61-79ED-93993B88C52E}"/>
              </a:ext>
            </a:extLst>
          </p:cNvPr>
          <p:cNvPicPr>
            <a:picLocks noChangeAspect="1"/>
          </p:cNvPicPr>
          <p:nvPr/>
        </p:nvPicPr>
        <p:blipFill rotWithShape="1">
          <a:blip r:embed="rId5"/>
          <a:srcRect r="15526"/>
          <a:stretch/>
        </p:blipFill>
        <p:spPr>
          <a:xfrm>
            <a:off x="180711" y="4106920"/>
            <a:ext cx="3632013" cy="959561"/>
          </a:xfrm>
          <a:prstGeom prst="rect">
            <a:avLst/>
          </a:prstGeom>
        </p:spPr>
      </p:pic>
      <p:sp>
        <p:nvSpPr>
          <p:cNvPr id="22" name="Arrow: Right 21">
            <a:extLst>
              <a:ext uri="{FF2B5EF4-FFF2-40B4-BE49-F238E27FC236}">
                <a16:creationId xmlns:a16="http://schemas.microsoft.com/office/drawing/2014/main" id="{DC8C6DB8-4086-3F29-00FD-10EFF257F823}"/>
              </a:ext>
            </a:extLst>
          </p:cNvPr>
          <p:cNvSpPr/>
          <p:nvPr/>
        </p:nvSpPr>
        <p:spPr>
          <a:xfrm rot="5400000">
            <a:off x="1457278" y="3687819"/>
            <a:ext cx="399496" cy="526566"/>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pic>
        <p:nvPicPr>
          <p:cNvPr id="28" name="Picture 27">
            <a:extLst>
              <a:ext uri="{FF2B5EF4-FFF2-40B4-BE49-F238E27FC236}">
                <a16:creationId xmlns:a16="http://schemas.microsoft.com/office/drawing/2014/main" id="{AFFCC300-1372-7C4C-C88F-2F122420BF81}"/>
              </a:ext>
            </a:extLst>
          </p:cNvPr>
          <p:cNvPicPr>
            <a:picLocks noChangeAspect="1"/>
          </p:cNvPicPr>
          <p:nvPr/>
        </p:nvPicPr>
        <p:blipFill>
          <a:blip r:embed="rId6"/>
          <a:stretch>
            <a:fillRect/>
          </a:stretch>
        </p:blipFill>
        <p:spPr>
          <a:xfrm>
            <a:off x="392675" y="5432336"/>
            <a:ext cx="2683299" cy="1039799"/>
          </a:xfrm>
          <a:prstGeom prst="rect">
            <a:avLst/>
          </a:prstGeom>
        </p:spPr>
      </p:pic>
      <p:sp>
        <p:nvSpPr>
          <p:cNvPr id="37" name="Arrow: Right 36">
            <a:extLst>
              <a:ext uri="{FF2B5EF4-FFF2-40B4-BE49-F238E27FC236}">
                <a16:creationId xmlns:a16="http://schemas.microsoft.com/office/drawing/2014/main" id="{36425657-7D6D-394C-CBCE-12B0E2D11E7F}"/>
              </a:ext>
            </a:extLst>
          </p:cNvPr>
          <p:cNvSpPr/>
          <p:nvPr/>
        </p:nvSpPr>
        <p:spPr>
          <a:xfrm rot="5400000">
            <a:off x="1537470" y="5041177"/>
            <a:ext cx="501086" cy="54476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sp>
        <p:nvSpPr>
          <p:cNvPr id="39" name="Rectangle 38">
            <a:extLst>
              <a:ext uri="{FF2B5EF4-FFF2-40B4-BE49-F238E27FC236}">
                <a16:creationId xmlns:a16="http://schemas.microsoft.com/office/drawing/2014/main" id="{E2D22543-AEC5-8DC8-71A2-47C3E35FC676}"/>
              </a:ext>
            </a:extLst>
          </p:cNvPr>
          <p:cNvSpPr/>
          <p:nvPr/>
        </p:nvSpPr>
        <p:spPr>
          <a:xfrm>
            <a:off x="295671" y="4311506"/>
            <a:ext cx="617257" cy="818499"/>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0" name="Rectangle 39">
            <a:extLst>
              <a:ext uri="{FF2B5EF4-FFF2-40B4-BE49-F238E27FC236}">
                <a16:creationId xmlns:a16="http://schemas.microsoft.com/office/drawing/2014/main" id="{B58A5851-B288-0F8B-3BC1-0906CCB09283}"/>
              </a:ext>
            </a:extLst>
          </p:cNvPr>
          <p:cNvSpPr/>
          <p:nvPr/>
        </p:nvSpPr>
        <p:spPr>
          <a:xfrm>
            <a:off x="2355548" y="4292072"/>
            <a:ext cx="617257" cy="818499"/>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标题 1">
            <a:extLst>
              <a:ext uri="{FF2B5EF4-FFF2-40B4-BE49-F238E27FC236}">
                <a16:creationId xmlns:a16="http://schemas.microsoft.com/office/drawing/2014/main" id="{94AC21F8-7AD1-562A-9298-92B77EACEC53}"/>
              </a:ext>
            </a:extLst>
          </p:cNvPr>
          <p:cNvSpPr txBox="1">
            <a:spLocks noChangeArrowheads="1"/>
          </p:cNvSpPr>
          <p:nvPr/>
        </p:nvSpPr>
        <p:spPr>
          <a:xfrm>
            <a:off x="5899223" y="735460"/>
            <a:ext cx="5478956" cy="258532"/>
          </a:xfrm>
          <a:prstGeom prst="rect">
            <a:avLst/>
          </a:prstGeom>
        </p:spPr>
        <p:txBody>
          <a:bodyPr vert="horz" wrap="square" lIns="0" tIns="0" rIns="0" bIns="0" rtlCol="0" anchor="t">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altLang="zh-CN" sz="2000" b="1" dirty="0"/>
              <a:t>Design Aspects:</a:t>
            </a:r>
            <a:endParaRPr lang="en-US" altLang="zh-CN" sz="3199" b="1" dirty="0"/>
          </a:p>
        </p:txBody>
      </p:sp>
      <p:sp>
        <p:nvSpPr>
          <p:cNvPr id="4" name="TextBox 3">
            <a:extLst>
              <a:ext uri="{FF2B5EF4-FFF2-40B4-BE49-F238E27FC236}">
                <a16:creationId xmlns:a16="http://schemas.microsoft.com/office/drawing/2014/main" id="{F943C661-AC20-CD1C-249A-F357AFCD9118}"/>
              </a:ext>
            </a:extLst>
          </p:cNvPr>
          <p:cNvSpPr txBox="1"/>
          <p:nvPr/>
        </p:nvSpPr>
        <p:spPr>
          <a:xfrm>
            <a:off x="5705141" y="1504208"/>
            <a:ext cx="6008025" cy="4794518"/>
          </a:xfrm>
          <a:prstGeom prst="rect">
            <a:avLst/>
          </a:prstGeom>
        </p:spPr>
        <p:txBody>
          <a:bodyPr wrap="square" lIns="0" tIns="0" rIns="0" bIns="0" rtlCol="0">
            <a:spAutoFit/>
          </a:bodyPr>
          <a:lstStyle/>
          <a:p>
            <a:pPr marL="285750" indent="-285750" algn="l">
              <a:lnSpc>
                <a:spcPct val="96000"/>
              </a:lnSpc>
              <a:spcBef>
                <a:spcPts val="600"/>
              </a:spcBef>
              <a:spcAft>
                <a:spcPts val="600"/>
              </a:spcAft>
              <a:buFontTx/>
              <a:buChar char="-"/>
            </a:pPr>
            <a:r>
              <a:rPr lang="en-US" sz="2000" dirty="0">
                <a:solidFill>
                  <a:schemeClr val="tx2"/>
                </a:solidFill>
                <a:latin typeface="Microsoft Sans Serif"/>
                <a:cs typeface="Microsoft Sans Serif" panose="020B0604020202020204" pitchFamily="34" charset="0"/>
              </a:rPr>
              <a:t>Read the DOCX file specified or latest version</a:t>
            </a:r>
          </a:p>
          <a:p>
            <a:pPr marL="285750" indent="-285750" algn="l">
              <a:lnSpc>
                <a:spcPct val="96000"/>
              </a:lnSpc>
              <a:spcBef>
                <a:spcPts val="600"/>
              </a:spcBef>
              <a:spcAft>
                <a:spcPts val="600"/>
              </a:spcAft>
              <a:buFontTx/>
              <a:buChar char="-"/>
            </a:pPr>
            <a:r>
              <a:rPr lang="en-US" sz="2000" dirty="0">
                <a:solidFill>
                  <a:schemeClr val="tx2"/>
                </a:solidFill>
                <a:latin typeface="Microsoft Sans Serif"/>
                <a:cs typeface="Microsoft Sans Serif" panose="020B0604020202020204" pitchFamily="34" charset="0"/>
              </a:rPr>
              <a:t>Extract all tables from above DOCX contents</a:t>
            </a:r>
          </a:p>
          <a:p>
            <a:pPr marL="285750" indent="-285750" algn="l">
              <a:lnSpc>
                <a:spcPct val="96000"/>
              </a:lnSpc>
              <a:spcBef>
                <a:spcPts val="600"/>
              </a:spcBef>
              <a:spcAft>
                <a:spcPts val="600"/>
              </a:spcAft>
              <a:buFontTx/>
              <a:buChar char="-"/>
            </a:pPr>
            <a:r>
              <a:rPr lang="en-US" sz="2000" dirty="0">
                <a:solidFill>
                  <a:schemeClr val="tx2"/>
                </a:solidFill>
                <a:latin typeface="Microsoft Sans Serif"/>
                <a:cs typeface="Microsoft Sans Serif" panose="020B0604020202020204" pitchFamily="34" charset="0"/>
              </a:rPr>
              <a:t>Read Tables and Rows </a:t>
            </a:r>
          </a:p>
          <a:p>
            <a:pPr marL="285750" indent="-285750" algn="l">
              <a:lnSpc>
                <a:spcPct val="96000"/>
              </a:lnSpc>
              <a:spcBef>
                <a:spcPts val="600"/>
              </a:spcBef>
              <a:spcAft>
                <a:spcPts val="600"/>
              </a:spcAft>
              <a:buFontTx/>
              <a:buChar char="-"/>
            </a:pPr>
            <a:r>
              <a:rPr lang="en-US" sz="2000" b="1" dirty="0">
                <a:solidFill>
                  <a:schemeClr val="tx2"/>
                </a:solidFill>
                <a:latin typeface="Microsoft Sans Serif"/>
                <a:cs typeface="Microsoft Sans Serif" panose="020B0604020202020204" pitchFamily="34" charset="0"/>
              </a:rPr>
              <a:t>Key\Value Mapping of Table\Items no. to PICS</a:t>
            </a:r>
          </a:p>
          <a:p>
            <a:pPr marL="742950" lvl="1" indent="-285750">
              <a:lnSpc>
                <a:spcPct val="96000"/>
              </a:lnSpc>
              <a:spcBef>
                <a:spcPts val="600"/>
              </a:spcBef>
              <a:spcAft>
                <a:spcPts val="600"/>
              </a:spcAft>
              <a:buFontTx/>
              <a:buChar char="-"/>
            </a:pPr>
            <a:r>
              <a:rPr lang="en-US" sz="2000" b="1" dirty="0">
                <a:solidFill>
                  <a:schemeClr val="tx2"/>
                </a:solidFill>
                <a:highlight>
                  <a:srgbClr val="00FF00"/>
                </a:highlight>
                <a:latin typeface="Microsoft Sans Serif"/>
                <a:cs typeface="Microsoft Sans Serif" panose="020B0604020202020204" pitchFamily="34" charset="0"/>
              </a:rPr>
              <a:t>Demo xls1_PICS</a:t>
            </a:r>
          </a:p>
          <a:p>
            <a:pPr marL="285750" indent="-285750" algn="l">
              <a:lnSpc>
                <a:spcPct val="96000"/>
              </a:lnSpc>
              <a:spcBef>
                <a:spcPts val="600"/>
              </a:spcBef>
              <a:spcAft>
                <a:spcPts val="600"/>
              </a:spcAft>
              <a:buFontTx/>
              <a:buChar char="-"/>
            </a:pPr>
            <a:r>
              <a:rPr lang="en-US" sz="2000" b="1" dirty="0">
                <a:solidFill>
                  <a:schemeClr val="tx2"/>
                </a:solidFill>
                <a:latin typeface="Microsoft Sans Serif"/>
                <a:cs typeface="Microsoft Sans Serif" panose="020B0604020202020204" pitchFamily="34" charset="0"/>
              </a:rPr>
              <a:t>Generate user input File\Template From extracted PICS</a:t>
            </a:r>
          </a:p>
          <a:p>
            <a:pPr marL="742950" lvl="1" indent="-285750">
              <a:lnSpc>
                <a:spcPct val="96000"/>
              </a:lnSpc>
              <a:spcBef>
                <a:spcPts val="600"/>
              </a:spcBef>
              <a:spcAft>
                <a:spcPts val="600"/>
              </a:spcAft>
              <a:buFontTx/>
              <a:buChar char="-"/>
            </a:pPr>
            <a:r>
              <a:rPr lang="en-US" sz="2000" b="1" dirty="0">
                <a:solidFill>
                  <a:schemeClr val="tx2"/>
                </a:solidFill>
                <a:highlight>
                  <a:srgbClr val="00FF00"/>
                </a:highlight>
                <a:latin typeface="Microsoft Sans Serif"/>
                <a:cs typeface="Microsoft Sans Serif" panose="020B0604020202020204" pitchFamily="34" charset="0"/>
              </a:rPr>
              <a:t>Demo xls2_DUT_PICSupport</a:t>
            </a:r>
          </a:p>
          <a:p>
            <a:pPr marL="285750" indent="-285750" algn="l">
              <a:lnSpc>
                <a:spcPct val="96000"/>
              </a:lnSpc>
              <a:spcBef>
                <a:spcPts val="600"/>
              </a:spcBef>
              <a:spcAft>
                <a:spcPts val="600"/>
              </a:spcAft>
              <a:buFontTx/>
              <a:buChar char="-"/>
            </a:pPr>
            <a:endParaRPr lang="en-US" sz="2000" b="1" dirty="0">
              <a:solidFill>
                <a:schemeClr val="tx2"/>
              </a:solidFill>
              <a:latin typeface="Microsoft Sans Serif"/>
              <a:cs typeface="Microsoft Sans Serif" panose="020B0604020202020204" pitchFamily="34" charset="0"/>
            </a:endParaRPr>
          </a:p>
          <a:p>
            <a:pPr marL="285750" indent="-285750" algn="l">
              <a:lnSpc>
                <a:spcPct val="96000"/>
              </a:lnSpc>
              <a:spcBef>
                <a:spcPts val="600"/>
              </a:spcBef>
              <a:spcAft>
                <a:spcPts val="600"/>
              </a:spcAft>
              <a:buFontTx/>
              <a:buChar char="-"/>
            </a:pPr>
            <a:endParaRPr lang="en-US" sz="2000" b="1" dirty="0">
              <a:solidFill>
                <a:schemeClr val="tx2"/>
              </a:solidFill>
              <a:latin typeface="Microsoft Sans Serif"/>
              <a:cs typeface="Microsoft Sans Serif" panose="020B0604020202020204" pitchFamily="34" charset="0"/>
            </a:endParaRPr>
          </a:p>
          <a:p>
            <a:pPr marL="285750" indent="-285750" algn="l">
              <a:lnSpc>
                <a:spcPct val="96000"/>
              </a:lnSpc>
              <a:buFontTx/>
              <a:buChar char="-"/>
            </a:pPr>
            <a:endParaRPr lang="en-US" sz="2000" dirty="0">
              <a:solidFill>
                <a:schemeClr val="tx2"/>
              </a:solidFill>
              <a:latin typeface="Microsoft Sans Serif"/>
              <a:cs typeface="Microsoft Sans Serif" panose="020B0604020202020204" pitchFamily="34" charset="0"/>
            </a:endParaRPr>
          </a:p>
          <a:p>
            <a:pPr marL="285750" indent="-285750" algn="l">
              <a:lnSpc>
                <a:spcPct val="96000"/>
              </a:lnSpc>
              <a:buFontTx/>
              <a:buChar char="-"/>
            </a:pPr>
            <a:endParaRPr lang="en-US" sz="1600" dirty="0">
              <a:solidFill>
                <a:schemeClr val="tx2"/>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3006942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523"/>
            <a:ext cx="11575276" cy="413575"/>
          </a:xfrm>
        </p:spPr>
        <p:txBody>
          <a:bodyPr/>
          <a:lstStyle/>
          <a:p>
            <a:pPr eaLnBrk="1" hangingPunct="1"/>
            <a:r>
              <a:rPr lang="en-US" sz="3200" dirty="0"/>
              <a:t>Extraction of “Conditions” from Applicability Specs</a:t>
            </a:r>
            <a:endParaRPr lang="en-US" altLang="zh-CN" sz="3199" b="1" dirty="0"/>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2" name="文本框 1"/>
          <p:cNvSpPr txBox="1"/>
          <p:nvPr/>
        </p:nvSpPr>
        <p:spPr>
          <a:xfrm>
            <a:off x="216468" y="931805"/>
            <a:ext cx="4917508" cy="973343"/>
          </a:xfrm>
          <a:prstGeom prst="rect">
            <a:avLst/>
          </a:prstGeom>
          <a:noFill/>
        </p:spPr>
        <p:txBody>
          <a:bodyPr wrap="square" rtlCol="0" anchor="t">
            <a:spAutoFit/>
          </a:bodyPr>
          <a:lstStyle/>
          <a:p>
            <a:pPr lvl="1">
              <a:lnSpc>
                <a:spcPts val="3499"/>
              </a:lnSpc>
              <a:spcBef>
                <a:spcPts val="300"/>
              </a:spcBef>
            </a:pPr>
            <a:endParaRPr lang="en-US" altLang="zh-CN" sz="2000" dirty="0">
              <a:sym typeface="+mn-ea"/>
            </a:endParaRPr>
          </a:p>
          <a:p>
            <a:pPr>
              <a:lnSpc>
                <a:spcPts val="3499"/>
              </a:lnSpc>
              <a:spcBef>
                <a:spcPts val="300"/>
              </a:spcBef>
              <a:buFont typeface="Arial" panose="020B0604020202020204" pitchFamily="34" charset="0"/>
              <a:buChar char="•"/>
            </a:pPr>
            <a:endParaRPr lang="en-US" altLang="zh-CN" sz="2000" dirty="0">
              <a:sym typeface="+mn-ea"/>
            </a:endParaRPr>
          </a:p>
        </p:txBody>
      </p:sp>
      <p:sp>
        <p:nvSpPr>
          <p:cNvPr id="14" name="Rectangle 13">
            <a:extLst>
              <a:ext uri="{FF2B5EF4-FFF2-40B4-BE49-F238E27FC236}">
                <a16:creationId xmlns:a16="http://schemas.microsoft.com/office/drawing/2014/main" id="{530B5122-E5D0-FDFA-4FCC-70AEC38BD510}"/>
              </a:ext>
            </a:extLst>
          </p:cNvPr>
          <p:cNvSpPr/>
          <p:nvPr/>
        </p:nvSpPr>
        <p:spPr>
          <a:xfrm>
            <a:off x="372740" y="2633658"/>
            <a:ext cx="2453961" cy="1052373"/>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200" dirty="0"/>
              <a:t>Step2: Extract Condition Set (C) from TS 38.523-2 or TS 34.229-2 and Combine with PICS Extracted from Step1</a:t>
            </a:r>
          </a:p>
          <a:p>
            <a:pPr algn="ctr">
              <a:lnSpc>
                <a:spcPct val="96000"/>
              </a:lnSpc>
            </a:pPr>
            <a:endParaRPr lang="en-US" sz="1200" dirty="0" err="1">
              <a:solidFill>
                <a:schemeClr val="bg1"/>
              </a:solidFill>
              <a:latin typeface="Microsoft Sans Serif"/>
              <a:cs typeface="Microsoft Sans Serif" panose="020B0604020202020204" pitchFamily="34" charset="0"/>
            </a:endParaRPr>
          </a:p>
        </p:txBody>
      </p:sp>
      <p:pic>
        <p:nvPicPr>
          <p:cNvPr id="15" name="Picture 14">
            <a:extLst>
              <a:ext uri="{FF2B5EF4-FFF2-40B4-BE49-F238E27FC236}">
                <a16:creationId xmlns:a16="http://schemas.microsoft.com/office/drawing/2014/main" id="{8F4D4911-F3A1-FECF-6F5B-FE92CB0B0E38}"/>
              </a:ext>
            </a:extLst>
          </p:cNvPr>
          <p:cNvPicPr>
            <a:picLocks noChangeAspect="1"/>
          </p:cNvPicPr>
          <p:nvPr/>
        </p:nvPicPr>
        <p:blipFill rotWithShape="1">
          <a:blip r:embed="rId4"/>
          <a:srcRect r="16781" b="41933"/>
          <a:stretch/>
        </p:blipFill>
        <p:spPr>
          <a:xfrm>
            <a:off x="372740" y="1444091"/>
            <a:ext cx="4135164" cy="522471"/>
          </a:xfrm>
          <a:prstGeom prst="rect">
            <a:avLst/>
          </a:prstGeom>
        </p:spPr>
      </p:pic>
      <p:sp>
        <p:nvSpPr>
          <p:cNvPr id="23" name="TextBox 22">
            <a:extLst>
              <a:ext uri="{FF2B5EF4-FFF2-40B4-BE49-F238E27FC236}">
                <a16:creationId xmlns:a16="http://schemas.microsoft.com/office/drawing/2014/main" id="{94B568DE-8391-EDB0-B3FC-781B13F88035}"/>
              </a:ext>
            </a:extLst>
          </p:cNvPr>
          <p:cNvSpPr txBox="1"/>
          <p:nvPr/>
        </p:nvSpPr>
        <p:spPr>
          <a:xfrm>
            <a:off x="416110" y="1175295"/>
            <a:ext cx="809517" cy="236347"/>
          </a:xfrm>
          <a:prstGeom prst="rect">
            <a:avLst/>
          </a:prstGeom>
        </p:spPr>
        <p:txBody>
          <a:bodyPr wrap="none" lIns="0" tIns="0" rIns="0" bIns="0" rtlCol="0">
            <a:spAutoFit/>
          </a:bodyPr>
          <a:lstStyle/>
          <a:p>
            <a:pPr algn="l">
              <a:lnSpc>
                <a:spcPct val="96000"/>
              </a:lnSpc>
            </a:pPr>
            <a:r>
              <a:rPr lang="en-US" sz="1600" dirty="0">
                <a:solidFill>
                  <a:srgbClr val="3253DC"/>
                </a:solidFill>
                <a:latin typeface="Microsoft Sans Serif"/>
                <a:cs typeface="Microsoft Sans Serif" panose="020B0604020202020204" pitchFamily="34" charset="0"/>
              </a:rPr>
              <a:t>38.523-2</a:t>
            </a:r>
          </a:p>
        </p:txBody>
      </p:sp>
      <p:sp>
        <p:nvSpPr>
          <p:cNvPr id="24" name="Arrow: Right 23">
            <a:extLst>
              <a:ext uri="{FF2B5EF4-FFF2-40B4-BE49-F238E27FC236}">
                <a16:creationId xmlns:a16="http://schemas.microsoft.com/office/drawing/2014/main" id="{AE252449-3145-5EB7-8205-38E8DE725966}"/>
              </a:ext>
            </a:extLst>
          </p:cNvPr>
          <p:cNvSpPr/>
          <p:nvPr/>
        </p:nvSpPr>
        <p:spPr>
          <a:xfrm rot="5400000">
            <a:off x="1414171" y="2094724"/>
            <a:ext cx="594947" cy="48292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sp>
        <p:nvSpPr>
          <p:cNvPr id="3" name="TextBox 2">
            <a:extLst>
              <a:ext uri="{FF2B5EF4-FFF2-40B4-BE49-F238E27FC236}">
                <a16:creationId xmlns:a16="http://schemas.microsoft.com/office/drawing/2014/main" id="{1332C84E-34FC-0EAC-84E6-90B12FF3BF68}"/>
              </a:ext>
            </a:extLst>
          </p:cNvPr>
          <p:cNvSpPr txBox="1"/>
          <p:nvPr/>
        </p:nvSpPr>
        <p:spPr>
          <a:xfrm>
            <a:off x="5705141" y="1504208"/>
            <a:ext cx="6008025" cy="3446456"/>
          </a:xfrm>
          <a:prstGeom prst="rect">
            <a:avLst/>
          </a:prstGeom>
        </p:spPr>
        <p:txBody>
          <a:bodyPr wrap="square" lIns="0" tIns="0" rIns="0" bIns="0" rtlCol="0">
            <a:spAutoFit/>
          </a:bodyPr>
          <a:lstStyle/>
          <a:p>
            <a:pPr marL="285750" indent="-285750" algn="l">
              <a:lnSpc>
                <a:spcPct val="96000"/>
              </a:lnSpc>
              <a:spcBef>
                <a:spcPts val="600"/>
              </a:spcBef>
              <a:spcAft>
                <a:spcPts val="600"/>
              </a:spcAft>
              <a:buFontTx/>
              <a:buChar char="-"/>
            </a:pPr>
            <a:r>
              <a:rPr lang="en-US" sz="2000" dirty="0">
                <a:solidFill>
                  <a:schemeClr val="tx2"/>
                </a:solidFill>
                <a:latin typeface="Microsoft Sans Serif"/>
                <a:cs typeface="Microsoft Sans Serif" panose="020B0604020202020204" pitchFamily="34" charset="0"/>
              </a:rPr>
              <a:t>Read the DOCX file specified or latest version</a:t>
            </a:r>
          </a:p>
          <a:p>
            <a:pPr marL="285750" indent="-285750" algn="l">
              <a:lnSpc>
                <a:spcPct val="96000"/>
              </a:lnSpc>
              <a:spcBef>
                <a:spcPts val="600"/>
              </a:spcBef>
              <a:spcAft>
                <a:spcPts val="600"/>
              </a:spcAft>
              <a:buFontTx/>
              <a:buChar char="-"/>
            </a:pPr>
            <a:r>
              <a:rPr lang="en-US" sz="2000" dirty="0">
                <a:solidFill>
                  <a:schemeClr val="tx2"/>
                </a:solidFill>
                <a:latin typeface="Microsoft Sans Serif"/>
                <a:cs typeface="Microsoft Sans Serif" panose="020B0604020202020204" pitchFamily="34" charset="0"/>
              </a:rPr>
              <a:t>Extract all tables from above DOCX contents</a:t>
            </a:r>
          </a:p>
          <a:p>
            <a:pPr marL="285750" indent="-285750" algn="l">
              <a:lnSpc>
                <a:spcPct val="96000"/>
              </a:lnSpc>
              <a:spcBef>
                <a:spcPts val="600"/>
              </a:spcBef>
              <a:spcAft>
                <a:spcPts val="600"/>
              </a:spcAft>
              <a:buFontTx/>
              <a:buChar char="-"/>
            </a:pPr>
            <a:r>
              <a:rPr lang="en-US" sz="2000" dirty="0">
                <a:solidFill>
                  <a:schemeClr val="tx2"/>
                </a:solidFill>
                <a:latin typeface="Microsoft Sans Serif"/>
                <a:cs typeface="Microsoft Sans Serif" panose="020B0604020202020204" pitchFamily="34" charset="0"/>
              </a:rPr>
              <a:t>Read Tables and Rows </a:t>
            </a:r>
          </a:p>
          <a:p>
            <a:pPr marL="285750" indent="-285750" algn="l">
              <a:lnSpc>
                <a:spcPct val="96000"/>
              </a:lnSpc>
              <a:spcBef>
                <a:spcPts val="600"/>
              </a:spcBef>
              <a:spcAft>
                <a:spcPts val="600"/>
              </a:spcAft>
              <a:buFontTx/>
              <a:buChar char="-"/>
            </a:pPr>
            <a:r>
              <a:rPr lang="en-US" sz="2000" b="1" dirty="0">
                <a:solidFill>
                  <a:schemeClr val="tx2"/>
                </a:solidFill>
                <a:latin typeface="Microsoft Sans Serif"/>
                <a:cs typeface="Microsoft Sans Serif" panose="020B0604020202020204" pitchFamily="34" charset="0"/>
              </a:rPr>
              <a:t>Assign Key\Value Mapping of PICS to Test Case Selection Expression</a:t>
            </a:r>
          </a:p>
          <a:p>
            <a:pPr marL="285750" indent="-285750" algn="l">
              <a:lnSpc>
                <a:spcPct val="96000"/>
              </a:lnSpc>
              <a:spcBef>
                <a:spcPts val="600"/>
              </a:spcBef>
              <a:spcAft>
                <a:spcPts val="600"/>
              </a:spcAft>
              <a:buFontTx/>
              <a:buChar char="-"/>
            </a:pPr>
            <a:endParaRPr lang="en-US" sz="2000" b="1" dirty="0">
              <a:solidFill>
                <a:schemeClr val="tx2"/>
              </a:solidFill>
              <a:latin typeface="Microsoft Sans Serif"/>
              <a:cs typeface="Microsoft Sans Serif" panose="020B0604020202020204" pitchFamily="34" charset="0"/>
            </a:endParaRPr>
          </a:p>
          <a:p>
            <a:pPr marL="285750" indent="-285750" algn="l">
              <a:lnSpc>
                <a:spcPct val="96000"/>
              </a:lnSpc>
              <a:spcBef>
                <a:spcPts val="600"/>
              </a:spcBef>
              <a:spcAft>
                <a:spcPts val="600"/>
              </a:spcAft>
              <a:buFontTx/>
              <a:buChar char="-"/>
            </a:pPr>
            <a:endParaRPr lang="en-US" sz="2000" b="1" dirty="0">
              <a:solidFill>
                <a:schemeClr val="tx2"/>
              </a:solidFill>
              <a:latin typeface="Microsoft Sans Serif"/>
              <a:cs typeface="Microsoft Sans Serif" panose="020B0604020202020204" pitchFamily="34" charset="0"/>
            </a:endParaRPr>
          </a:p>
          <a:p>
            <a:pPr marL="285750" indent="-285750" algn="l">
              <a:lnSpc>
                <a:spcPct val="96000"/>
              </a:lnSpc>
              <a:buFontTx/>
              <a:buChar char="-"/>
            </a:pPr>
            <a:endParaRPr lang="en-US" sz="2000" dirty="0">
              <a:solidFill>
                <a:schemeClr val="tx2"/>
              </a:solidFill>
              <a:latin typeface="Microsoft Sans Serif"/>
              <a:cs typeface="Microsoft Sans Serif" panose="020B0604020202020204" pitchFamily="34" charset="0"/>
            </a:endParaRPr>
          </a:p>
          <a:p>
            <a:pPr marL="285750" indent="-285750" algn="l">
              <a:lnSpc>
                <a:spcPct val="96000"/>
              </a:lnSpc>
              <a:buFontTx/>
              <a:buChar char="-"/>
            </a:pPr>
            <a:endParaRPr lang="en-US" sz="1600" dirty="0">
              <a:solidFill>
                <a:schemeClr val="tx2"/>
              </a:solidFill>
              <a:latin typeface="Microsoft Sans Serif"/>
              <a:cs typeface="Microsoft Sans Serif" panose="020B0604020202020204" pitchFamily="34" charset="0"/>
            </a:endParaRPr>
          </a:p>
        </p:txBody>
      </p:sp>
      <p:sp>
        <p:nvSpPr>
          <p:cNvPr id="4" name="标题 1">
            <a:extLst>
              <a:ext uri="{FF2B5EF4-FFF2-40B4-BE49-F238E27FC236}">
                <a16:creationId xmlns:a16="http://schemas.microsoft.com/office/drawing/2014/main" id="{335019DD-7585-5C0F-9B16-7A36AE736646}"/>
              </a:ext>
            </a:extLst>
          </p:cNvPr>
          <p:cNvSpPr txBox="1">
            <a:spLocks noChangeArrowheads="1"/>
          </p:cNvSpPr>
          <p:nvPr/>
        </p:nvSpPr>
        <p:spPr>
          <a:xfrm>
            <a:off x="5870648" y="976141"/>
            <a:ext cx="5478956" cy="258532"/>
          </a:xfrm>
          <a:prstGeom prst="rect">
            <a:avLst/>
          </a:prstGeom>
        </p:spPr>
        <p:txBody>
          <a:bodyPr vert="horz" wrap="square" lIns="0" tIns="0" rIns="0" bIns="0" rtlCol="0" anchor="t">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altLang="zh-CN" sz="2000" b="1" dirty="0"/>
              <a:t>Design Aspects:</a:t>
            </a:r>
            <a:endParaRPr lang="en-US" altLang="zh-CN" sz="3199" b="1" dirty="0"/>
          </a:p>
        </p:txBody>
      </p:sp>
      <p:pic>
        <p:nvPicPr>
          <p:cNvPr id="6" name="Picture 5">
            <a:extLst>
              <a:ext uri="{FF2B5EF4-FFF2-40B4-BE49-F238E27FC236}">
                <a16:creationId xmlns:a16="http://schemas.microsoft.com/office/drawing/2014/main" id="{F9D7D988-A17A-3F1B-4282-BE0B5573551F}"/>
              </a:ext>
            </a:extLst>
          </p:cNvPr>
          <p:cNvPicPr>
            <a:picLocks noChangeAspect="1"/>
          </p:cNvPicPr>
          <p:nvPr/>
        </p:nvPicPr>
        <p:blipFill rotWithShape="1">
          <a:blip r:embed="rId5"/>
          <a:srcRect r="2648"/>
          <a:stretch/>
        </p:blipFill>
        <p:spPr>
          <a:xfrm>
            <a:off x="256712" y="4423311"/>
            <a:ext cx="10896858" cy="1981195"/>
          </a:xfrm>
          <a:prstGeom prst="rect">
            <a:avLst/>
          </a:prstGeom>
        </p:spPr>
      </p:pic>
      <p:sp>
        <p:nvSpPr>
          <p:cNvPr id="7" name="Arrow: Right 6">
            <a:extLst>
              <a:ext uri="{FF2B5EF4-FFF2-40B4-BE49-F238E27FC236}">
                <a16:creationId xmlns:a16="http://schemas.microsoft.com/office/drawing/2014/main" id="{024CD671-54BD-3F19-E12F-8864CBD4ABB9}"/>
              </a:ext>
            </a:extLst>
          </p:cNvPr>
          <p:cNvSpPr/>
          <p:nvPr/>
        </p:nvSpPr>
        <p:spPr>
          <a:xfrm>
            <a:off x="4351840" y="4752171"/>
            <a:ext cx="3777916" cy="1323473"/>
          </a:xfrm>
          <a:prstGeom prst="rightArrow">
            <a:avLst/>
          </a:prstGeom>
          <a:solidFill>
            <a:srgbClr val="92D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31097393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523"/>
            <a:ext cx="11575276" cy="413575"/>
          </a:xfrm>
        </p:spPr>
        <p:txBody>
          <a:bodyPr/>
          <a:lstStyle/>
          <a:p>
            <a:pPr marL="457200" indent="-457200">
              <a:buFont typeface="Arial" panose="020B0604020202020204" pitchFamily="34" charset="0"/>
              <a:buChar char="•"/>
            </a:pPr>
            <a:r>
              <a:rPr lang="en-US" sz="3200" dirty="0"/>
              <a:t>Final Output – List of Applicable Tests</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2" name="文本框 1"/>
          <p:cNvSpPr txBox="1"/>
          <p:nvPr/>
        </p:nvSpPr>
        <p:spPr>
          <a:xfrm>
            <a:off x="216467" y="931805"/>
            <a:ext cx="10263137" cy="973343"/>
          </a:xfrm>
          <a:prstGeom prst="rect">
            <a:avLst/>
          </a:prstGeom>
          <a:noFill/>
        </p:spPr>
        <p:txBody>
          <a:bodyPr wrap="square" rtlCol="0" anchor="t">
            <a:spAutoFit/>
          </a:bodyPr>
          <a:lstStyle/>
          <a:p>
            <a:pPr lvl="1">
              <a:lnSpc>
                <a:spcPts val="3499"/>
              </a:lnSpc>
              <a:spcBef>
                <a:spcPts val="300"/>
              </a:spcBef>
            </a:pPr>
            <a:endParaRPr lang="en-US" altLang="zh-CN" sz="2000" dirty="0">
              <a:sym typeface="+mn-ea"/>
            </a:endParaRPr>
          </a:p>
          <a:p>
            <a:pPr>
              <a:lnSpc>
                <a:spcPts val="3499"/>
              </a:lnSpc>
              <a:spcBef>
                <a:spcPts val="300"/>
              </a:spcBef>
              <a:buFont typeface="Arial" panose="020B0604020202020204" pitchFamily="34" charset="0"/>
              <a:buChar char="•"/>
            </a:pPr>
            <a:endParaRPr lang="en-US" altLang="zh-CN" sz="2000" dirty="0">
              <a:sym typeface="+mn-ea"/>
            </a:endParaRPr>
          </a:p>
        </p:txBody>
      </p:sp>
      <p:sp>
        <p:nvSpPr>
          <p:cNvPr id="11" name="Equals 10">
            <a:extLst>
              <a:ext uri="{FF2B5EF4-FFF2-40B4-BE49-F238E27FC236}">
                <a16:creationId xmlns:a16="http://schemas.microsoft.com/office/drawing/2014/main" id="{D058E210-C12B-E1E4-54BE-E941659C2204}"/>
              </a:ext>
            </a:extLst>
          </p:cNvPr>
          <p:cNvSpPr/>
          <p:nvPr/>
        </p:nvSpPr>
        <p:spPr>
          <a:xfrm>
            <a:off x="2526301" y="3098663"/>
            <a:ext cx="546351" cy="457200"/>
          </a:xfrm>
          <a:prstGeom prst="mathEqual">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sp>
        <p:nvSpPr>
          <p:cNvPr id="16" name="Rectangle 15">
            <a:extLst>
              <a:ext uri="{FF2B5EF4-FFF2-40B4-BE49-F238E27FC236}">
                <a16:creationId xmlns:a16="http://schemas.microsoft.com/office/drawing/2014/main" id="{036430A2-624F-0604-4A41-03E86DA83CC2}"/>
              </a:ext>
            </a:extLst>
          </p:cNvPr>
          <p:cNvSpPr/>
          <p:nvPr/>
        </p:nvSpPr>
        <p:spPr>
          <a:xfrm>
            <a:off x="479333" y="2865393"/>
            <a:ext cx="1803745" cy="1052374"/>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1200" dirty="0"/>
              <a:t>Step3: Logic for Applicability (Condition turned into If Else log with PICS support from UE)</a:t>
            </a:r>
          </a:p>
        </p:txBody>
      </p:sp>
      <p:sp>
        <p:nvSpPr>
          <p:cNvPr id="18" name="Rectangle 17">
            <a:extLst>
              <a:ext uri="{FF2B5EF4-FFF2-40B4-BE49-F238E27FC236}">
                <a16:creationId xmlns:a16="http://schemas.microsoft.com/office/drawing/2014/main" id="{911ABBBD-E822-2EA2-2140-8C285140FAB4}"/>
              </a:ext>
            </a:extLst>
          </p:cNvPr>
          <p:cNvSpPr/>
          <p:nvPr/>
        </p:nvSpPr>
        <p:spPr>
          <a:xfrm>
            <a:off x="3559097" y="2809761"/>
            <a:ext cx="1738384" cy="1035003"/>
          </a:xfrm>
          <a:prstGeom prst="rect">
            <a:avLst/>
          </a:prstGeom>
          <a:solidFill>
            <a:srgbClr val="00B05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200" dirty="0"/>
              <a:t>Output = </a:t>
            </a:r>
            <a:r>
              <a:rPr lang="en-US" sz="1200" b="1" dirty="0"/>
              <a:t>No. of Applicable Tests </a:t>
            </a:r>
            <a:r>
              <a:rPr lang="en-US" sz="1200" dirty="0"/>
              <a:t>for Band Under Test</a:t>
            </a:r>
          </a:p>
        </p:txBody>
      </p:sp>
      <p:sp>
        <p:nvSpPr>
          <p:cNvPr id="19" name="Arrow: Right 18">
            <a:extLst>
              <a:ext uri="{FF2B5EF4-FFF2-40B4-BE49-F238E27FC236}">
                <a16:creationId xmlns:a16="http://schemas.microsoft.com/office/drawing/2014/main" id="{9B6E9307-CF72-7F79-1FDD-6A0F6A930974}"/>
              </a:ext>
            </a:extLst>
          </p:cNvPr>
          <p:cNvSpPr/>
          <p:nvPr/>
        </p:nvSpPr>
        <p:spPr>
          <a:xfrm rot="5400000">
            <a:off x="3892427" y="4129856"/>
            <a:ext cx="1071722" cy="48292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cxnSp>
        <p:nvCxnSpPr>
          <p:cNvPr id="27" name="Connector: Elbow 26">
            <a:extLst>
              <a:ext uri="{FF2B5EF4-FFF2-40B4-BE49-F238E27FC236}">
                <a16:creationId xmlns:a16="http://schemas.microsoft.com/office/drawing/2014/main" id="{2C4FEA92-9196-F3B1-4E30-7C10724E103A}"/>
              </a:ext>
            </a:extLst>
          </p:cNvPr>
          <p:cNvCxnSpPr>
            <a:cxnSpLocks/>
            <a:stCxn id="34" idx="2"/>
            <a:endCxn id="16" idx="0"/>
          </p:cNvCxnSpPr>
          <p:nvPr/>
        </p:nvCxnSpPr>
        <p:spPr>
          <a:xfrm rot="5400000">
            <a:off x="2495935" y="1204167"/>
            <a:ext cx="546498" cy="2775955"/>
          </a:xfrm>
          <a:prstGeom prst="bentConnector3">
            <a:avLst/>
          </a:prstGeom>
          <a:ln w="12700" cap="rnd">
            <a:solidFill>
              <a:schemeClr val="accent1"/>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9895003B-1509-B67A-AC9A-6C92297E52E1}"/>
              </a:ext>
            </a:extLst>
          </p:cNvPr>
          <p:cNvSpPr/>
          <p:nvPr/>
        </p:nvSpPr>
        <p:spPr>
          <a:xfrm>
            <a:off x="2576411" y="981509"/>
            <a:ext cx="1053524" cy="3084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GUI</a:t>
            </a:r>
          </a:p>
        </p:txBody>
      </p:sp>
      <p:sp>
        <p:nvSpPr>
          <p:cNvPr id="30" name="Rectangle 29">
            <a:extLst>
              <a:ext uri="{FF2B5EF4-FFF2-40B4-BE49-F238E27FC236}">
                <a16:creationId xmlns:a16="http://schemas.microsoft.com/office/drawing/2014/main" id="{A5A12BF8-ECD5-F3B2-22B8-1CD9D08700BE}"/>
              </a:ext>
            </a:extLst>
          </p:cNvPr>
          <p:cNvSpPr/>
          <p:nvPr/>
        </p:nvSpPr>
        <p:spPr>
          <a:xfrm>
            <a:off x="3629876" y="981509"/>
            <a:ext cx="1053524" cy="308461"/>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JSON</a:t>
            </a:r>
          </a:p>
        </p:txBody>
      </p:sp>
      <p:sp>
        <p:nvSpPr>
          <p:cNvPr id="31" name="Rectangle 30">
            <a:extLst>
              <a:ext uri="{FF2B5EF4-FFF2-40B4-BE49-F238E27FC236}">
                <a16:creationId xmlns:a16="http://schemas.microsoft.com/office/drawing/2014/main" id="{52FB8E59-94E9-F8DE-D409-2FF9BCB74C68}"/>
              </a:ext>
            </a:extLst>
          </p:cNvPr>
          <p:cNvSpPr/>
          <p:nvPr/>
        </p:nvSpPr>
        <p:spPr>
          <a:xfrm>
            <a:off x="4684676" y="973779"/>
            <a:ext cx="1053524" cy="313882"/>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Excel</a:t>
            </a:r>
          </a:p>
        </p:txBody>
      </p:sp>
      <p:sp>
        <p:nvSpPr>
          <p:cNvPr id="32" name="Rectangle 31">
            <a:extLst>
              <a:ext uri="{FF2B5EF4-FFF2-40B4-BE49-F238E27FC236}">
                <a16:creationId xmlns:a16="http://schemas.microsoft.com/office/drawing/2014/main" id="{A2998A95-F157-9B8C-7DE8-7403CF3A5B89}"/>
              </a:ext>
            </a:extLst>
          </p:cNvPr>
          <p:cNvSpPr/>
          <p:nvPr/>
        </p:nvSpPr>
        <p:spPr>
          <a:xfrm>
            <a:off x="2576411" y="734362"/>
            <a:ext cx="3161789" cy="247263"/>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User Input (DUT Support for PICS)</a:t>
            </a:r>
          </a:p>
        </p:txBody>
      </p:sp>
      <p:sp>
        <p:nvSpPr>
          <p:cNvPr id="33" name="Rectangle 32">
            <a:extLst>
              <a:ext uri="{FF2B5EF4-FFF2-40B4-BE49-F238E27FC236}">
                <a16:creationId xmlns:a16="http://schemas.microsoft.com/office/drawing/2014/main" id="{381D8166-7443-E43F-9731-24E268FDAE38}"/>
              </a:ext>
            </a:extLst>
          </p:cNvPr>
          <p:cNvSpPr/>
          <p:nvPr/>
        </p:nvSpPr>
        <p:spPr>
          <a:xfrm>
            <a:off x="2578335" y="1274939"/>
            <a:ext cx="1050265" cy="10439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34" name="Rectangle 33">
            <a:extLst>
              <a:ext uri="{FF2B5EF4-FFF2-40B4-BE49-F238E27FC236}">
                <a16:creationId xmlns:a16="http://schemas.microsoft.com/office/drawing/2014/main" id="{6770CA75-60A0-DE35-723F-F33C9EEE7B49}"/>
              </a:ext>
            </a:extLst>
          </p:cNvPr>
          <p:cNvSpPr/>
          <p:nvPr/>
        </p:nvSpPr>
        <p:spPr>
          <a:xfrm>
            <a:off x="3628600" y="1286757"/>
            <a:ext cx="1057121" cy="1032138"/>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700" dirty="0">
                <a:latin typeface="Consolas" panose="020B0609020204030204" pitchFamily="49" charset="0"/>
              </a:rPr>
              <a:t>'pc_5GC_NSSAA_EAP_AKA_Prime': True,</a:t>
            </a:r>
            <a:br>
              <a:rPr lang="en-US" sz="700" dirty="0">
                <a:latin typeface="Consolas" panose="020B0609020204030204" pitchFamily="49" charset="0"/>
              </a:rPr>
            </a:br>
            <a:r>
              <a:rPr lang="en-US" sz="700" dirty="0">
                <a:latin typeface="Consolas" panose="020B0609020204030204" pitchFamily="49" charset="0"/>
              </a:rPr>
              <a:t>'pc_5GC_RACS': False, </a:t>
            </a:r>
          </a:p>
        </p:txBody>
      </p:sp>
      <p:sp>
        <p:nvSpPr>
          <p:cNvPr id="35" name="Rectangle 34">
            <a:extLst>
              <a:ext uri="{FF2B5EF4-FFF2-40B4-BE49-F238E27FC236}">
                <a16:creationId xmlns:a16="http://schemas.microsoft.com/office/drawing/2014/main" id="{8D44EF4D-58B2-194D-04E0-D3E47D97391B}"/>
              </a:ext>
            </a:extLst>
          </p:cNvPr>
          <p:cNvSpPr/>
          <p:nvPr/>
        </p:nvSpPr>
        <p:spPr>
          <a:xfrm>
            <a:off x="4684676" y="1282720"/>
            <a:ext cx="1053524" cy="1032139"/>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38.508-2</a:t>
            </a:r>
          </a:p>
          <a:p>
            <a:pPr algn="ctr">
              <a:lnSpc>
                <a:spcPct val="96000"/>
              </a:lnSpc>
            </a:pPr>
            <a:endParaRPr lang="en-US" dirty="0">
              <a:solidFill>
                <a:schemeClr val="bg1"/>
              </a:solidFill>
              <a:latin typeface="Microsoft Sans Serif"/>
              <a:cs typeface="Microsoft Sans Serif" panose="020B0604020202020204" pitchFamily="34" charset="0"/>
            </a:endParaRPr>
          </a:p>
          <a:p>
            <a:pPr algn="ctr">
              <a:lnSpc>
                <a:spcPct val="96000"/>
              </a:lnSpc>
            </a:pPr>
            <a:endParaRPr lang="en-US" dirty="0">
              <a:solidFill>
                <a:schemeClr val="bg1"/>
              </a:solidFill>
              <a:latin typeface="Microsoft Sans Serif"/>
              <a:cs typeface="Microsoft Sans Serif" panose="020B0604020202020204" pitchFamily="34" charset="0"/>
            </a:endParaRPr>
          </a:p>
        </p:txBody>
      </p:sp>
      <p:pic>
        <p:nvPicPr>
          <p:cNvPr id="36" name="Picture 35">
            <a:extLst>
              <a:ext uri="{FF2B5EF4-FFF2-40B4-BE49-F238E27FC236}">
                <a16:creationId xmlns:a16="http://schemas.microsoft.com/office/drawing/2014/main" id="{E5C8E061-7923-ABE4-E73A-7B8A2DBA41E5}"/>
              </a:ext>
            </a:extLst>
          </p:cNvPr>
          <p:cNvPicPr>
            <a:picLocks noChangeAspect="1"/>
          </p:cNvPicPr>
          <p:nvPr/>
        </p:nvPicPr>
        <p:blipFill rotWithShape="1">
          <a:blip r:embed="rId4"/>
          <a:srcRect r="15526"/>
          <a:stretch/>
        </p:blipFill>
        <p:spPr>
          <a:xfrm>
            <a:off x="4693751" y="1796917"/>
            <a:ext cx="1044449" cy="506373"/>
          </a:xfrm>
          <a:prstGeom prst="rect">
            <a:avLst/>
          </a:prstGeom>
        </p:spPr>
      </p:pic>
      <p:sp>
        <p:nvSpPr>
          <p:cNvPr id="3" name="TextBox 2">
            <a:extLst>
              <a:ext uri="{FF2B5EF4-FFF2-40B4-BE49-F238E27FC236}">
                <a16:creationId xmlns:a16="http://schemas.microsoft.com/office/drawing/2014/main" id="{2301130E-29BE-1C90-A887-DC391FD14FE1}"/>
              </a:ext>
            </a:extLst>
          </p:cNvPr>
          <p:cNvSpPr txBox="1"/>
          <p:nvPr/>
        </p:nvSpPr>
        <p:spPr>
          <a:xfrm>
            <a:off x="6661686" y="1450043"/>
            <a:ext cx="4868183" cy="4782207"/>
          </a:xfrm>
          <a:prstGeom prst="rect">
            <a:avLst/>
          </a:prstGeom>
        </p:spPr>
        <p:txBody>
          <a:bodyPr wrap="square" lIns="0" tIns="0" rIns="0" bIns="0" rtlCol="0">
            <a:spAutoFit/>
          </a:bodyPr>
          <a:lstStyle/>
          <a:p>
            <a:pPr marL="285750" indent="-285750" algn="l">
              <a:lnSpc>
                <a:spcPct val="96000"/>
              </a:lnSpc>
              <a:spcBef>
                <a:spcPts val="600"/>
              </a:spcBef>
              <a:spcAft>
                <a:spcPts val="600"/>
              </a:spcAft>
              <a:buFontTx/>
              <a:buChar char="-"/>
            </a:pPr>
            <a:r>
              <a:rPr lang="en-US" sz="2000" b="1" dirty="0">
                <a:solidFill>
                  <a:schemeClr val="tx2"/>
                </a:solidFill>
                <a:latin typeface="Microsoft Sans Serif"/>
                <a:cs typeface="Microsoft Sans Serif" panose="020B0604020202020204" pitchFamily="34" charset="0"/>
              </a:rPr>
              <a:t>User Select Band Under Test</a:t>
            </a:r>
          </a:p>
          <a:p>
            <a:pPr marL="285750" indent="-285750" algn="l">
              <a:lnSpc>
                <a:spcPct val="96000"/>
              </a:lnSpc>
              <a:spcBef>
                <a:spcPts val="600"/>
              </a:spcBef>
              <a:spcAft>
                <a:spcPts val="600"/>
              </a:spcAft>
              <a:buFontTx/>
              <a:buChar char="-"/>
            </a:pPr>
            <a:r>
              <a:rPr lang="en-US" sz="2000" b="1" dirty="0">
                <a:solidFill>
                  <a:schemeClr val="tx2"/>
                </a:solidFill>
                <a:latin typeface="Microsoft Sans Serif"/>
                <a:cs typeface="Microsoft Sans Serif" panose="020B0604020202020204" pitchFamily="34" charset="0"/>
              </a:rPr>
              <a:t>Assign Key\Value Mapping of PICS to Test Case Selection Expression</a:t>
            </a:r>
          </a:p>
          <a:p>
            <a:pPr marL="285750" indent="-285750" algn="l">
              <a:lnSpc>
                <a:spcPct val="96000"/>
              </a:lnSpc>
              <a:spcBef>
                <a:spcPts val="600"/>
              </a:spcBef>
              <a:spcAft>
                <a:spcPts val="600"/>
              </a:spcAft>
              <a:buFontTx/>
              <a:buChar char="-"/>
            </a:pPr>
            <a:r>
              <a:rPr lang="en-US" sz="2000" b="1" dirty="0">
                <a:solidFill>
                  <a:schemeClr val="tx2"/>
                </a:solidFill>
                <a:latin typeface="Microsoft Sans Serif"/>
                <a:cs typeface="Microsoft Sans Serif" panose="020B0604020202020204" pitchFamily="34" charset="0"/>
              </a:rPr>
              <a:t>Apply DUT PICS (Machine Readable) Support as input &amp;  apply it to Test Case Selection Logic including band specific criteria (ex 38.523-3 cl11)</a:t>
            </a:r>
          </a:p>
          <a:p>
            <a:pPr marL="285750" indent="-285750" algn="l">
              <a:lnSpc>
                <a:spcPct val="96000"/>
              </a:lnSpc>
              <a:spcBef>
                <a:spcPts val="600"/>
              </a:spcBef>
              <a:spcAft>
                <a:spcPts val="600"/>
              </a:spcAft>
              <a:buFontTx/>
              <a:buChar char="-"/>
            </a:pPr>
            <a:r>
              <a:rPr lang="en-US" sz="2000" b="1" dirty="0">
                <a:solidFill>
                  <a:schemeClr val="tx2"/>
                </a:solidFill>
                <a:latin typeface="Microsoft Sans Serif"/>
                <a:cs typeface="Microsoft Sans Serif" panose="020B0604020202020204" pitchFamily="34" charset="0"/>
              </a:rPr>
              <a:t>Output list of test cases per Band</a:t>
            </a:r>
          </a:p>
          <a:p>
            <a:pPr marL="742950" lvl="1" indent="-285750">
              <a:lnSpc>
                <a:spcPct val="96000"/>
              </a:lnSpc>
              <a:spcBef>
                <a:spcPts val="600"/>
              </a:spcBef>
              <a:spcAft>
                <a:spcPts val="600"/>
              </a:spcAft>
              <a:buFontTx/>
              <a:buChar char="-"/>
            </a:pPr>
            <a:r>
              <a:rPr lang="en-US" sz="2000" b="1" dirty="0">
                <a:solidFill>
                  <a:schemeClr val="tx2"/>
                </a:solidFill>
                <a:highlight>
                  <a:srgbClr val="00FF00"/>
                </a:highlight>
                <a:latin typeface="Microsoft Sans Serif"/>
                <a:cs typeface="Microsoft Sans Serif" panose="020B0604020202020204" pitchFamily="34" charset="0"/>
              </a:rPr>
              <a:t>Demo xls3_FinalList</a:t>
            </a:r>
          </a:p>
          <a:p>
            <a:pPr marL="285750" indent="-285750" algn="l">
              <a:lnSpc>
                <a:spcPct val="96000"/>
              </a:lnSpc>
              <a:spcBef>
                <a:spcPts val="600"/>
              </a:spcBef>
              <a:spcAft>
                <a:spcPts val="600"/>
              </a:spcAft>
              <a:buFontTx/>
              <a:buChar char="-"/>
            </a:pPr>
            <a:endParaRPr lang="en-US" sz="2000" b="1" dirty="0">
              <a:solidFill>
                <a:schemeClr val="tx2"/>
              </a:solidFill>
              <a:latin typeface="Microsoft Sans Serif"/>
              <a:cs typeface="Microsoft Sans Serif" panose="020B0604020202020204" pitchFamily="34" charset="0"/>
            </a:endParaRPr>
          </a:p>
          <a:p>
            <a:pPr marL="285750" indent="-285750" algn="l">
              <a:lnSpc>
                <a:spcPct val="96000"/>
              </a:lnSpc>
              <a:spcBef>
                <a:spcPts val="600"/>
              </a:spcBef>
              <a:spcAft>
                <a:spcPts val="600"/>
              </a:spcAft>
              <a:buFontTx/>
              <a:buChar char="-"/>
            </a:pPr>
            <a:endParaRPr lang="en-US" sz="2000" b="1" dirty="0">
              <a:solidFill>
                <a:schemeClr val="tx2"/>
              </a:solidFill>
              <a:latin typeface="Microsoft Sans Serif"/>
              <a:cs typeface="Microsoft Sans Serif" panose="020B0604020202020204" pitchFamily="34" charset="0"/>
            </a:endParaRPr>
          </a:p>
          <a:p>
            <a:pPr marL="285750" indent="-285750" algn="l">
              <a:lnSpc>
                <a:spcPct val="96000"/>
              </a:lnSpc>
              <a:buFontTx/>
              <a:buChar char="-"/>
            </a:pPr>
            <a:endParaRPr lang="en-US" sz="2000" dirty="0">
              <a:solidFill>
                <a:schemeClr val="tx2"/>
              </a:solidFill>
              <a:latin typeface="Microsoft Sans Serif"/>
              <a:cs typeface="Microsoft Sans Serif" panose="020B0604020202020204" pitchFamily="34" charset="0"/>
            </a:endParaRPr>
          </a:p>
          <a:p>
            <a:pPr marL="285750" indent="-285750" algn="l">
              <a:lnSpc>
                <a:spcPct val="96000"/>
              </a:lnSpc>
              <a:buFontTx/>
              <a:buChar char="-"/>
            </a:pPr>
            <a:endParaRPr lang="en-US" sz="1600" dirty="0">
              <a:solidFill>
                <a:schemeClr val="tx2"/>
              </a:solidFill>
              <a:latin typeface="Microsoft Sans Serif"/>
              <a:cs typeface="Microsoft Sans Serif" panose="020B0604020202020204" pitchFamily="34" charset="0"/>
            </a:endParaRPr>
          </a:p>
        </p:txBody>
      </p:sp>
      <p:sp>
        <p:nvSpPr>
          <p:cNvPr id="4" name="标题 1">
            <a:extLst>
              <a:ext uri="{FF2B5EF4-FFF2-40B4-BE49-F238E27FC236}">
                <a16:creationId xmlns:a16="http://schemas.microsoft.com/office/drawing/2014/main" id="{435B03DE-0988-6BE6-295A-C5BFF046B9F1}"/>
              </a:ext>
            </a:extLst>
          </p:cNvPr>
          <p:cNvSpPr txBox="1">
            <a:spLocks noChangeArrowheads="1"/>
          </p:cNvSpPr>
          <p:nvPr/>
        </p:nvSpPr>
        <p:spPr>
          <a:xfrm>
            <a:off x="6496577" y="907030"/>
            <a:ext cx="5478956" cy="258532"/>
          </a:xfrm>
          <a:prstGeom prst="rect">
            <a:avLst/>
          </a:prstGeom>
        </p:spPr>
        <p:txBody>
          <a:bodyPr vert="horz" wrap="square" lIns="0" tIns="0" rIns="0" bIns="0" rtlCol="0" anchor="t">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altLang="zh-CN" sz="2000" b="1" dirty="0"/>
              <a:t>Design Aspects:</a:t>
            </a:r>
            <a:endParaRPr lang="en-US" altLang="zh-CN" sz="3199" b="1" dirty="0"/>
          </a:p>
        </p:txBody>
      </p:sp>
      <p:pic>
        <p:nvPicPr>
          <p:cNvPr id="6" name="Picture 5">
            <a:extLst>
              <a:ext uri="{FF2B5EF4-FFF2-40B4-BE49-F238E27FC236}">
                <a16:creationId xmlns:a16="http://schemas.microsoft.com/office/drawing/2014/main" id="{CF49602E-B3A1-13EF-8CD5-612A61A32559}"/>
              </a:ext>
            </a:extLst>
          </p:cNvPr>
          <p:cNvPicPr>
            <a:picLocks noChangeAspect="1"/>
          </p:cNvPicPr>
          <p:nvPr/>
        </p:nvPicPr>
        <p:blipFill>
          <a:blip r:embed="rId5"/>
          <a:stretch>
            <a:fillRect/>
          </a:stretch>
        </p:blipFill>
        <p:spPr>
          <a:xfrm>
            <a:off x="1057272" y="4901785"/>
            <a:ext cx="6742032" cy="1266109"/>
          </a:xfrm>
          <a:prstGeom prst="rect">
            <a:avLst/>
          </a:prstGeom>
        </p:spPr>
      </p:pic>
    </p:spTree>
    <p:custDataLst>
      <p:tags r:id="rId1"/>
    </p:custDataLst>
    <p:extLst>
      <p:ext uri="{BB962C8B-B14F-4D97-AF65-F5344CB8AC3E}">
        <p14:creationId xmlns:p14="http://schemas.microsoft.com/office/powerpoint/2010/main" val="3798235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7066FA3-2C63-46B3-9D2C-01003F8ECD64}"/>
              </a:ext>
            </a:extLst>
          </p:cNvPr>
          <p:cNvSpPr>
            <a:spLocks noGrp="1"/>
          </p:cNvSpPr>
          <p:nvPr>
            <p:ph type="title"/>
          </p:nvPr>
        </p:nvSpPr>
        <p:spPr>
          <a:xfrm>
            <a:off x="494188" y="103076"/>
            <a:ext cx="11187112" cy="455189"/>
          </a:xfrm>
        </p:spPr>
        <p:txBody>
          <a:bodyPr/>
          <a:lstStyle/>
          <a:p>
            <a:r>
              <a:rPr lang="en-US" dirty="0"/>
              <a:t>Proposed Editorial changes to the spec</a:t>
            </a:r>
          </a:p>
        </p:txBody>
      </p:sp>
      <p:sp>
        <p:nvSpPr>
          <p:cNvPr id="11" name="Content Placeholder 10">
            <a:extLst>
              <a:ext uri="{FF2B5EF4-FFF2-40B4-BE49-F238E27FC236}">
                <a16:creationId xmlns:a16="http://schemas.microsoft.com/office/drawing/2014/main" id="{181998FC-CE16-4647-B34B-3718C1CEBAF6}"/>
              </a:ext>
            </a:extLst>
          </p:cNvPr>
          <p:cNvSpPr>
            <a:spLocks noGrp="1"/>
          </p:cNvSpPr>
          <p:nvPr>
            <p:ph sz="quarter" idx="18"/>
          </p:nvPr>
        </p:nvSpPr>
        <p:spPr>
          <a:xfrm>
            <a:off x="494188" y="587330"/>
            <a:ext cx="5525611" cy="4681727"/>
          </a:xfrm>
        </p:spPr>
        <p:txBody>
          <a:bodyPr/>
          <a:lstStyle/>
          <a:p>
            <a:pPr lvl="0"/>
            <a:r>
              <a:rPr lang="en-US" dirty="0">
                <a:solidFill>
                  <a:schemeClr val="accent1"/>
                </a:solidFill>
                <a:latin typeface="Microsoft Sans Serif"/>
                <a:cs typeface="Microsoft Sans Serif" panose="020B0604020202020204" pitchFamily="34" charset="0"/>
              </a:rPr>
              <a:t>Issue1: Merges Cells</a:t>
            </a:r>
          </a:p>
          <a:p>
            <a:pPr lvl="1"/>
            <a:r>
              <a:rPr lang="en-US" sz="1100" dirty="0"/>
              <a:t>The way merged cells are stored in DOCX Creates issues while parsing</a:t>
            </a:r>
          </a:p>
          <a:p>
            <a:pPr lvl="1"/>
            <a:r>
              <a:rPr lang="en-US" sz="1100" dirty="0"/>
              <a:t>Example Tables: 38.508-2-h90 - Table A.4.3.9-2, Table A.4.3.9-3, Table A.4.3.9-4b, Table A.4.3.9-4d, Table A.4.4-2A</a:t>
            </a:r>
          </a:p>
        </p:txBody>
      </p:sp>
      <p:sp>
        <p:nvSpPr>
          <p:cNvPr id="10" name="Text Placeholder 9">
            <a:extLst>
              <a:ext uri="{FF2B5EF4-FFF2-40B4-BE49-F238E27FC236}">
                <a16:creationId xmlns:a16="http://schemas.microsoft.com/office/drawing/2014/main" id="{33AACAAA-6415-4891-8E8D-1EE53FCBD6CF}"/>
              </a:ext>
            </a:extLst>
          </p:cNvPr>
          <p:cNvSpPr>
            <a:spLocks noGrp="1"/>
          </p:cNvSpPr>
          <p:nvPr>
            <p:ph sz="quarter" idx="19"/>
          </p:nvPr>
        </p:nvSpPr>
        <p:spPr>
          <a:xfrm>
            <a:off x="6095999" y="542648"/>
            <a:ext cx="6039971" cy="4681727"/>
          </a:xfrm>
        </p:spPr>
        <p:txBody>
          <a:bodyPr/>
          <a:lstStyle/>
          <a:p>
            <a:pPr marR="0" fontAlgn="base">
              <a:buSzTx/>
              <a:tabLst/>
            </a:pPr>
            <a:r>
              <a:rPr lang="en-US" altLang="en-US" dirty="0">
                <a:solidFill>
                  <a:schemeClr val="accent1"/>
                </a:solidFill>
                <a:latin typeface="Microsoft Sans Serif"/>
                <a:cs typeface="Microsoft Sans Serif" panose="020B0604020202020204" pitchFamily="34" charset="0"/>
              </a:rPr>
              <a:t>Issue 2: Duplicate elements and Inconsistent Duplicates in DOCX Source</a:t>
            </a:r>
          </a:p>
          <a:p>
            <a:pPr marR="0" lvl="1" fontAlgn="base">
              <a:buSzTx/>
            </a:pPr>
            <a:r>
              <a:rPr lang="en-GB" altLang="en-US" sz="1100" dirty="0"/>
              <a:t>Example Impacted Tables: 38.523-2-h21 -  Table 4.1-3a</a:t>
            </a:r>
          </a:p>
          <a:p>
            <a:pPr marL="192024" marR="0" lvl="1" indent="0" fontAlgn="base">
              <a:buSzTx/>
              <a:buNone/>
            </a:pPr>
            <a:endParaRPr lang="en-GB" altLang="en-US" dirty="0"/>
          </a:p>
          <a:p>
            <a:pPr marR="0" lvl="1" fontAlgn="base">
              <a:buSzTx/>
            </a:pPr>
            <a:endParaRPr lang="en-GB" altLang="en-US" dirty="0"/>
          </a:p>
          <a:p>
            <a:pPr marL="0" lvl="0" indent="0" eaLnBrk="0" fontAlgn="base" hangingPunct="0">
              <a:lnSpc>
                <a:spcPct val="100000"/>
              </a:lnSpc>
              <a:spcBef>
                <a:spcPct val="0"/>
              </a:spcBef>
              <a:spcAft>
                <a:spcPct val="0"/>
              </a:spcAft>
              <a:buNone/>
            </a:pPr>
            <a:r>
              <a:rPr kumimoji="0" lang="en-GB" altLang="en-US" sz="1600" b="0" i="0" u="none" strike="noStrike" cap="none" normalizeH="0" baseline="0" dirty="0">
                <a:ln>
                  <a:noFill/>
                </a:ln>
                <a:solidFill>
                  <a:srgbClr val="000000"/>
                </a:solidFill>
                <a:effectLst/>
                <a:cs typeface="Calibri" panose="020F0502020204030204" pitchFamily="34" charset="0"/>
              </a:rPr>
              <a:t>                       </a:t>
            </a:r>
          </a:p>
          <a:p>
            <a:pPr marL="0" lvl="0" indent="0" eaLnBrk="0" fontAlgn="base" hangingPunct="0">
              <a:lnSpc>
                <a:spcPct val="100000"/>
              </a:lnSpc>
              <a:spcBef>
                <a:spcPct val="0"/>
              </a:spcBef>
              <a:spcAft>
                <a:spcPct val="0"/>
              </a:spcAft>
              <a:buNone/>
            </a:pPr>
            <a:r>
              <a:rPr kumimoji="0" lang="en-GB" altLang="en-US" sz="1600" b="0" i="0" u="none" strike="noStrike" cap="none" normalizeH="0" baseline="0" dirty="0">
                <a:ln>
                  <a:noFill/>
                </a:ln>
                <a:solidFill>
                  <a:srgbClr val="000000"/>
                </a:solidFill>
                <a:effectLst/>
                <a:cs typeface="Calibri" panose="020F0502020204030204" pitchFamily="34" charset="0"/>
              </a:rPr>
              <a:t>                                                                                                         </a:t>
            </a:r>
            <a:br>
              <a:rPr kumimoji="0" lang="en-GB" altLang="en-US" sz="1600" b="0" i="0" u="none" strike="noStrike" cap="none" normalizeH="0" baseline="0" dirty="0">
                <a:ln>
                  <a:noFill/>
                </a:ln>
                <a:solidFill>
                  <a:srgbClr val="000000"/>
                </a:solidFill>
                <a:effectLst/>
                <a:cs typeface="Calibri" panose="020F0502020204030204" pitchFamily="34" charset="0"/>
              </a:rPr>
            </a:br>
            <a:endParaRPr lang="en-GB" altLang="en-US" dirty="0"/>
          </a:p>
        </p:txBody>
      </p:sp>
      <p:pic>
        <p:nvPicPr>
          <p:cNvPr id="6" name="Picture 2">
            <a:extLst>
              <a:ext uri="{FF2B5EF4-FFF2-40B4-BE49-F238E27FC236}">
                <a16:creationId xmlns:a16="http://schemas.microsoft.com/office/drawing/2014/main" id="{E832DA9A-A3E7-EE00-809D-25869C73E4B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53" t="4573" r="2273" b="17971"/>
          <a:stretch/>
        </p:blipFill>
        <p:spPr bwMode="auto">
          <a:xfrm>
            <a:off x="611237" y="1719903"/>
            <a:ext cx="4478475" cy="203182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1AF4D34A-2FBA-D874-D329-901C7594602E}"/>
              </a:ext>
            </a:extLst>
          </p:cNvPr>
          <p:cNvPicPr>
            <a:picLocks noChangeAspect="1"/>
          </p:cNvPicPr>
          <p:nvPr/>
        </p:nvPicPr>
        <p:blipFill rotWithShape="1">
          <a:blip r:embed="rId4"/>
          <a:srcRect t="2847" r="438" b="11236"/>
          <a:stretch/>
        </p:blipFill>
        <p:spPr>
          <a:xfrm>
            <a:off x="494188" y="3888158"/>
            <a:ext cx="4778321" cy="2467536"/>
          </a:xfrm>
          <a:prstGeom prst="rect">
            <a:avLst/>
          </a:prstGeom>
        </p:spPr>
      </p:pic>
      <p:pic>
        <p:nvPicPr>
          <p:cNvPr id="20" name="Picture 19">
            <a:extLst>
              <a:ext uri="{FF2B5EF4-FFF2-40B4-BE49-F238E27FC236}">
                <a16:creationId xmlns:a16="http://schemas.microsoft.com/office/drawing/2014/main" id="{22737FED-4FC2-6089-0F28-C766CA664A98}"/>
              </a:ext>
            </a:extLst>
          </p:cNvPr>
          <p:cNvPicPr>
            <a:picLocks noChangeAspect="1"/>
          </p:cNvPicPr>
          <p:nvPr/>
        </p:nvPicPr>
        <p:blipFill rotWithShape="1">
          <a:blip r:embed="rId5"/>
          <a:srcRect l="1" t="2519" r="1577" b="54984"/>
          <a:stretch/>
        </p:blipFill>
        <p:spPr>
          <a:xfrm>
            <a:off x="6186489" y="1663231"/>
            <a:ext cx="4710533" cy="1765769"/>
          </a:xfrm>
          <a:prstGeom prst="rect">
            <a:avLst/>
          </a:prstGeom>
        </p:spPr>
      </p:pic>
      <p:pic>
        <p:nvPicPr>
          <p:cNvPr id="22" name="Picture 21">
            <a:extLst>
              <a:ext uri="{FF2B5EF4-FFF2-40B4-BE49-F238E27FC236}">
                <a16:creationId xmlns:a16="http://schemas.microsoft.com/office/drawing/2014/main" id="{A94CCD92-A377-9649-6D13-30EA388482FD}"/>
              </a:ext>
            </a:extLst>
          </p:cNvPr>
          <p:cNvPicPr>
            <a:picLocks noChangeAspect="1"/>
          </p:cNvPicPr>
          <p:nvPr/>
        </p:nvPicPr>
        <p:blipFill rotWithShape="1">
          <a:blip r:embed="rId6"/>
          <a:srcRect l="3222" t="4920" r="2300" b="1977"/>
          <a:stretch/>
        </p:blipFill>
        <p:spPr>
          <a:xfrm>
            <a:off x="6186489" y="3292393"/>
            <a:ext cx="5125991" cy="1526241"/>
          </a:xfrm>
          <a:prstGeom prst="rect">
            <a:avLst/>
          </a:prstGeom>
        </p:spPr>
      </p:pic>
      <p:sp>
        <p:nvSpPr>
          <p:cNvPr id="5" name="TextBox 4">
            <a:extLst>
              <a:ext uri="{FF2B5EF4-FFF2-40B4-BE49-F238E27FC236}">
                <a16:creationId xmlns:a16="http://schemas.microsoft.com/office/drawing/2014/main" id="{EBC40F33-92A6-61AA-D9FB-ED8984F50CAC}"/>
              </a:ext>
            </a:extLst>
          </p:cNvPr>
          <p:cNvSpPr txBox="1"/>
          <p:nvPr/>
        </p:nvSpPr>
        <p:spPr>
          <a:xfrm>
            <a:off x="6095999" y="4818634"/>
            <a:ext cx="5777754" cy="1754326"/>
          </a:xfrm>
          <a:prstGeom prst="rect">
            <a:avLst/>
          </a:prstGeom>
          <a:noFill/>
        </p:spPr>
        <p:txBody>
          <a:bodyPr wrap="square">
            <a:spAutoFit/>
          </a:bodyPr>
          <a:lstStyle/>
          <a:p>
            <a:r>
              <a:rPr lang="pt-BR" sz="2400" dirty="0">
                <a:solidFill>
                  <a:schemeClr val="accent1"/>
                </a:solidFill>
                <a:latin typeface="Microsoft Sans Serif"/>
                <a:cs typeface="Microsoft Sans Serif" panose="020B0604020202020204" pitchFamily="34" charset="0"/>
              </a:rPr>
              <a:t>These changes are brought in via following RAN5 Edirotial CRs: </a:t>
            </a:r>
          </a:p>
          <a:p>
            <a:pPr marL="285750" indent="-285750">
              <a:buFont typeface="Arial" panose="020B0604020202020204" pitchFamily="34" charset="0"/>
              <a:buChar char="•"/>
            </a:pPr>
            <a:r>
              <a:rPr lang="pt-BR" sz="1200" dirty="0">
                <a:latin typeface="Calibri" panose="020F0502020204030204" pitchFamily="34" charset="0"/>
                <a:ea typeface="Calibri" panose="020F0502020204030204" pitchFamily="34" charset="0"/>
                <a:cs typeface="Calibri" panose="020F0502020204030204" pitchFamily="34" charset="0"/>
              </a:rPr>
              <a:t>R5-234376</a:t>
            </a:r>
          </a:p>
          <a:p>
            <a:pPr marL="285750" indent="-285750">
              <a:buFont typeface="Arial" panose="020B0604020202020204" pitchFamily="34" charset="0"/>
              <a:buChar char="•"/>
            </a:pPr>
            <a:r>
              <a:rPr lang="pt-BR" sz="1200" dirty="0">
                <a:latin typeface="Calibri" panose="020F0502020204030204" pitchFamily="34" charset="0"/>
                <a:ea typeface="Calibri" panose="020F0502020204030204" pitchFamily="34" charset="0"/>
                <a:cs typeface="Calibri" panose="020F0502020204030204" pitchFamily="34" charset="0"/>
              </a:rPr>
              <a:t>R5-234377</a:t>
            </a:r>
          </a:p>
          <a:p>
            <a:pPr marL="285750" indent="-285750">
              <a:buFont typeface="Arial" panose="020B0604020202020204" pitchFamily="34" charset="0"/>
              <a:buChar char="•"/>
            </a:pPr>
            <a:r>
              <a:rPr lang="pt-BR" sz="1200" dirty="0">
                <a:latin typeface="Calibri" panose="020F0502020204030204" pitchFamily="34" charset="0"/>
                <a:ea typeface="Calibri" panose="020F0502020204030204" pitchFamily="34" charset="0"/>
                <a:cs typeface="Calibri" panose="020F0502020204030204" pitchFamily="34" charset="0"/>
              </a:rPr>
              <a:t>R5-234378</a:t>
            </a:r>
          </a:p>
          <a:p>
            <a:pPr marL="285750" indent="-285750">
              <a:buFont typeface="Arial" panose="020B0604020202020204" pitchFamily="34" charset="0"/>
              <a:buChar char="•"/>
            </a:pPr>
            <a:r>
              <a:rPr lang="pt-BR" sz="1200" dirty="0">
                <a:latin typeface="Calibri" panose="020F0502020204030204" pitchFamily="34" charset="0"/>
                <a:ea typeface="Calibri" panose="020F0502020204030204" pitchFamily="34" charset="0"/>
                <a:cs typeface="Calibri" panose="020F0502020204030204" pitchFamily="34" charset="0"/>
              </a:rPr>
              <a:t>R5-234379</a:t>
            </a:r>
          </a:p>
          <a:p>
            <a:pPr marL="285750" indent="-285750">
              <a:buFont typeface="Arial" panose="020B0604020202020204" pitchFamily="34" charset="0"/>
              <a:buChar char="•"/>
            </a:pPr>
            <a:r>
              <a:rPr lang="pt-BR" sz="1200" dirty="0">
                <a:latin typeface="Calibri" panose="020F0502020204030204" pitchFamily="34" charset="0"/>
                <a:ea typeface="Calibri" panose="020F0502020204030204" pitchFamily="34" charset="0"/>
                <a:cs typeface="Calibri" panose="020F0502020204030204" pitchFamily="34" charset="0"/>
              </a:rPr>
              <a:t>R5-234380</a:t>
            </a:r>
            <a:endParaRPr lang="en-US" sz="1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41130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16x9" id="{4404348F-4D77-4D05-AA2E-5473CB5E7535}" vid="{5D270BC1-EB11-4337-BB81-7F68E05303D7}"/>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99ab104867f52778eb12040e7f8dfcda">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0ad21422d1bc2bd4aa317071306b9571"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5230DE-62DB-43E1-8074-0E224BDBB3A0}">
  <ds:schemaRefs>
    <ds:schemaRef ds:uri="cc9c437c-ae0c-4066-8d90-a0f7de786127"/>
    <ds:schemaRef ds:uri="http://purl.org/dc/elements/1.1/"/>
    <ds:schemaRef ds:uri="http://www.w3.org/XML/1998/namespace"/>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ba37140e-f4c5-4a6c-a9b4-20a691ce6c8a"/>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9C9DDD9B-7B51-4060-9BB8-22D3FE05A75B}">
  <ds:schemaRefs>
    <ds:schemaRef ds:uri="http://schemas.microsoft.com/sharepoint/v3/contenttype/forms"/>
  </ds:schemaRefs>
</ds:datastoreItem>
</file>

<file path=customXml/itemProps3.xml><?xml version="1.0" encoding="utf-8"?>
<ds:datastoreItem xmlns:ds="http://schemas.openxmlformats.org/officeDocument/2006/customXml" ds:itemID="{5F659DFC-D404-4EA4-B47A-50664BC37A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Introduction to the Patenting Process</Template>
  <TotalTime>31765</TotalTime>
  <Words>1121</Words>
  <Application>Microsoft Office PowerPoint</Application>
  <PresentationFormat>Widescreen</PresentationFormat>
  <Paragraphs>182</Paragraphs>
  <Slides>12</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Calibri</vt:lpstr>
      <vt:lpstr>Century Gothic</vt:lpstr>
      <vt:lpstr>Consolas</vt:lpstr>
      <vt:lpstr>Microsoft Sans Serif</vt:lpstr>
      <vt:lpstr>Times New Roman</vt:lpstr>
      <vt:lpstr>Qualcomm Executive External</vt:lpstr>
      <vt:lpstr>Progress on Proposal-1 : SW Implementation of NR Applicability Specs</vt:lpstr>
      <vt:lpstr>PowerPoint Presentation</vt:lpstr>
      <vt:lpstr>Background – Overall Industry value</vt:lpstr>
      <vt:lpstr>Proposal-1 – SW implementation of SIG Applicability Specs</vt:lpstr>
      <vt:lpstr>Proposal 1 - SW Implementation Design (Python with Doc-x, Pandas, JSON)</vt:lpstr>
      <vt:lpstr>Extraction of PICS in Machine Readable</vt:lpstr>
      <vt:lpstr>Extraction of “Conditions” from Applicability Specs</vt:lpstr>
      <vt:lpstr>Final Output – List of Applicable Tests</vt:lpstr>
      <vt:lpstr>Proposed Editorial changes to the spec</vt:lpstr>
      <vt:lpstr>Proposal 1 - SW Implementation Design (Python with Doc-x, Pandas, JSON)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Patenting Process</dc:title>
  <dc:creator>Pamela Soggu</dc:creator>
  <cp:lastModifiedBy>Yogesh Tugnawat</cp:lastModifiedBy>
  <cp:revision>19</cp:revision>
  <dcterms:created xsi:type="dcterms:W3CDTF">2020-07-14T20:23:13Z</dcterms:created>
  <dcterms:modified xsi:type="dcterms:W3CDTF">2023-08-11T04:20:49Z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y fmtid="{D5CDD505-2E9C-101B-9397-08002B2CF9AE}" pid="6" name="_NewReviewCycle">
    <vt:lpwstr/>
  </property>
</Properties>
</file>