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68" r:id="rId2"/>
    <p:sldId id="279" r:id="rId3"/>
    <p:sldId id="278" r:id="rId4"/>
    <p:sldId id="280" r:id="rId5"/>
    <p:sldId id="281" r:id="rId6"/>
    <p:sldId id="273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1C2F"/>
    <a:srgbClr val="101797"/>
    <a:srgbClr val="111898"/>
    <a:srgbClr val="F6C2C8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12" autoAdjust="0"/>
    <p:restoredTop sz="95487" autoAdjust="0"/>
  </p:normalViewPr>
  <p:slideViewPr>
    <p:cSldViewPr snapToGrid="0">
      <p:cViewPr>
        <p:scale>
          <a:sx n="66" d="100"/>
          <a:sy n="66" d="100"/>
        </p:scale>
        <p:origin x="828" y="19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1797-1681-4FAC-874B-FCDF511712BF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747AD-73BE-44B8-9011-E488415586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15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578600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直角三角形 3"/>
          <p:cNvSpPr/>
          <p:nvPr userDrawn="1"/>
        </p:nvSpPr>
        <p:spPr>
          <a:xfrm rot="16200000">
            <a:off x="11730448" y="6426925"/>
            <a:ext cx="357050" cy="35705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9399494" y="6492875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52427A9-8496-45DB-9A35-9C4B5578787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121084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446213"/>
            <a:ext cx="10383915" cy="2387600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WF on MB relaxation</a:t>
            </a:r>
            <a:endParaRPr kumimoji="1" lang="ja-JP" altLang="en-US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905374"/>
            <a:ext cx="9144000" cy="647701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NTT DOCOMO,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25" y="19050"/>
            <a:ext cx="1186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3GPP TSG-RAN5 Meeting #5-5G-NR Adhoc</a:t>
            </a:r>
            <a:r>
              <a:rPr lang="en-GB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	                      R5-193384</a:t>
            </a:r>
          </a:p>
          <a:p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Xi'an, China, 9th Apr 2019 - 12th Apr 2019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1925" y="6805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Agenda Item	: 4.1.16</a:t>
            </a:r>
          </a:p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Document for	: Discussion and Endorsement</a:t>
            </a:r>
          </a:p>
        </p:txBody>
      </p:sp>
    </p:spTree>
    <p:extLst>
      <p:ext uri="{BB962C8B-B14F-4D97-AF65-F5344CB8AC3E}">
        <p14:creationId xmlns:p14="http://schemas.microsoft.com/office/powerpoint/2010/main" val="9733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CF392C-4B58-43F9-AF7E-BB1B544CF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 / Assumptions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8996FD8-E708-4119-8A0A-941E18EE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215F582-A5D2-4D1A-B0B0-8BB916B1A6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b="1" dirty="0"/>
              <a:t>Based on RAN4 LS (R5-192901), RAN5 applies MB relaxation into conformance test with following assumptions except for verdict for certification / validation.</a:t>
            </a:r>
          </a:p>
          <a:p>
            <a:pPr lvl="1"/>
            <a:r>
              <a:rPr lang="en-US" altLang="ja-JP" sz="1600" dirty="0"/>
              <a:t>MB relaxation value for each FR2 band are based on </a:t>
            </a:r>
            <a:r>
              <a:rPr lang="en-US" altLang="ja-JP" sz="1600" b="1" dirty="0">
                <a:solidFill>
                  <a:schemeClr val="accent2"/>
                </a:solidFill>
              </a:rPr>
              <a:t>“UE declaration”</a:t>
            </a:r>
            <a:r>
              <a:rPr lang="en-US" altLang="ja-JP" sz="1600" dirty="0"/>
              <a:t>.</a:t>
            </a:r>
          </a:p>
          <a:p>
            <a:pPr lvl="1"/>
            <a:r>
              <a:rPr lang="en-US" altLang="ja-JP" sz="1600" b="1" dirty="0">
                <a:solidFill>
                  <a:schemeClr val="accent2"/>
                </a:solidFill>
              </a:rPr>
              <a:t>“Verdict per band”</a:t>
            </a:r>
            <a:r>
              <a:rPr lang="en-US" altLang="ja-JP" sz="1600" dirty="0"/>
              <a:t>, which is same approach as legacy LTE.</a:t>
            </a:r>
          </a:p>
          <a:p>
            <a:endParaRPr kumimoji="1" lang="en-US" altLang="ja-JP" sz="1600" dirty="0"/>
          </a:p>
          <a:p>
            <a:r>
              <a:rPr lang="en-US" altLang="ja-JP" sz="1600" b="1" dirty="0"/>
              <a:t>Time plan</a:t>
            </a:r>
          </a:p>
          <a:p>
            <a:pPr lvl="1"/>
            <a:r>
              <a:rPr lang="en-US" altLang="ja-JP" sz="1600" dirty="0"/>
              <a:t>Pre meeting discussions	: 1) Proposed approach to remaining issues, 2) Raise additional issues</a:t>
            </a:r>
          </a:p>
          <a:p>
            <a:pPr lvl="1"/>
            <a:r>
              <a:rPr lang="en-US" altLang="ja-JP" sz="1600" dirty="0"/>
              <a:t>[RAN5#83]	(May-2019)	: CR implementation to reflect agreements in this WF</a:t>
            </a:r>
          </a:p>
          <a:p>
            <a:pPr lvl="1"/>
            <a:r>
              <a:rPr lang="en-US" altLang="ja-JP" sz="1600" dirty="0"/>
              <a:t>[RAN5#84]	(Aug-2019)	: Completion target of MB relaxation </a:t>
            </a:r>
            <a:r>
              <a:rPr lang="en-US" altLang="ja-JP" sz="1600" b="1" dirty="0"/>
              <a:t>except for MU, TT</a:t>
            </a:r>
          </a:p>
          <a:p>
            <a:endParaRPr lang="en-US" altLang="ja-JP" sz="1600" dirty="0"/>
          </a:p>
          <a:p>
            <a:r>
              <a:rPr lang="en-US" altLang="ja-JP" sz="1600" b="1" dirty="0"/>
              <a:t>Process of UE declaration (Definition of verdict is TBD.)</a:t>
            </a:r>
          </a:p>
          <a:p>
            <a:pPr lvl="1"/>
            <a:r>
              <a:rPr lang="en-US" altLang="ja-JP" sz="1600" dirty="0"/>
              <a:t>UE manufacturers declare each MB relaxation value to satisfy core requirement.</a:t>
            </a:r>
          </a:p>
          <a:p>
            <a:pPr lvl="1"/>
            <a:r>
              <a:rPr lang="en-US" altLang="ja-JP" sz="1600" dirty="0"/>
              <a:t>Test houses, labs implement declared value into TE by manual since there is no capability for this relaxation.</a:t>
            </a:r>
          </a:p>
          <a:p>
            <a:pPr lvl="1"/>
            <a:r>
              <a:rPr lang="en-US" altLang="ja-JP" sz="1600" dirty="0"/>
              <a:t>TE concludes verdict considering implemented declared value.</a:t>
            </a:r>
          </a:p>
          <a:p>
            <a:endParaRPr kumimoji="1" lang="en-US" altLang="ja-JP" sz="1600" dirty="0"/>
          </a:p>
          <a:p>
            <a:endParaRPr lang="en-US" altLang="ja-JP" sz="1600" dirty="0"/>
          </a:p>
          <a:p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546669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F0019F-3EE5-48FB-A2BF-6A41253E4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Remaining issues [1/3]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C87D95B-40B8-4C4A-B467-5C107752B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05304BF-1EBF-48B3-8B09-BE504D714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b="1" dirty="0"/>
              <a:t>UE declaration</a:t>
            </a:r>
          </a:p>
          <a:p>
            <a:pPr lvl="1"/>
            <a:r>
              <a:rPr kumimoji="1" lang="en-US" altLang="ja-JP" sz="1600" dirty="0"/>
              <a:t>How to declare MB relaxation value</a:t>
            </a:r>
          </a:p>
          <a:p>
            <a:pPr lvl="2"/>
            <a:r>
              <a:rPr lang="en-US" altLang="ja-JP" sz="1600" dirty="0"/>
              <a:t>One option is to use applicability spec TS 38.522 or TS 38.508-2.</a:t>
            </a:r>
            <a:endParaRPr kumimoji="1" lang="en-US" altLang="ja-JP" sz="1600" dirty="0"/>
          </a:p>
          <a:p>
            <a:pPr lvl="1"/>
            <a:endParaRPr lang="en-US" altLang="ja-JP" sz="1600" dirty="0">
              <a:solidFill>
                <a:schemeClr val="accent2"/>
              </a:solidFill>
            </a:endParaRPr>
          </a:p>
          <a:p>
            <a:pPr lvl="1"/>
            <a:r>
              <a:rPr lang="en-US" altLang="ja-JP" sz="1600" dirty="0"/>
              <a:t>Whether declared value can be updated</a:t>
            </a:r>
          </a:p>
          <a:p>
            <a:pPr lvl="2"/>
            <a:r>
              <a:rPr kumimoji="1" lang="en-US" altLang="ja-JP" sz="1600" dirty="0"/>
              <a:t>Option 1	: UE declared value shall not be updated.</a:t>
            </a:r>
          </a:p>
          <a:p>
            <a:pPr lvl="2"/>
            <a:r>
              <a:rPr lang="en-US" altLang="ja-JP" sz="1600" dirty="0"/>
              <a:t>Option 2	: UE declared value can be modified during UE development period.</a:t>
            </a:r>
            <a:endParaRPr kumimoji="1" lang="en-US" altLang="ja-JP" sz="1600" dirty="0"/>
          </a:p>
          <a:p>
            <a:endParaRPr lang="en-US" altLang="ja-JP" sz="1600" dirty="0"/>
          </a:p>
          <a:p>
            <a:r>
              <a:rPr lang="en-US" altLang="ja-JP" sz="1600" b="1" dirty="0"/>
              <a:t>MU, TT, SNR estimation</a:t>
            </a:r>
          </a:p>
          <a:p>
            <a:pPr lvl="1"/>
            <a:r>
              <a:rPr lang="en-US" altLang="ja-JP" sz="1600" dirty="0">
                <a:solidFill>
                  <a:schemeClr val="accent2"/>
                </a:solidFill>
              </a:rPr>
              <a:t>Whether MU</a:t>
            </a:r>
            <a:r>
              <a:rPr lang="en-US" altLang="ja-JP" sz="1600" baseline="-25000" dirty="0">
                <a:solidFill>
                  <a:schemeClr val="accent2"/>
                </a:solidFill>
              </a:rPr>
              <a:t>MB</a:t>
            </a:r>
            <a:r>
              <a:rPr lang="en-US" altLang="ja-JP" sz="1600" dirty="0">
                <a:solidFill>
                  <a:schemeClr val="accent2"/>
                </a:solidFill>
              </a:rPr>
              <a:t> = MU</a:t>
            </a:r>
            <a:r>
              <a:rPr lang="en-US" altLang="ja-JP" sz="1600" baseline="-25000" dirty="0">
                <a:solidFill>
                  <a:schemeClr val="accent2"/>
                </a:solidFill>
              </a:rPr>
              <a:t>SB</a:t>
            </a:r>
            <a:r>
              <a:rPr lang="en-US" altLang="ja-JP" sz="1600" dirty="0">
                <a:solidFill>
                  <a:schemeClr val="accent2"/>
                </a:solidFill>
              </a:rPr>
              <a:t>, TT</a:t>
            </a:r>
            <a:r>
              <a:rPr lang="en-US" altLang="ja-JP" sz="1600" baseline="-25000" dirty="0">
                <a:solidFill>
                  <a:schemeClr val="accent2"/>
                </a:solidFill>
              </a:rPr>
              <a:t>MB</a:t>
            </a:r>
            <a:r>
              <a:rPr lang="en-US" altLang="ja-JP" sz="1600" dirty="0">
                <a:solidFill>
                  <a:schemeClr val="accent2"/>
                </a:solidFill>
              </a:rPr>
              <a:t> = TT</a:t>
            </a:r>
            <a:r>
              <a:rPr lang="en-US" altLang="ja-JP" sz="1600" baseline="-25000" dirty="0">
                <a:solidFill>
                  <a:schemeClr val="accent2"/>
                </a:solidFill>
              </a:rPr>
              <a:t>SB</a:t>
            </a:r>
            <a:r>
              <a:rPr lang="en-US" altLang="ja-JP" sz="1600" dirty="0">
                <a:solidFill>
                  <a:schemeClr val="accent2"/>
                </a:solidFill>
              </a:rPr>
              <a:t> for each TC.</a:t>
            </a:r>
          </a:p>
          <a:p>
            <a:pPr lvl="1"/>
            <a:r>
              <a:rPr lang="en-US" altLang="ja-JP" sz="1600" dirty="0"/>
              <a:t>Whether SNR estimation to be done TC by TC.</a:t>
            </a:r>
          </a:p>
          <a:p>
            <a:pPr lvl="2"/>
            <a:r>
              <a:rPr lang="en-US" altLang="ja-JP" sz="1600" dirty="0"/>
              <a:t>Current analysis is based on assumption that maximum MB relaxation value (e.g. 1.7 dB) is applied.</a:t>
            </a:r>
          </a:p>
          <a:p>
            <a:endParaRPr kumimoji="1" lang="en-US" altLang="ja-JP" sz="1600" dirty="0"/>
          </a:p>
          <a:p>
            <a:r>
              <a:rPr kumimoji="1" lang="en-US" altLang="ja-JP" sz="1600" b="1" dirty="0"/>
              <a:t>Impact on certification bodies</a:t>
            </a:r>
          </a:p>
          <a:p>
            <a:pPr lvl="1"/>
            <a:r>
              <a:rPr lang="en-US" altLang="ja-JP" sz="1600" dirty="0"/>
              <a:t>After completion of RAN5 work, we will send LS to certification bodies (e.g. GCF CAG, PTCRB).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15013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F0019F-3EE5-48FB-A2BF-6A41253E4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Remaining issue [2/3]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C87D95B-40B8-4C4A-B467-5C107752B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05304BF-1EBF-48B3-8B09-BE504D714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b="1" dirty="0"/>
              <a:t>Definition of verdict</a:t>
            </a:r>
          </a:p>
          <a:p>
            <a:pPr lvl="1"/>
            <a:r>
              <a:rPr lang="en-US" altLang="ja-JP" sz="1600" u="sng" dirty="0"/>
              <a:t>Assumptions (TC : MOP EIRP)</a:t>
            </a:r>
          </a:p>
          <a:p>
            <a:pPr lvl="2"/>
            <a:r>
              <a:rPr lang="en-US" altLang="ja-JP" sz="1600" dirty="0"/>
              <a:t>Number of Test point	: 3 (1 env x 3 </a:t>
            </a:r>
            <a:r>
              <a:rPr lang="en-US" altLang="ja-JP" sz="1600" dirty="0" err="1"/>
              <a:t>freq</a:t>
            </a:r>
            <a:r>
              <a:rPr lang="en-US" altLang="ja-JP" sz="1600" dirty="0"/>
              <a:t> ranges x 1 </a:t>
            </a:r>
            <a:r>
              <a:rPr lang="en-US" altLang="ja-JP" sz="1600" dirty="0" err="1"/>
              <a:t>ChBW</a:t>
            </a:r>
            <a:r>
              <a:rPr lang="en-US" altLang="ja-JP" sz="1600" dirty="0"/>
              <a:t> x 1 SCS) according to Table 6.2.1.1.4.1-1</a:t>
            </a:r>
          </a:p>
          <a:p>
            <a:pPr lvl="2"/>
            <a:r>
              <a:rPr lang="en-US" altLang="ja-JP" sz="1600" dirty="0"/>
              <a:t>FR2 bands supported by UE	: Band n257, 258, 261 (MB relaxation </a:t>
            </a:r>
            <a:r>
              <a:rPr lang="en-GB" altLang="ja-JP" sz="1600" dirty="0"/>
              <a:t>∑MB</a:t>
            </a:r>
            <a:r>
              <a:rPr lang="en-GB" altLang="ja-JP" sz="1600" baseline="-25000" dirty="0"/>
              <a:t>P</a:t>
            </a:r>
            <a:r>
              <a:rPr lang="en-US" altLang="ja-JP" sz="1600" dirty="0"/>
              <a:t> is 1.7 dB)</a:t>
            </a:r>
          </a:p>
          <a:p>
            <a:pPr lvl="2"/>
            <a:r>
              <a:rPr lang="en-US" altLang="ja-JP" sz="1600" dirty="0"/>
              <a:t>UE declaration		: 1.0 dB (n257), 0.7 dB (n258), 0.0 dB (n261)</a:t>
            </a:r>
          </a:p>
          <a:p>
            <a:pPr lvl="1"/>
            <a:endParaRPr lang="en-US" altLang="ja-JP" sz="1600" dirty="0">
              <a:solidFill>
                <a:schemeClr val="accent2"/>
              </a:solidFill>
            </a:endParaRPr>
          </a:p>
          <a:p>
            <a:pPr lvl="1"/>
            <a:r>
              <a:rPr lang="en-US" altLang="ja-JP" sz="1600" dirty="0"/>
              <a:t>Whether testing all FR2 bands at the </a:t>
            </a:r>
            <a:r>
              <a:rPr lang="en-US" altLang="ja-JP" sz="1600" b="1" dirty="0"/>
              <a:t>same time</a:t>
            </a:r>
            <a:r>
              <a:rPr lang="en-US" altLang="ja-JP" sz="1600" dirty="0"/>
              <a:t> with </a:t>
            </a:r>
            <a:r>
              <a:rPr lang="en-US" altLang="ja-JP" sz="1600" b="1" dirty="0"/>
              <a:t>same TE</a:t>
            </a:r>
            <a:r>
              <a:rPr lang="en-US" altLang="ja-JP" sz="1600" dirty="0"/>
              <a:t> is required?</a:t>
            </a:r>
          </a:p>
          <a:p>
            <a:pPr lvl="1"/>
            <a:endParaRPr lang="en-US" altLang="ja-JP" sz="1600" dirty="0"/>
          </a:p>
          <a:p>
            <a:endParaRPr lang="en-US" altLang="ja-JP" sz="1600" dirty="0"/>
          </a:p>
          <a:p>
            <a:endParaRPr kumimoji="1" lang="ja-JP" altLang="en-US" sz="16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8E1BB640-5675-4826-A132-5E264700D8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907859"/>
              </p:ext>
            </p:extLst>
          </p:nvPr>
        </p:nvGraphicFramePr>
        <p:xfrm>
          <a:off x="1396088" y="3492685"/>
          <a:ext cx="9399825" cy="30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8000">
                  <a:extLst>
                    <a:ext uri="{9D8B030D-6E8A-4147-A177-3AD203B41FA5}">
                      <a16:colId xmlns:a16="http://schemas.microsoft.com/office/drawing/2014/main" val="2877282083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2275940189"/>
                    </a:ext>
                  </a:extLst>
                </a:gridCol>
                <a:gridCol w="2221275">
                  <a:extLst>
                    <a:ext uri="{9D8B030D-6E8A-4147-A177-3AD203B41FA5}">
                      <a16:colId xmlns:a16="http://schemas.microsoft.com/office/drawing/2014/main" val="610473134"/>
                    </a:ext>
                  </a:extLst>
                </a:gridCol>
                <a:gridCol w="2221275">
                  <a:extLst>
                    <a:ext uri="{9D8B030D-6E8A-4147-A177-3AD203B41FA5}">
                      <a16:colId xmlns:a16="http://schemas.microsoft.com/office/drawing/2014/main" val="3234527634"/>
                    </a:ext>
                  </a:extLst>
                </a:gridCol>
                <a:gridCol w="2221275">
                  <a:extLst>
                    <a:ext uri="{9D8B030D-6E8A-4147-A177-3AD203B41FA5}">
                      <a16:colId xmlns:a16="http://schemas.microsoft.com/office/drawing/2014/main" val="4199555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Band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Test point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Applied MB relaxation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“Inter” Verdict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Verdict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9252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n257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#1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1.0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PASS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FAIL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16262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#2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1.0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FAIL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00330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#3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1.0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PASS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342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n258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#1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メイリオ"/>
                          <a:cs typeface="Segoe UI" panose="020B0502040204020203" pitchFamily="34" charset="0"/>
                        </a:rPr>
                        <a:t>0.7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PASS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PASS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426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#2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メイリオ"/>
                          <a:cs typeface="Segoe UI" panose="020B0502040204020203" pitchFamily="34" charset="0"/>
                        </a:rPr>
                        <a:t>0.7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PASS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4403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#3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メイリオ"/>
                          <a:cs typeface="Segoe UI" panose="020B0502040204020203" pitchFamily="34" charset="0"/>
                        </a:rPr>
                        <a:t>0.7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PASS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156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n261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#1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FAIL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FAIL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714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#2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FAIL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0409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#3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 dB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PASS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3216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7686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F0019F-3EE5-48FB-A2BF-6A41253E4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Remaining issue [3/3]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C87D95B-40B8-4C4A-B467-5C107752B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05304BF-1EBF-48B3-8B09-BE504D714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b="1" dirty="0"/>
              <a:t>Specification structure</a:t>
            </a:r>
          </a:p>
          <a:p>
            <a:pPr lvl="1"/>
            <a:r>
              <a:rPr kumimoji="1" lang="en-US" altLang="ja-JP" sz="1600" dirty="0"/>
              <a:t>Test applicability for each TC (TC without MB relaxation and TC with MB relaxation)</a:t>
            </a:r>
          </a:p>
          <a:p>
            <a:pPr lvl="1"/>
            <a:endParaRPr lang="en-US" altLang="ja-JP" sz="1600" dirty="0"/>
          </a:p>
          <a:p>
            <a:pPr lvl="1"/>
            <a:r>
              <a:rPr lang="en-US" altLang="ja-JP" sz="1600" dirty="0"/>
              <a:t>Test procedure for MB should be updated.</a:t>
            </a:r>
          </a:p>
          <a:p>
            <a:pPr lvl="2"/>
            <a:r>
              <a:rPr lang="en-US" altLang="ja-JP" sz="1600" dirty="0"/>
              <a:t>Whether following points to be captured in the procedure.</a:t>
            </a:r>
          </a:p>
          <a:p>
            <a:pPr lvl="3"/>
            <a:r>
              <a:rPr lang="en-US" altLang="ja-JP" sz="1600" dirty="0"/>
              <a:t>1) Process of UE declaration, 2) Process of implementing declared value into TE, and more</a:t>
            </a:r>
          </a:p>
          <a:p>
            <a:pPr lvl="1"/>
            <a:endParaRPr lang="en-US" altLang="ja-JP" sz="1600" dirty="0"/>
          </a:p>
          <a:p>
            <a:pPr lvl="1"/>
            <a:r>
              <a:rPr lang="en-US" altLang="ja-JP" sz="1600" dirty="0"/>
              <a:t>Description of test requirement</a:t>
            </a:r>
          </a:p>
          <a:p>
            <a:pPr lvl="2"/>
            <a:r>
              <a:rPr lang="en-US" altLang="ja-JP" sz="1600" dirty="0"/>
              <a:t>How to apply MB relaxation into test requirement. (e.g. 22.4 – TT – MB)</a:t>
            </a:r>
          </a:p>
          <a:p>
            <a:pPr lvl="1"/>
            <a:endParaRPr lang="en-US" altLang="ja-JP" sz="1600" dirty="0"/>
          </a:p>
          <a:p>
            <a:pPr lvl="1"/>
            <a:r>
              <a:rPr lang="en-US" altLang="ja-JP" sz="1600" dirty="0"/>
              <a:t>TCs, Annex F (TS 38.521-2), TCs (TS 38.521-3), and applicability spec (TS 38.522) should be updated accordingly.</a:t>
            </a:r>
          </a:p>
          <a:p>
            <a:pPr lvl="1"/>
            <a:endParaRPr lang="en-US" altLang="ja-JP" sz="1600" dirty="0"/>
          </a:p>
          <a:p>
            <a:pPr lvl="1"/>
            <a:r>
              <a:rPr lang="en-US" altLang="ja-JP" sz="1600" dirty="0"/>
              <a:t>Whether additional TCs for MB relaxation are required except for TCs captured in the latest WP</a:t>
            </a:r>
          </a:p>
          <a:p>
            <a:pPr lvl="2"/>
            <a:r>
              <a:rPr lang="en-US" altLang="ja-JP" sz="1600" dirty="0"/>
              <a:t>MOP (EIRP, TRP, SC), MPR, A-MPR, configured output power, [ACLR?]…</a:t>
            </a:r>
          </a:p>
        </p:txBody>
      </p:sp>
    </p:spTree>
    <p:extLst>
      <p:ext uri="{BB962C8B-B14F-4D97-AF65-F5344CB8AC3E}">
        <p14:creationId xmlns:p14="http://schemas.microsoft.com/office/powerpoint/2010/main" val="4136071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3E64A2-AD2D-4A31-8B5C-86FAD72E4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Spec structure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4DE4176-2246-4ADA-B444-F560A571E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AB69789-CA15-4FA3-8AA0-DAC853F52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1600" b="1" dirty="0"/>
              <a:t>TCs of transmit power to be divided </a:t>
            </a:r>
            <a:r>
              <a:rPr lang="en-US" altLang="ja-JP" sz="1600" b="1" dirty="0"/>
              <a:t>as below based on the latest WP of TS 38.521-2.</a:t>
            </a:r>
          </a:p>
          <a:p>
            <a:pPr lvl="1"/>
            <a:r>
              <a:rPr lang="en-US" altLang="ja-JP" sz="1600" dirty="0"/>
              <a:t>Contents of TRP (6.2.1.1) and TRP (6.2_1.1.1) are completely same since there is no MB relaxation.</a:t>
            </a:r>
          </a:p>
          <a:p>
            <a:pPr lvl="1"/>
            <a:endParaRPr lang="en-US" altLang="ja-JP" sz="1600" dirty="0"/>
          </a:p>
          <a:p>
            <a:pPr lvl="2"/>
            <a:r>
              <a:rPr lang="en-US" altLang="ja-JP" sz="1600" dirty="0"/>
              <a:t>6.2.1.1		 : UE maximum output power - EIRP and TRP</a:t>
            </a:r>
            <a:endParaRPr kumimoji="1" lang="en-US" altLang="ja-JP" sz="1600" dirty="0"/>
          </a:p>
          <a:p>
            <a:pPr lvl="2"/>
            <a:r>
              <a:rPr lang="en-US" altLang="ja-JP" sz="1600" dirty="0"/>
              <a:t>6.2.1.2		 : UE maximum output power - Spherical coverage</a:t>
            </a:r>
            <a:endParaRPr kumimoji="1" lang="en-US" altLang="ja-JP" sz="1600" dirty="0"/>
          </a:p>
          <a:p>
            <a:pPr lvl="2"/>
            <a:r>
              <a:rPr lang="en-US" altLang="ja-JP" sz="1600" dirty="0"/>
              <a:t>6.2.2		 : UE maximum output power reduction</a:t>
            </a:r>
          </a:p>
          <a:p>
            <a:pPr lvl="2"/>
            <a:r>
              <a:rPr lang="en-US" altLang="ja-JP" sz="1600" dirty="0"/>
              <a:t>6.2.3		 : UE maximum output power with additional requirements</a:t>
            </a:r>
            <a:endParaRPr kumimoji="1" lang="en-US" altLang="ja-JP" sz="1600" dirty="0"/>
          </a:p>
          <a:p>
            <a:pPr lvl="2"/>
            <a:r>
              <a:rPr lang="en-US" altLang="ja-JP" sz="1600" dirty="0"/>
              <a:t>6.2.4		 : Configured transmitted power</a:t>
            </a:r>
          </a:p>
          <a:p>
            <a:pPr lvl="2"/>
            <a:endParaRPr lang="en-US" altLang="ja-JP" sz="1600" dirty="0"/>
          </a:p>
          <a:p>
            <a:pPr lvl="2"/>
            <a:r>
              <a:rPr lang="en-US" altLang="ja-JP" sz="1600" dirty="0"/>
              <a:t>6.2_1.1.1	 : UE maximum output power - EIRP and TRP with multi-band relaxation</a:t>
            </a:r>
          </a:p>
          <a:p>
            <a:pPr lvl="2"/>
            <a:r>
              <a:rPr lang="en-US" altLang="ja-JP" sz="1600" dirty="0"/>
              <a:t>6.2_1.1.2	 : UE maximum output power - Spherical coverage with multi-band relaxation</a:t>
            </a:r>
          </a:p>
          <a:p>
            <a:pPr lvl="2"/>
            <a:r>
              <a:rPr lang="en-US" altLang="ja-JP" sz="1600" dirty="0"/>
              <a:t>6.2_1.2		 : UE maximum output power reduction with multi-band relaxation</a:t>
            </a:r>
          </a:p>
          <a:p>
            <a:pPr lvl="2"/>
            <a:r>
              <a:rPr lang="en-US" altLang="ja-JP" sz="1600" dirty="0"/>
              <a:t>6.2_1.3		 : UE maximum output power with additional requirements with multi-band relaxation</a:t>
            </a:r>
          </a:p>
          <a:p>
            <a:pPr lvl="2"/>
            <a:r>
              <a:rPr lang="en-US" altLang="ja-JP" sz="1600" dirty="0"/>
              <a:t>6.2_1.4		 : Configured transmitted power with multi-band relaxation</a:t>
            </a:r>
          </a:p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35136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383</Words>
  <Application>Microsoft Office PowerPoint</Application>
  <PresentationFormat>ワイド画面</PresentationFormat>
  <Paragraphs>119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メイリオ</vt:lpstr>
      <vt:lpstr>Arial</vt:lpstr>
      <vt:lpstr>Calibri</vt:lpstr>
      <vt:lpstr>Segoe UI</vt:lpstr>
      <vt:lpstr>Wingdings</vt:lpstr>
      <vt:lpstr>Office テーマ</vt:lpstr>
      <vt:lpstr>WF on MB relaxation</vt:lpstr>
      <vt:lpstr>Agreements / Assumptions</vt:lpstr>
      <vt:lpstr>Remaining issues [1/3]</vt:lpstr>
      <vt:lpstr>Remaining issue [2/3]</vt:lpstr>
      <vt:lpstr>Remaining issue [3/3]</vt:lpstr>
      <vt:lpstr>Spec structure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</dc:title>
  <cp:lastModifiedBy>NTT DOCOMO, INC.</cp:lastModifiedBy>
  <cp:revision>76</cp:revision>
  <dcterms:created xsi:type="dcterms:W3CDTF">2017-03-26T05:24:29Z</dcterms:created>
  <dcterms:modified xsi:type="dcterms:W3CDTF">2019-04-12T04:30:49Z</dcterms:modified>
</cp:coreProperties>
</file>