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68" r:id="rId2"/>
    <p:sldId id="269" r:id="rId3"/>
    <p:sldId id="270" r:id="rId4"/>
    <p:sldId id="272" r:id="rId5"/>
    <p:sldId id="27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8FF"/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2" autoAdjust="0"/>
    <p:restoredTop sz="95487" autoAdjust="0"/>
  </p:normalViewPr>
  <p:slideViewPr>
    <p:cSldViewPr snapToGrid="0">
      <p:cViewPr>
        <p:scale>
          <a:sx n="66" d="100"/>
          <a:sy n="66" d="100"/>
        </p:scale>
        <p:origin x="828" y="19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WF on Low PSD issue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#5-5G-NR Adhoc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                      R5-19</a:t>
            </a:r>
            <a:r>
              <a:rPr lang="en-US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3383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Xi'an, China, 9th Apr 2019 - 12th Apr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: 4.1.16</a:t>
            </a: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: Discussion and Endorsement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4A7F76-4D1E-48BD-86F9-E98C98E92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422F2E2-4B0F-4052-990C-0912ED273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A4A4B67-5094-498A-BF18-982631235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NOTE</a:t>
            </a:r>
          </a:p>
          <a:p>
            <a:pPr lvl="1"/>
            <a:r>
              <a:rPr lang="en-US" altLang="ja-JP" sz="1600" dirty="0"/>
              <a:t>This WF to be applied only for Priority 1,2 Low PSD cases (Off power, SEM, ACLR, Rx Spurious).</a:t>
            </a:r>
          </a:p>
          <a:p>
            <a:pPr lvl="1"/>
            <a:r>
              <a:rPr lang="en-US" altLang="ja-JP" sz="1600" i="1" dirty="0">
                <a:solidFill>
                  <a:schemeClr val="accent2"/>
                </a:solidFill>
              </a:rPr>
              <a:t>“Relaxation” = “Relax_1 (Required relaxation value to avoid Low PSD)” + “Relax_2 (legacy TT based on MU)”</a:t>
            </a:r>
          </a:p>
          <a:p>
            <a:pPr lvl="2"/>
            <a:r>
              <a:rPr lang="en-US" altLang="ja-JP" sz="1600" i="1" dirty="0"/>
              <a:t>Test requirement = Min req. + Relaxation = Min req. + Relax_1 + Relax_2 (Relax_1 = 0 in LTE, FR1)</a:t>
            </a:r>
          </a:p>
          <a:p>
            <a:endParaRPr lang="en-US" altLang="ja-JP" sz="1600" b="1" dirty="0"/>
          </a:p>
          <a:p>
            <a:r>
              <a:rPr lang="en-US" altLang="ja-JP" sz="1600" b="1" dirty="0"/>
              <a:t>Process for how to treat Low PSD items</a:t>
            </a:r>
          </a:p>
          <a:p>
            <a:pPr marL="774900" lvl="1" indent="-342900">
              <a:buFont typeface="+mj-lt"/>
              <a:buAutoNum type="arabicPeriod"/>
            </a:pPr>
            <a:r>
              <a:rPr lang="en-US" altLang="ja-JP" sz="1600" dirty="0"/>
              <a:t>Required relaxation value (Relax_1) to be analyzed / endorsed by MU contributors per TC.</a:t>
            </a:r>
          </a:p>
          <a:p>
            <a:pPr marL="774900" lvl="1" indent="-342900">
              <a:buFont typeface="+mj-lt"/>
              <a:buAutoNum type="arabicPeriod"/>
            </a:pPr>
            <a:r>
              <a:rPr kumimoji="1" lang="en-US" altLang="ja-JP" sz="1600" dirty="0"/>
              <a:t>Following inputs to be prepared by operators using attached XLS format</a:t>
            </a:r>
          </a:p>
          <a:p>
            <a:pPr lvl="2"/>
            <a:r>
              <a:rPr lang="en-US" altLang="ja-JP" sz="1600" dirty="0"/>
              <a:t>Upper limit of acceptable relaxation value per TC</a:t>
            </a:r>
          </a:p>
          <a:p>
            <a:pPr lvl="2"/>
            <a:r>
              <a:rPr lang="en-US" altLang="ja-JP" sz="1600" dirty="0"/>
              <a:t>Acceptable options per TC</a:t>
            </a:r>
          </a:p>
          <a:p>
            <a:pPr lvl="2"/>
            <a:r>
              <a:rPr lang="en-US" altLang="ja-JP" sz="1600" dirty="0"/>
              <a:t>TC list of regulatory items for each regulatory bodies (e.g. FCC, CE)</a:t>
            </a:r>
          </a:p>
          <a:p>
            <a:pPr marL="774900" lvl="1" indent="-342900">
              <a:buFont typeface="+mj-lt"/>
              <a:buAutoNum type="arabicPeriod"/>
            </a:pPr>
            <a:r>
              <a:rPr lang="en-US" altLang="ja-JP" sz="1600" dirty="0"/>
              <a:t>RAN5 concludes which option to be applied for each TC considering inputs above.</a:t>
            </a:r>
          </a:p>
          <a:p>
            <a:pPr lvl="2"/>
            <a:r>
              <a:rPr kumimoji="1" lang="en-US" altLang="ja-JP" sz="1600" dirty="0"/>
              <a:t>Conclusion will be defined TC by TC</a:t>
            </a:r>
            <a:r>
              <a:rPr lang="en-US" altLang="ja-JP" sz="1600" dirty="0"/>
              <a:t>, and a</a:t>
            </a:r>
            <a:r>
              <a:rPr kumimoji="1" lang="en-US" altLang="ja-JP" sz="1600" dirty="0"/>
              <a:t>pplied relaxation value and options will be updated in the future.</a:t>
            </a:r>
          </a:p>
          <a:p>
            <a:endParaRPr lang="en-US" altLang="ja-JP" sz="1600" dirty="0"/>
          </a:p>
          <a:p>
            <a:r>
              <a:rPr kumimoji="1" lang="en-US" altLang="ja-JP" sz="1600" b="1" dirty="0">
                <a:solidFill>
                  <a:schemeClr val="accent2"/>
                </a:solidFill>
              </a:rPr>
              <a:t>Action points</a:t>
            </a:r>
          </a:p>
          <a:p>
            <a:pPr lvl="1"/>
            <a:r>
              <a:rPr kumimoji="1" lang="en-US" altLang="ja-JP" sz="1600" dirty="0">
                <a:solidFill>
                  <a:schemeClr val="accent2"/>
                </a:solidFill>
              </a:rPr>
              <a:t>[May-19, RAN5#83]	Operators to be submit there views (acceptable relaxation value, options) with attached XLS</a:t>
            </a:r>
          </a:p>
          <a:p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97672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DBEEE2-E4C4-4876-A554-3F61BFA4A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AP to Operators for RAN5#83 (May-2019)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CC66F9B-5F28-4405-A5D5-03A232D82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7235585-3209-4D7F-941D-CBEAC671BE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1600" b="1" dirty="0"/>
              <a:t>Possible options for how to treat Low PSD items are listed as below.</a:t>
            </a:r>
          </a:p>
          <a:p>
            <a:pPr lvl="1"/>
            <a:r>
              <a:rPr lang="en-US" altLang="ja-JP" sz="1600" dirty="0"/>
              <a:t>Option 1	: Test with relaxation</a:t>
            </a:r>
          </a:p>
          <a:p>
            <a:pPr lvl="1"/>
            <a:r>
              <a:rPr lang="en-US" altLang="ja-JP" sz="1600" dirty="0"/>
              <a:t>Option 2	: Test without relaxation</a:t>
            </a:r>
          </a:p>
          <a:p>
            <a:pPr lvl="1"/>
            <a:r>
              <a:rPr lang="en-US" altLang="ja-JP" sz="1600" dirty="0"/>
              <a:t>Option 3a	: Don’t test (Test requirement including relaxation to be captured in TS 38.521-2)</a:t>
            </a:r>
          </a:p>
          <a:p>
            <a:pPr lvl="1"/>
            <a:r>
              <a:rPr lang="en-US" altLang="ja-JP" sz="1600" dirty="0"/>
              <a:t>Option 3b	: Don’t test (Test requirement not including relaxation to be captured in TS 38.521-2)</a:t>
            </a:r>
          </a:p>
          <a:p>
            <a:pPr lvl="1"/>
            <a:r>
              <a:rPr lang="en-US" altLang="ja-JP" sz="1600" dirty="0"/>
              <a:t>Option 4	: Don’t test (TC to be removed from TS 38.521-2)</a:t>
            </a:r>
          </a:p>
          <a:p>
            <a:pPr lvl="1"/>
            <a:r>
              <a:rPr lang="en-US" altLang="ja-JP" sz="1600" dirty="0"/>
              <a:t>Option 5	: Decision based on regulatory bodies</a:t>
            </a:r>
          </a:p>
          <a:p>
            <a:endParaRPr lang="en-US" altLang="ja-JP" sz="600" dirty="0"/>
          </a:p>
          <a:p>
            <a:r>
              <a:rPr kumimoji="1" lang="en-US" altLang="ja-JP" sz="1600" b="1" dirty="0"/>
              <a:t>Operators to fill attache</a:t>
            </a:r>
            <a:r>
              <a:rPr lang="en-US" altLang="ja-JP" sz="1600" b="1" dirty="0"/>
              <a:t>d XLS</a:t>
            </a:r>
          </a:p>
          <a:p>
            <a:pPr lvl="1"/>
            <a:r>
              <a:rPr kumimoji="1" lang="en-US" altLang="ja-JP" sz="1600" dirty="0"/>
              <a:t>Both options for 1) Relaxation is within limit and 2) Relaxation exceeds limit, should be considered.</a:t>
            </a:r>
          </a:p>
          <a:p>
            <a:pPr lvl="1"/>
            <a:r>
              <a:rPr kumimoji="1" lang="en-US" altLang="ja-JP" sz="1600" dirty="0"/>
              <a:t>Discussions with your regulatory bodies are highly required.</a:t>
            </a:r>
          </a:p>
          <a:p>
            <a:pPr lvl="1"/>
            <a:r>
              <a:rPr lang="en-US" altLang="ja-JP" sz="1600" dirty="0"/>
              <a:t>Example (following value / options are not proposal)</a:t>
            </a:r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ja-JP" altLang="en-US" sz="16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F6804AA6-13F3-482C-BFB7-BF28691A7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456940"/>
              </p:ext>
            </p:extLst>
          </p:nvPr>
        </p:nvGraphicFramePr>
        <p:xfrm>
          <a:off x="293660" y="5095166"/>
          <a:ext cx="11604680" cy="1566599"/>
        </p:xfrm>
        <a:graphic>
          <a:graphicData uri="http://schemas.openxmlformats.org/drawingml/2006/table">
            <a:tbl>
              <a:tblPr/>
              <a:tblGrid>
                <a:gridCol w="1051294">
                  <a:extLst>
                    <a:ext uri="{9D8B030D-6E8A-4147-A177-3AD203B41FA5}">
                      <a16:colId xmlns:a16="http://schemas.microsoft.com/office/drawing/2014/main" val="584928052"/>
                    </a:ext>
                  </a:extLst>
                </a:gridCol>
                <a:gridCol w="2608020">
                  <a:extLst>
                    <a:ext uri="{9D8B030D-6E8A-4147-A177-3AD203B41FA5}">
                      <a16:colId xmlns:a16="http://schemas.microsoft.com/office/drawing/2014/main" val="4032532113"/>
                    </a:ext>
                  </a:extLst>
                </a:gridCol>
                <a:gridCol w="1587052">
                  <a:extLst>
                    <a:ext uri="{9D8B030D-6E8A-4147-A177-3AD203B41FA5}">
                      <a16:colId xmlns:a16="http://schemas.microsoft.com/office/drawing/2014/main" val="3564544097"/>
                    </a:ext>
                  </a:extLst>
                </a:gridCol>
                <a:gridCol w="1587052">
                  <a:extLst>
                    <a:ext uri="{9D8B030D-6E8A-4147-A177-3AD203B41FA5}">
                      <a16:colId xmlns:a16="http://schemas.microsoft.com/office/drawing/2014/main" val="1701447148"/>
                    </a:ext>
                  </a:extLst>
                </a:gridCol>
                <a:gridCol w="2385631">
                  <a:extLst>
                    <a:ext uri="{9D8B030D-6E8A-4147-A177-3AD203B41FA5}">
                      <a16:colId xmlns:a16="http://schemas.microsoft.com/office/drawing/2014/main" val="3333093724"/>
                    </a:ext>
                  </a:extLst>
                </a:gridCol>
                <a:gridCol w="2385631">
                  <a:extLst>
                    <a:ext uri="{9D8B030D-6E8A-4147-A177-3AD203B41FA5}">
                      <a16:colId xmlns:a16="http://schemas.microsoft.com/office/drawing/2014/main" val="4271491256"/>
                    </a:ext>
                  </a:extLst>
                </a:gridCol>
              </a:tblGrid>
              <a:tr h="324563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TC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Title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Limit of acceptable relaxation (Z)</a:t>
                      </a:r>
                    </a:p>
                  </a:txBody>
                  <a:tcPr marL="90743" marR="90743" marT="45372" marB="45372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Proposed Option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Proposed Option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32439"/>
                  </a:ext>
                </a:extLst>
              </a:tr>
              <a:tr h="205496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　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　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FR2a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FR2b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(when Relaxation &lt;= Z)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(when Relaxation &gt; Z)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340801"/>
                  </a:ext>
                </a:extLst>
              </a:tr>
              <a:tr h="205496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6.3.2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OFF power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20 dB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NA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Option 1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Option 3a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9461283"/>
                  </a:ext>
                </a:extLst>
              </a:tr>
              <a:tr h="205496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6.5.2.1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SEM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-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NA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NA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NA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318718"/>
                  </a:ext>
                </a:extLst>
              </a:tr>
              <a:tr h="205496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6.5.2.3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ACLR (absolute)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0 dB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NA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Option 2</a:t>
                      </a:r>
                      <a:r>
                        <a:rPr lang="ja-JP" alt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　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Option 3a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528390"/>
                  </a:ext>
                </a:extLst>
              </a:tr>
              <a:tr h="205496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6.5.2.3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ACLR (relative)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5 dB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NA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Option 1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Option 3a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691936"/>
                  </a:ext>
                </a:extLst>
              </a:tr>
              <a:tr h="205496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7.9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Rx Spurious</a:t>
                      </a: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30 dB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NA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Option 1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Gothic" panose="020B0400000000000000" pitchFamily="50" charset="-128"/>
                        </a:rPr>
                        <a:t>Option 3a</a:t>
                      </a:r>
                      <a:endParaRPr lang="ja-JP" alt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Yu Gothic" panose="020B0400000000000000" pitchFamily="50" charset="-128"/>
                      </a:endParaRPr>
                    </a:p>
                  </a:txBody>
                  <a:tcPr marL="8886" marR="8886" marT="88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219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245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046952-EA51-4869-A405-DA9254556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</a:t>
            </a:r>
            <a:r>
              <a:rPr kumimoji="1" lang="en-US" altLang="ja-JP" dirty="0"/>
              <a:t>roposal (NTT DOCOMO, INC.)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A2F0BA8-DB76-4C7C-A5BD-7CC430E44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CD24510-84AF-4E5D-AEB4-B009FF9F3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600" b="1" dirty="0"/>
              <a:t>Following options are DCM’s proposal for each TC.</a:t>
            </a:r>
            <a:endParaRPr kumimoji="1" lang="en-US" altLang="ja-JP" sz="1600" b="1" dirty="0"/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endParaRPr lang="en-US" altLang="ja-JP" sz="1600" dirty="0"/>
          </a:p>
          <a:p>
            <a:pPr lvl="1"/>
            <a:r>
              <a:rPr lang="en-US" altLang="ja-JP" sz="1600" dirty="0"/>
              <a:t>NOTE 1	: Proposals are for </a:t>
            </a:r>
            <a:r>
              <a:rPr lang="en-US" altLang="ja-JP" sz="1600" b="1" dirty="0"/>
              <a:t>FR2a</a:t>
            </a:r>
            <a:r>
              <a:rPr lang="en-US" altLang="ja-JP" sz="1600" dirty="0"/>
              <a:t> (Band n257) which is Japanese FR2 band.</a:t>
            </a:r>
          </a:p>
          <a:p>
            <a:pPr lvl="1"/>
            <a:r>
              <a:rPr lang="en-US" altLang="ja-JP" sz="1600" dirty="0"/>
              <a:t>NOTE 2	: SEM is “NA” since this TC is not Low PSD item with FR2a.</a:t>
            </a:r>
          </a:p>
          <a:p>
            <a:pPr lvl="1"/>
            <a:r>
              <a:rPr lang="en-US" altLang="ja-JP" sz="1600" dirty="0"/>
              <a:t>NOTE 3	: Proposal for ACLR (absolute) is to skip this requirement in conformance test.</a:t>
            </a:r>
          </a:p>
          <a:p>
            <a:pPr lvl="2"/>
            <a:r>
              <a:rPr lang="en-US" altLang="ja-JP" sz="1600" dirty="0">
                <a:solidFill>
                  <a:schemeClr val="accent2"/>
                </a:solidFill>
              </a:rPr>
              <a:t>To adopt 1 step approach (relative) instead of existing 2 step approach (absolute -&gt; relative)</a:t>
            </a:r>
          </a:p>
          <a:p>
            <a:pPr lvl="1"/>
            <a:r>
              <a:rPr lang="en-US" altLang="ja-JP" sz="1600" dirty="0"/>
              <a:t>NOTE 4	: Proposed options will be updated according to approved Relax_1 value.</a:t>
            </a:r>
          </a:p>
          <a:p>
            <a:endParaRPr lang="en-US" altLang="ja-JP" sz="1600" b="1" dirty="0"/>
          </a:p>
          <a:p>
            <a:r>
              <a:rPr lang="en-US" altLang="ja-JP" sz="1600" b="1" dirty="0"/>
              <a:t>Reference</a:t>
            </a:r>
          </a:p>
          <a:p>
            <a:pPr lvl="1"/>
            <a:r>
              <a:rPr lang="en-US" altLang="ja-JP" sz="1600" dirty="0"/>
              <a:t>Option 1	: Test with relaxation</a:t>
            </a:r>
          </a:p>
          <a:p>
            <a:pPr lvl="1"/>
            <a:r>
              <a:rPr lang="en-US" altLang="ja-JP" sz="1600" dirty="0"/>
              <a:t>Option 3b	: Don’t test (Test requirement not including relaxation to be captured in TS 38.521-2)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93079C64-ED71-4E35-90C6-C14B87933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787359"/>
              </p:ext>
            </p:extLst>
          </p:nvPr>
        </p:nvGraphicFramePr>
        <p:xfrm>
          <a:off x="889268" y="1181679"/>
          <a:ext cx="10413464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0846">
                  <a:extLst>
                    <a:ext uri="{9D8B030D-6E8A-4147-A177-3AD203B41FA5}">
                      <a16:colId xmlns:a16="http://schemas.microsoft.com/office/drawing/2014/main" val="1276496864"/>
                    </a:ext>
                  </a:extLst>
                </a:gridCol>
                <a:gridCol w="4989692">
                  <a:extLst>
                    <a:ext uri="{9D8B030D-6E8A-4147-A177-3AD203B41FA5}">
                      <a16:colId xmlns:a16="http://schemas.microsoft.com/office/drawing/2014/main" val="313268729"/>
                    </a:ext>
                  </a:extLst>
                </a:gridCol>
                <a:gridCol w="3932926">
                  <a:extLst>
                    <a:ext uri="{9D8B030D-6E8A-4147-A177-3AD203B41FA5}">
                      <a16:colId xmlns:a16="http://schemas.microsoft.com/office/drawing/2014/main" val="7994952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TC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B9E8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Title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>
                    <a:solidFill>
                      <a:srgbClr val="B9E8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Proposed option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rgbClr val="B9E8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48828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6.3.2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Off power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Option 1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4941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6.5.2.1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SEM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NA</a:t>
                      </a:r>
                      <a:r>
                        <a:rPr kumimoji="1" lang="en-US" altLang="ja-JP" sz="1400" b="1" baseline="300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endParaRPr kumimoji="1" lang="ja-JP" altLang="en-US" sz="1400" b="1" baseline="30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73608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6.5.2.3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ACLR (absolute)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Option 3b</a:t>
                      </a:r>
                      <a:r>
                        <a:rPr kumimoji="1" lang="en-US" altLang="ja-JP" sz="1400" b="1" baseline="300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</a:t>
                      </a:r>
                      <a:endParaRPr kumimoji="1" lang="ja-JP" altLang="en-US" sz="1400" b="1" baseline="300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78855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6.5.2.3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ACLR (relative)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Option 1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2913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7.9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Rx Spurious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Option 1</a:t>
                      </a:r>
                      <a:endParaRPr kumimoji="1" lang="ja-JP" altLang="en-US" sz="1400" b="1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161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5225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F194DF-C52E-4680-B466-8EA690F3F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Topics in</a:t>
            </a:r>
            <a:r>
              <a:rPr kumimoji="1" lang="en-US" altLang="ja-JP" dirty="0"/>
              <a:t> RAN5#NR5 (Apr-2019)</a:t>
            </a:r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84F8B34-A07A-44CD-BE1F-6BE7A8C64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78F0313-63EB-4B52-A84E-F07A27264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1600" b="1" dirty="0"/>
              <a:t>LS from RAN4 (R4-1905100) was received with following RAN4 intention.</a:t>
            </a:r>
          </a:p>
          <a:p>
            <a:pPr lvl="1"/>
            <a:r>
              <a:rPr lang="en-US" altLang="ja-JP" sz="1600" b="1" dirty="0">
                <a:solidFill>
                  <a:schemeClr val="accent2"/>
                </a:solidFill>
              </a:rPr>
              <a:t>Regarding regulatory items, testing even with relaxation is required.</a:t>
            </a:r>
          </a:p>
          <a:p>
            <a:pPr lvl="2"/>
            <a:r>
              <a:rPr lang="en-US" altLang="ja-JP" sz="1600" dirty="0"/>
              <a:t>RAN4 would like to respectfully suggest re-evaluation of the current test method towards removal of relaxation due to testability limitations. Re-evaluation of alternative test methods are not precluded.</a:t>
            </a:r>
          </a:p>
          <a:p>
            <a:pPr lvl="2"/>
            <a:r>
              <a:rPr lang="en-US" altLang="ja-JP" sz="1600" dirty="0"/>
              <a:t>RAN4 prefers that core requirements that ensure regulatory compliance be verified with no relaxation. RAN4 further advises that these </a:t>
            </a:r>
            <a:r>
              <a:rPr lang="en-US" altLang="ja-JP" sz="1600" b="1" dirty="0"/>
              <a:t>regulatory-facing test cases have higher priority</a:t>
            </a:r>
            <a:r>
              <a:rPr lang="en-US" altLang="ja-JP" sz="1600" dirty="0"/>
              <a:t> for resolution. </a:t>
            </a:r>
          </a:p>
          <a:p>
            <a:pPr lvl="2"/>
            <a:r>
              <a:rPr lang="en-US" altLang="ja-JP" sz="1600" dirty="0"/>
              <a:t>RAN4 defers to RAN5 judgment, however, </a:t>
            </a:r>
            <a:r>
              <a:rPr lang="en-US" altLang="ja-JP" sz="1600" b="1" dirty="0"/>
              <a:t>on relaxations needed</a:t>
            </a:r>
            <a:r>
              <a:rPr lang="en-US" altLang="ja-JP" sz="1600" dirty="0"/>
              <a:t> during verification, to accommodate testability issues.</a:t>
            </a:r>
          </a:p>
          <a:p>
            <a:endParaRPr lang="en-US" altLang="ja-JP" sz="1600" dirty="0"/>
          </a:p>
          <a:p>
            <a:r>
              <a:rPr kumimoji="1" lang="en-US" altLang="ja-JP" sz="1600" b="1" dirty="0"/>
              <a:t>S</a:t>
            </a:r>
            <a:r>
              <a:rPr lang="en-US" altLang="ja-JP" sz="1600" b="1" dirty="0"/>
              <a:t>ome contributions to estimate required relaxation (Relax_1) were treated.</a:t>
            </a:r>
            <a:endParaRPr kumimoji="1" lang="en-US" altLang="ja-JP" sz="1600" b="1" dirty="0"/>
          </a:p>
          <a:p>
            <a:pPr lvl="1"/>
            <a:r>
              <a:rPr lang="en-US" altLang="ja-JP" sz="1600" dirty="0"/>
              <a:t>Off power, Rx Spurious, ACLR (absolute, relative), [SEM (FR2b)] are categorized as Low PSD.</a:t>
            </a:r>
          </a:p>
          <a:p>
            <a:pPr lvl="2"/>
            <a:r>
              <a:rPr lang="en-US" altLang="ja-JP" sz="1600" dirty="0"/>
              <a:t>SEM (FR2a) is not categorized as Low PSD while SEM (FR2b) is TBD.</a:t>
            </a:r>
          </a:p>
          <a:p>
            <a:endParaRPr kumimoji="1" lang="en-US" altLang="ja-JP" sz="1600" dirty="0"/>
          </a:p>
          <a:p>
            <a:r>
              <a:rPr kumimoji="1" lang="en-US" altLang="ja-JP" sz="1600" b="1" dirty="0"/>
              <a:t>Discussions in MU session</a:t>
            </a:r>
          </a:p>
          <a:p>
            <a:pPr lvl="1"/>
            <a:r>
              <a:rPr kumimoji="1" lang="en-US" altLang="ja-JP" sz="1600" dirty="0"/>
              <a:t>From perspective of operator, Option 4 (Don’t test / To remove TC) can not be acceptable.</a:t>
            </a:r>
          </a:p>
          <a:p>
            <a:pPr lvl="1"/>
            <a:r>
              <a:rPr lang="en-US" altLang="ja-JP" sz="1600" dirty="0"/>
              <a:t>Option 2 (Test without relaxation) is unrealistic for TCs which require much relaxation since MU becomes much larger.</a:t>
            </a:r>
            <a:endParaRPr kumimoji="1" lang="en-US" altLang="ja-JP" sz="1600" dirty="0"/>
          </a:p>
          <a:p>
            <a:pPr lvl="1"/>
            <a:r>
              <a:rPr lang="en-US" altLang="ja-JP" sz="1600" dirty="0"/>
              <a:t>Relaxation can be acceptable even to regulatory items depended on value and TC.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939586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591</Words>
  <Application>Microsoft Office PowerPoint</Application>
  <PresentationFormat>ワイド画面</PresentationFormat>
  <Paragraphs>132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メイリオ</vt:lpstr>
      <vt:lpstr>Arial</vt:lpstr>
      <vt:lpstr>Calibri</vt:lpstr>
      <vt:lpstr>Segoe UI</vt:lpstr>
      <vt:lpstr>Wingdings</vt:lpstr>
      <vt:lpstr>Office テーマ</vt:lpstr>
      <vt:lpstr>WF on Low PSD issue</vt:lpstr>
      <vt:lpstr>Summary</vt:lpstr>
      <vt:lpstr>AP to Operators for RAN5#83 (May-2019)</vt:lpstr>
      <vt:lpstr>Proposal (NTT DOCOMO, INC.)</vt:lpstr>
      <vt:lpstr>Topics in RAN5#NR5 (Apr-2019)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59</cp:revision>
  <dcterms:created xsi:type="dcterms:W3CDTF">2017-03-26T05:24:29Z</dcterms:created>
  <dcterms:modified xsi:type="dcterms:W3CDTF">2019-04-12T04:35:02Z</dcterms:modified>
</cp:coreProperties>
</file>