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67" r:id="rId4"/>
    <p:sldId id="266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ユーザー" initials="Wユ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6" autoAdjust="0"/>
    <p:restoredTop sz="94660"/>
  </p:normalViewPr>
  <p:slideViewPr>
    <p:cSldViewPr snapToGrid="0">
      <p:cViewPr>
        <p:scale>
          <a:sx n="121" d="100"/>
          <a:sy n="121" d="100"/>
        </p:scale>
        <p:origin x="-240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CBE81-AE2A-4F55-960C-071588DF1757}" type="datetimeFigureOut">
              <a:rPr kumimoji="1" lang="ja-JP" altLang="en-US" smtClean="0"/>
              <a:t>2019/1/25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7F613-FDA5-4AEE-AF5D-40BB9E4563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9709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7F613-FDA5-4AEE-AF5D-40BB9E4563D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273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7F613-FDA5-4AEE-AF5D-40BB9E4563DD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273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7F613-FDA5-4AEE-AF5D-40BB9E4563DD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273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7F613-FDA5-4AEE-AF5D-40BB9E4563DD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273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E8BFF0-5012-4909-82EE-FE95C5C85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CD2826D-1374-46A8-ACF4-EAC00BCFC7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7A9047-6F45-47C1-89F6-503054D9B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E87735-547C-4CF7-9A30-0AB78A213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E974BD-BAB9-4A59-B4FA-3F5512075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43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E30A62-2FFD-450A-A31C-9D3382D05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800ABDA-40E8-4A08-8D48-4D5BBBADB1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57CEBB8-5CBE-455E-B840-C527B3F5F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AB83338-E8AD-4FA7-8273-643067CA7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624DE2-E828-4FAD-97B7-407746E05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801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BD1CF22-708E-41AD-A286-356C567229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786E93D-E10B-4844-8FEA-E3E6BAD57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EC56E1-C85B-45E8-AB5B-D69B14AD2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25595D-0A9F-4ED6-AD97-78C83920D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87958A-5BB2-48A8-81F5-FA2DF7D9E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22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6EDDAE-4F15-4D70-91CE-94E2C183E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9C053C-C83B-4BF2-808D-4DA7768D17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EC3150B-98FE-4DA9-A685-CA40A2983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CDFFAC-02BD-446B-96B6-6B709DF57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565DE84-DC3D-4B64-8450-5D0003F63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5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CDC652-9A34-4C89-82C3-5D9D4F199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109C1A1-791B-43FD-A296-EEE684C16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C89695C-D484-4622-B47F-11B09BE75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23830CB-6F99-4B49-B57D-1358A12EA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63CAF60-AD2E-4D95-A998-BD328C278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649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78D5DF-DBAD-45EC-AA6C-084E8F672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4941E6-5C17-4DFB-9F67-EFAC05045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86E9A73-5976-4E2D-8AD4-4EC20B4593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63296C6-4982-4620-88E8-3597C894F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43376AF-45CB-47FC-A943-764C26752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D058017-8278-4565-A3C8-6B33C0A42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83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AB624B-7CCE-481D-86BF-E2F641B8F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C67F649-551E-4AFE-AF65-7555E21C9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F3A82FE-9FF8-4F6E-AC94-B6AFAC1D2F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FB1E194-606C-43A2-AAAE-2F20AEF816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EF7ED8D-7620-4F0A-B15D-3883FC6B6E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6C776F4-9551-4328-9FEA-36C226952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8EB443C-3ED4-46EE-8FB3-C6BDF9869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9D54F6E-4819-4DA0-868C-02DA1EB37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10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C14780-E37F-4DA1-AE97-DA74DA5A4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32D9491-228E-4B5B-B5FD-774AF9DBE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55F9F57-63BC-4367-ADB2-97083D68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780F225-3A4E-4016-8693-F0354B346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53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24A5FCE-CE38-4816-9124-0EC1DCE95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353ACD1-81FA-49CC-9BD8-8DB07C745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0D82A33-93E8-4B12-B00F-D97D7B92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9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ABB676-BFA2-4465-8F14-CFA3B833B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378F15-172B-4F69-A425-CFD1707DE0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BEDCD45-AE3A-4BFF-A4D0-2029A083A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6590B08-2D80-45C2-9311-3460CC72C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3147232-836D-4555-BA94-209FD865E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E76F3C1-4EE0-4307-8D4A-28DA8E27D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721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01D5D9-8E85-48CA-B429-028726E87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1D84D57-26CA-4D0A-B636-02B1C30042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36AEEBC-9570-4D7D-8FFE-712851BE0F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70BBC92-74E6-4A0F-8F40-BE965A3C5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FE3EC8-D383-44EB-924F-AABC69E9F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B2D86AD-B3B8-43FF-A154-2145BF294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73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C5BC372-F66D-4B1D-8BBA-75FED1D4C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CD8649-EC0E-45C9-BE78-865678759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7547A52-7D4C-4CA6-BE4B-E5CBBAA206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A3823-7CF2-4AFB-B11C-4AD66F011AFA}" type="datetimeFigureOut">
              <a:rPr lang="en-US" smtClean="0"/>
              <a:t>1/25/2019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0DE4804-9088-40C9-B86B-0CB871C48B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601EA5-0073-415B-B1E5-6C99DAC3D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8A1C4-C62B-4ED4-B444-8789AC0270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10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9A617A-1C30-4D11-9E04-BD1F3045DB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SNR estimation assumptions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1E714C-510B-4DE2-A45A-BEB6170C49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89196"/>
            <a:ext cx="9144000" cy="968604"/>
          </a:xfrm>
        </p:spPr>
        <p:txBody>
          <a:bodyPr/>
          <a:lstStyle/>
          <a:p>
            <a:r>
              <a:rPr lang="en-US" altLang="ja-JP" dirty="0" smtClean="0"/>
              <a:t>Anritsu, </a:t>
            </a:r>
            <a:r>
              <a:rPr lang="en-US" dirty="0" err="1" smtClean="0"/>
              <a:t>Keysight</a:t>
            </a:r>
            <a:r>
              <a:rPr lang="en-US" dirty="0" smtClean="0"/>
              <a:t> Technologies, R&amp;S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106911" y="211667"/>
            <a:ext cx="1770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R5-190980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3303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 in RAN5 NR#4 </a:t>
            </a:r>
            <a:r>
              <a:rPr kumimoji="1" lang="en-US" altLang="ja-JP" dirty="0" err="1" smtClean="0"/>
              <a:t>AdHoc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Following papers are provided in RAN5 NR#4 </a:t>
            </a:r>
            <a:r>
              <a:rPr kumimoji="1" lang="en-US" altLang="ja-JP" dirty="0" err="1" smtClean="0"/>
              <a:t>AdHoc</a:t>
            </a:r>
            <a:r>
              <a:rPr kumimoji="1" lang="en-US" altLang="ja-JP" dirty="0" smtClean="0"/>
              <a:t> meeting are discussed</a:t>
            </a:r>
          </a:p>
          <a:p>
            <a:endParaRPr kumimoji="1" lang="en-US" altLang="ja-JP" dirty="0"/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This </a:t>
            </a:r>
            <a:r>
              <a:rPr kumimoji="1" lang="en-US" altLang="ja-JP" dirty="0" smtClean="0"/>
              <a:t>paper summarize the assumption that shall be used for deriving SNR estimation for FR2 test cases.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128952"/>
              </p:ext>
            </p:extLst>
          </p:nvPr>
        </p:nvGraphicFramePr>
        <p:xfrm>
          <a:off x="1292773" y="2900854"/>
          <a:ext cx="9774620" cy="109728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343001"/>
                <a:gridCol w="6445964"/>
                <a:gridCol w="1985655"/>
              </a:tblGrid>
              <a:tr h="214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R5-190601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On relaxation of test requirements for Low and High PSD test cases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 err="1" smtClean="0">
                          <a:solidFill>
                            <a:schemeClr val="tx1"/>
                          </a:solidFill>
                          <a:effectLst/>
                        </a:rPr>
                        <a:t>Keysight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12402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R5-190446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On the power level to derive SNR for FR2 </a:t>
                      </a:r>
                      <a:r>
                        <a:rPr lang="en-US" sz="18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TRx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tests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Anritsu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12402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R5-190460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SNR estimation update for FR2 priority 1 and 2 </a:t>
                      </a:r>
                      <a:r>
                        <a:rPr lang="en-US" sz="18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TRx</a:t>
                      </a:r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 TCs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Anritsu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4762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R5-190059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Impact from noise for FR2 </a:t>
                      </a:r>
                      <a:r>
                        <a:rPr lang="en-US" altLang="ja-JP" sz="1800" u="none" strike="noStrike" dirty="0" err="1" smtClean="0">
                          <a:solidFill>
                            <a:schemeClr val="tx1"/>
                          </a:solidFill>
                          <a:effectLst/>
                        </a:rPr>
                        <a:t>TRx</a:t>
                      </a:r>
                      <a:r>
                        <a:rPr lang="en-US" altLang="ja-JP" sz="1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MU</a:t>
                      </a:r>
                      <a:endParaRPr lang="en-US" altLang="ja-JP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Anritsu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911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3B57A3-B88B-4D80-9578-5F86C37DE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(1/4)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158E8F-161B-47DA-A7F9-45D36DBE2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106" y="1509818"/>
            <a:ext cx="10515600" cy="4667250"/>
          </a:xfrm>
        </p:spPr>
        <p:txBody>
          <a:bodyPr>
            <a:noAutofit/>
          </a:bodyPr>
          <a:lstStyle/>
          <a:p>
            <a:r>
              <a:rPr lang="en-US" sz="1800" dirty="0"/>
              <a:t>Estimation on SNR is required to address testability issue </a:t>
            </a:r>
            <a:r>
              <a:rPr lang="en-US" sz="1800" dirty="0" smtClean="0"/>
              <a:t>due to low SNR</a:t>
            </a:r>
          </a:p>
          <a:p>
            <a:r>
              <a:rPr lang="en-US" altLang="ja-JP" sz="1800" dirty="0"/>
              <a:t>Threshold SNR or Threshold Systematic Error of any </a:t>
            </a:r>
            <a:r>
              <a:rPr lang="en-US" altLang="ja-JP" sz="1800" dirty="0" smtClean="0"/>
              <a:t>in-band </a:t>
            </a:r>
            <a:r>
              <a:rPr lang="en-US" altLang="ja-JP" sz="1800" dirty="0" err="1" smtClean="0"/>
              <a:t>TRx</a:t>
            </a:r>
            <a:r>
              <a:rPr lang="en-US" altLang="ja-JP" sz="1800" dirty="0" smtClean="0"/>
              <a:t> test will </a:t>
            </a:r>
            <a:r>
              <a:rPr lang="en-US" altLang="ja-JP" sz="1800" dirty="0"/>
              <a:t>not be determined before having all the SNRs for below </a:t>
            </a:r>
            <a:r>
              <a:rPr lang="en-US" altLang="ja-JP" sz="1800" dirty="0" smtClean="0"/>
              <a:t>TCs to see the SNR of the test system which support variety of test cases in terms of target power level to be measured. </a:t>
            </a:r>
            <a:endParaRPr lang="en-US" altLang="ja-JP" sz="1800" dirty="0"/>
          </a:p>
          <a:p>
            <a:pPr lvl="1"/>
            <a:r>
              <a:rPr lang="en-US" altLang="ja-JP" sz="1800" dirty="0"/>
              <a:t>MOP (Represents Mid-High Power TC)</a:t>
            </a:r>
          </a:p>
          <a:p>
            <a:pPr lvl="1"/>
            <a:r>
              <a:rPr lang="en-US" altLang="ja-JP" sz="1800" dirty="0"/>
              <a:t>OFF Power (Represents Low Power TC)</a:t>
            </a:r>
          </a:p>
          <a:p>
            <a:pPr lvl="1"/>
            <a:r>
              <a:rPr lang="en-US" altLang="ja-JP" sz="1800" dirty="0"/>
              <a:t>SEM, ACLR (Represents Low Power Measurement under the existence of high power carrier in vicinity</a:t>
            </a:r>
            <a:r>
              <a:rPr lang="en-US" altLang="ja-JP" sz="1800" dirty="0" smtClean="0"/>
              <a:t>)</a:t>
            </a:r>
          </a:p>
          <a:p>
            <a:r>
              <a:rPr lang="en-US" altLang="ja-JP" sz="1800" dirty="0" smtClean="0"/>
              <a:t>Estimation of SNR for other Priority 1 and Priority 2 test are not deprioritized and are still encouraged to be provided in RAN5#82.</a:t>
            </a:r>
            <a:endParaRPr lang="en-US" altLang="ja-JP" sz="18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9766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3B57A3-B88B-4D80-9578-5F86C37DE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(2/4)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158E8F-161B-47DA-A7F9-45D36DBE2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106" y="1509818"/>
            <a:ext cx="10515600" cy="4667250"/>
          </a:xfrm>
        </p:spPr>
        <p:txBody>
          <a:bodyPr>
            <a:noAutofit/>
          </a:bodyPr>
          <a:lstStyle/>
          <a:p>
            <a:r>
              <a:rPr lang="en-US" sz="1800" dirty="0" smtClean="0"/>
              <a:t>Adopt </a:t>
            </a:r>
            <a:r>
              <a:rPr lang="en-US" sz="1800" dirty="0"/>
              <a:t>following general assumptions for deriving estimated SNR</a:t>
            </a:r>
          </a:p>
          <a:p>
            <a:pPr lvl="1"/>
            <a:r>
              <a:rPr lang="en-US" sz="1600" dirty="0"/>
              <a:t>UE power class 3 </a:t>
            </a:r>
            <a:r>
              <a:rPr lang="en-US" sz="1600" dirty="0" smtClean="0"/>
              <a:t>requirements</a:t>
            </a:r>
          </a:p>
          <a:p>
            <a:pPr lvl="1"/>
            <a:r>
              <a:rPr lang="en-US" altLang="ja-JP" sz="1600" dirty="0"/>
              <a:t>Channel bandwidth </a:t>
            </a:r>
            <a:r>
              <a:rPr lang="en-US" altLang="ja-JP" sz="1600" dirty="0" smtClean="0"/>
              <a:t>: </a:t>
            </a:r>
            <a:r>
              <a:rPr lang="en-US" altLang="ja-JP" sz="1600" dirty="0"/>
              <a:t>400 MHz </a:t>
            </a:r>
          </a:p>
          <a:p>
            <a:pPr lvl="1"/>
            <a:r>
              <a:rPr lang="en-US" altLang="ja-JP" sz="1600" dirty="0"/>
              <a:t>Frequency ranges: </a:t>
            </a:r>
          </a:p>
          <a:p>
            <a:pPr lvl="2"/>
            <a:r>
              <a:rPr lang="en-US" altLang="ja-JP" sz="1400" dirty="0"/>
              <a:t>FR2a: 23.45 GHz≤f≤32.125GHz, SNR derived for </a:t>
            </a:r>
            <a:r>
              <a:rPr lang="en-US" altLang="ja-JP" sz="1400" dirty="0" smtClean="0"/>
              <a:t>32.125GHz</a:t>
            </a:r>
          </a:p>
          <a:p>
            <a:pPr lvl="3"/>
            <a:r>
              <a:rPr lang="en-US" altLang="ja-JP" sz="1100" dirty="0"/>
              <a:t>Add note that SNR estimation does not apply between </a:t>
            </a:r>
            <a:r>
              <a:rPr lang="en-US" altLang="ja-JP" sz="1100" dirty="0" smtClean="0"/>
              <a:t>30.3GHz - </a:t>
            </a:r>
            <a:r>
              <a:rPr lang="en-US" altLang="ja-JP" sz="1100" dirty="0"/>
              <a:t>32.125GHz </a:t>
            </a:r>
          </a:p>
          <a:p>
            <a:pPr lvl="2"/>
            <a:r>
              <a:rPr lang="en-US" altLang="ja-JP" sz="1400" dirty="0"/>
              <a:t>FR2b: 32.125 GHz&lt;f≤40.8GHz, SNR derived for </a:t>
            </a:r>
            <a:r>
              <a:rPr lang="en-US" altLang="ja-JP" sz="1400" dirty="0" smtClean="0"/>
              <a:t>40.8GHz</a:t>
            </a:r>
          </a:p>
          <a:p>
            <a:pPr lvl="1"/>
            <a:r>
              <a:rPr lang="en-US" sz="1600" dirty="0" smtClean="0"/>
              <a:t>MOP:</a:t>
            </a:r>
          </a:p>
          <a:p>
            <a:pPr lvl="2"/>
            <a:r>
              <a:rPr lang="en-US" sz="1400" dirty="0" smtClean="0"/>
              <a:t>Max </a:t>
            </a:r>
            <a:r>
              <a:rPr lang="en-US" sz="1400" dirty="0"/>
              <a:t>peak </a:t>
            </a:r>
            <a:r>
              <a:rPr lang="en-US" sz="1400" dirty="0" smtClean="0"/>
              <a:t>EIRP: </a:t>
            </a:r>
            <a:r>
              <a:rPr lang="en-US" sz="1400" dirty="0"/>
              <a:t>+43 </a:t>
            </a:r>
            <a:r>
              <a:rPr lang="en-US" sz="1400" dirty="0" err="1" smtClean="0"/>
              <a:t>dBm</a:t>
            </a:r>
            <a:r>
              <a:rPr lang="en-US" sz="1400" dirty="0" smtClean="0"/>
              <a:t>/</a:t>
            </a:r>
            <a:r>
              <a:rPr lang="en-US" altLang="ja-JP" sz="1400" dirty="0" err="1" smtClean="0"/>
              <a:t>ChBW</a:t>
            </a:r>
            <a:r>
              <a:rPr lang="en-US" sz="1400" dirty="0" smtClean="0"/>
              <a:t>	</a:t>
            </a:r>
            <a:endParaRPr lang="en-US" sz="1400" dirty="0"/>
          </a:p>
          <a:p>
            <a:pPr lvl="2"/>
            <a:r>
              <a:rPr lang="en-US" sz="1400" dirty="0"/>
              <a:t>Min peak EIRP: 22.4 dBm for FR2a and 20.6 dBm for </a:t>
            </a:r>
            <a:r>
              <a:rPr lang="en-US" sz="1400" dirty="0" smtClean="0"/>
              <a:t>FR2b – </a:t>
            </a:r>
            <a:r>
              <a:rPr lang="en-US" sz="1400" dirty="0"/>
              <a:t>Multi-band relaxation</a:t>
            </a:r>
          </a:p>
          <a:p>
            <a:pPr lvl="3"/>
            <a:r>
              <a:rPr lang="en-US" sz="1100" dirty="0"/>
              <a:t>Multiband relaxation for peak EIRP:</a:t>
            </a:r>
          </a:p>
          <a:p>
            <a:pPr lvl="4"/>
            <a:r>
              <a:rPr lang="en-US" sz="1100" dirty="0" smtClean="0"/>
              <a:t>FR2a UE</a:t>
            </a:r>
            <a:r>
              <a:rPr lang="en-US" sz="1100" dirty="0"/>
              <a:t>: </a:t>
            </a:r>
            <a:r>
              <a:rPr lang="en-US" sz="1100" dirty="0" smtClean="0"/>
              <a:t>22.4d </a:t>
            </a:r>
            <a:r>
              <a:rPr lang="en-US" sz="1100" dirty="0" err="1" smtClean="0"/>
              <a:t>Bm</a:t>
            </a:r>
            <a:r>
              <a:rPr lang="en-US" sz="1100" dirty="0" smtClean="0"/>
              <a:t> -</a:t>
            </a:r>
            <a:r>
              <a:rPr lang="en-US" sz="1100" dirty="0"/>
              <a:t>1.7 dB (multi-band relaxation)</a:t>
            </a:r>
          </a:p>
          <a:p>
            <a:pPr lvl="4"/>
            <a:r>
              <a:rPr lang="en-US" sz="1100" dirty="0"/>
              <a:t>FR2b UE: 20.6 dBm -1.7 dB (multi-band relaxation)</a:t>
            </a:r>
          </a:p>
          <a:p>
            <a:pPr lvl="2"/>
            <a:r>
              <a:rPr lang="en-US" sz="1400" dirty="0"/>
              <a:t>TRP: 23 </a:t>
            </a:r>
            <a:r>
              <a:rPr lang="en-US" sz="1400" dirty="0" err="1" smtClean="0"/>
              <a:t>dBm</a:t>
            </a:r>
            <a:endParaRPr lang="en-US" sz="1400" dirty="0" smtClean="0"/>
          </a:p>
          <a:p>
            <a:pPr lvl="2"/>
            <a:r>
              <a:rPr lang="en-US" altLang="ja-JP" sz="1400" dirty="0"/>
              <a:t>Spherical coverage: 11.5 </a:t>
            </a:r>
            <a:r>
              <a:rPr lang="en-US" altLang="ja-JP" sz="1400" dirty="0" err="1"/>
              <a:t>dBm</a:t>
            </a:r>
            <a:r>
              <a:rPr lang="en-US" altLang="ja-JP" sz="1400" dirty="0"/>
              <a:t> for FR2a and 8 </a:t>
            </a:r>
            <a:r>
              <a:rPr lang="en-US" altLang="ja-JP" sz="1400" dirty="0" err="1"/>
              <a:t>dBm</a:t>
            </a:r>
            <a:r>
              <a:rPr lang="en-US" altLang="ja-JP" sz="1400" dirty="0"/>
              <a:t> for FR2b – Multi-band relaxation</a:t>
            </a:r>
          </a:p>
          <a:p>
            <a:pPr lvl="3"/>
            <a:r>
              <a:rPr lang="en-US" altLang="ja-JP" sz="1100" dirty="0"/>
              <a:t>Multiband relaxation for EIRP spherical coverage:</a:t>
            </a:r>
          </a:p>
          <a:p>
            <a:pPr lvl="4"/>
            <a:r>
              <a:rPr lang="en-US" altLang="ja-JP" sz="1100" dirty="0"/>
              <a:t>FR2a UE: 11.5 </a:t>
            </a:r>
            <a:r>
              <a:rPr lang="en-US" altLang="ja-JP" sz="1100" dirty="0" err="1"/>
              <a:t>dBm</a:t>
            </a:r>
            <a:r>
              <a:rPr lang="en-US" altLang="ja-JP" sz="1100" dirty="0"/>
              <a:t> -1.75 dB (multi-band relaxation)</a:t>
            </a:r>
          </a:p>
          <a:p>
            <a:pPr lvl="4"/>
            <a:r>
              <a:rPr lang="en-US" altLang="ja-JP" sz="1100" dirty="0"/>
              <a:t>FR2b UE: 8 </a:t>
            </a:r>
            <a:r>
              <a:rPr lang="en-US" altLang="ja-JP" sz="1100" dirty="0" err="1"/>
              <a:t>dBm</a:t>
            </a:r>
            <a:r>
              <a:rPr lang="en-US" altLang="ja-JP" sz="1100" dirty="0"/>
              <a:t> -0.4 dB (multi-band relaxation</a:t>
            </a:r>
            <a:r>
              <a:rPr lang="en-US" altLang="ja-JP" sz="1100" dirty="0" smtClean="0"/>
              <a:t>)</a:t>
            </a:r>
            <a:endParaRPr 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388563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3B57A3-B88B-4D80-9578-5F86C37DE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(3/4)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158E8F-161B-47DA-A7F9-45D36DBE2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2800" y="1613959"/>
            <a:ext cx="10515600" cy="466725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Adopt following general assumptions for deriving estimated SNR(</a:t>
            </a:r>
            <a:r>
              <a:rPr lang="en-US" sz="1800" dirty="0" err="1" smtClean="0"/>
              <a:t>Cont</a:t>
            </a:r>
            <a:r>
              <a:rPr lang="en-US" sz="1800" dirty="0" smtClean="0"/>
              <a:t>’)</a:t>
            </a:r>
          </a:p>
          <a:p>
            <a:pPr lvl="1"/>
            <a:r>
              <a:rPr lang="en-US" sz="1600" dirty="0" smtClean="0"/>
              <a:t>OFF Power</a:t>
            </a:r>
            <a:endParaRPr lang="en-US" sz="1600" dirty="0"/>
          </a:p>
          <a:p>
            <a:pPr lvl="2"/>
            <a:r>
              <a:rPr lang="en-US" sz="1400" dirty="0" smtClean="0"/>
              <a:t>TRP : -35dBm/</a:t>
            </a:r>
            <a:r>
              <a:rPr lang="en-US" sz="1400" dirty="0" err="1" smtClean="0"/>
              <a:t>ChBW</a:t>
            </a:r>
            <a:endParaRPr lang="en-US" sz="1400" dirty="0" smtClean="0"/>
          </a:p>
          <a:p>
            <a:pPr lvl="1"/>
            <a:r>
              <a:rPr lang="en-US" sz="1600" dirty="0" smtClean="0"/>
              <a:t>SEM</a:t>
            </a:r>
          </a:p>
          <a:p>
            <a:pPr lvl="2"/>
            <a:r>
              <a:rPr lang="en-US" sz="1400" dirty="0" smtClean="0"/>
              <a:t>TRP : -13dBm/MHz</a:t>
            </a:r>
          </a:p>
          <a:p>
            <a:pPr lvl="1"/>
            <a:r>
              <a:rPr lang="en-US" sz="1600" dirty="0" smtClean="0"/>
              <a:t>ACLR</a:t>
            </a:r>
          </a:p>
          <a:p>
            <a:pPr lvl="2"/>
            <a:r>
              <a:rPr lang="en-US" sz="1400" dirty="0" smtClean="0"/>
              <a:t>Adjacent channel power</a:t>
            </a:r>
          </a:p>
          <a:p>
            <a:pPr lvl="3"/>
            <a:r>
              <a:rPr lang="en-US" sz="1200" dirty="0" smtClean="0"/>
              <a:t>FR2a UE : </a:t>
            </a:r>
            <a:r>
              <a:rPr lang="en-US" altLang="ja-JP" sz="1200" dirty="0"/>
              <a:t>23dBm(TRP)-</a:t>
            </a:r>
            <a:r>
              <a:rPr lang="en-US" altLang="ja-JP" sz="1200" dirty="0" smtClean="0"/>
              <a:t>17dBc</a:t>
            </a:r>
            <a:endParaRPr lang="en-US" sz="1200" dirty="0" smtClean="0"/>
          </a:p>
          <a:p>
            <a:pPr lvl="3"/>
            <a:r>
              <a:rPr lang="en-US" sz="1200" dirty="0" smtClean="0"/>
              <a:t>FR2b UE : </a:t>
            </a:r>
            <a:r>
              <a:rPr lang="en-US" altLang="ja-JP" sz="1200" dirty="0"/>
              <a:t>23dBm(TRP)-</a:t>
            </a:r>
            <a:r>
              <a:rPr lang="en-US" altLang="ja-JP" sz="1200" dirty="0" smtClean="0"/>
              <a:t>16dBc</a:t>
            </a:r>
          </a:p>
          <a:p>
            <a:pPr lvl="2"/>
            <a:r>
              <a:rPr lang="en-US" sz="1400" dirty="0" smtClean="0"/>
              <a:t>Adjacent channel BW is 400MHz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1507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3B57A3-B88B-4D80-9578-5F86C37DE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(4/4)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xmlns="" id="{4D158E8F-161B-47DA-A7F9-45D36DBE225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667250"/>
              </a:xfrm>
            </p:spPr>
            <p:txBody>
              <a:bodyPr>
                <a:normAutofit/>
              </a:bodyPr>
              <a:lstStyle/>
              <a:p>
                <a:r>
                  <a:rPr lang="en-US" sz="1800" dirty="0" smtClean="0">
                    <a:solidFill>
                      <a:schemeClr val="tx1"/>
                    </a:solidFill>
                  </a:rPr>
                  <a:t>Adopt following general assumptions for deriving estimated SNR(</a:t>
                </a:r>
                <a:r>
                  <a:rPr lang="en-US" sz="1800" dirty="0" err="1" smtClean="0">
                    <a:solidFill>
                      <a:schemeClr val="tx1"/>
                    </a:solidFill>
                  </a:rPr>
                  <a:t>Cont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’)</a:t>
                </a:r>
                <a:endParaRPr lang="en-US" sz="18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altLang="ja-JP" sz="1600" dirty="0">
                    <a:solidFill>
                      <a:schemeClr val="tx1"/>
                    </a:solidFill>
                  </a:rPr>
                  <a:t>SNR is calculated for total component power of both polarization</a:t>
                </a:r>
              </a:p>
              <a:p>
                <a:pPr lvl="1"/>
                <a:r>
                  <a:rPr lang="en-US" altLang="ja-JP" sz="1600" dirty="0">
                    <a:solidFill>
                      <a:schemeClr val="tx1"/>
                    </a:solidFill>
                  </a:rPr>
                  <a:t>Impact from the noise (systematic error) is calculated with </a:t>
                </a:r>
                <a14:m>
                  <m:oMath xmlns:m="http://schemas.openxmlformats.org/officeDocument/2006/math">
                    <m:r>
                      <a:rPr lang="en-US" altLang="ja-JP" sz="1600" i="1">
                        <a:solidFill>
                          <a:schemeClr val="tx1"/>
                        </a:solidFill>
                        <a:latin typeface="Cambria Math"/>
                      </a:rPr>
                      <m:t>10</m:t>
                    </m:r>
                    <m:func>
                      <m:funcPr>
                        <m:ctrlPr>
                          <a:rPr lang="ja-JP" altLang="ja-JP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ja-JP" altLang="ja-JP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ja-JP" sz="160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log</m:t>
                            </m:r>
                          </m:e>
                          <m:sub>
                            <m:r>
                              <a:rPr lang="en-US" altLang="ja-JP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10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ja-JP" altLang="ja-JP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ja-JP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ja-JP" altLang="ja-JP" sz="16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ja-JP" sz="16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ja-JP" sz="16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𝑆𝑁𝑅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en-US" altLang="ja-JP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ja-JP" sz="1000" dirty="0">
                    <a:solidFill>
                      <a:schemeClr val="tx1"/>
                    </a:solidFill>
                  </a:rPr>
                  <a:t>(SNR as linear value) </a:t>
                </a:r>
                <a:r>
                  <a:rPr lang="en-US" altLang="ja-JP" sz="1600" dirty="0">
                    <a:solidFill>
                      <a:schemeClr val="tx1"/>
                    </a:solidFill>
                  </a:rPr>
                  <a:t>[R5-190059, R5-190446</a:t>
                </a:r>
                <a:r>
                  <a:rPr lang="en-US" altLang="ja-JP" sz="1600" dirty="0" smtClean="0">
                    <a:solidFill>
                      <a:schemeClr val="tx1"/>
                    </a:solidFill>
                  </a:rPr>
                  <a:t>]</a:t>
                </a:r>
              </a:p>
              <a:p>
                <a:pPr lvl="1"/>
                <a:r>
                  <a:rPr lang="en-US" altLang="ja-JP" sz="1600" dirty="0">
                    <a:solidFill>
                      <a:schemeClr val="tx1"/>
                    </a:solidFill>
                  </a:rPr>
                  <a:t>SNR estimation is provided assuming single test setup. </a:t>
                </a:r>
              </a:p>
              <a:p>
                <a:pPr lvl="1"/>
                <a:r>
                  <a:rPr lang="en-US" altLang="ja-JP" sz="1600" dirty="0">
                    <a:solidFill>
                      <a:schemeClr val="tx1"/>
                    </a:solidFill>
                  </a:rPr>
                  <a:t>Size of QZ 30cm for </a:t>
                </a:r>
                <a:r>
                  <a:rPr lang="en-US" altLang="ja-JP" sz="1600" dirty="0" smtClean="0">
                    <a:solidFill>
                      <a:schemeClr val="tx1"/>
                    </a:solidFill>
                  </a:rPr>
                  <a:t>IFF</a:t>
                </a:r>
                <a:endParaRPr lang="en-US" altLang="ja-JP" sz="1600" dirty="0">
                  <a:solidFill>
                    <a:schemeClr val="tx1"/>
                  </a:solidFill>
                </a:endParaRPr>
              </a:p>
              <a:p>
                <a:r>
                  <a:rPr lang="en-US" altLang="ja-JP" sz="1800" dirty="0">
                    <a:solidFill>
                      <a:schemeClr val="tx1"/>
                    </a:solidFill>
                  </a:rPr>
                  <a:t>Following </a:t>
                </a:r>
                <a:r>
                  <a:rPr lang="en-US" altLang="ja-JP" sz="1800" dirty="0" smtClean="0">
                    <a:solidFill>
                      <a:schemeClr val="tx1"/>
                    </a:solidFill>
                  </a:rPr>
                  <a:t>information should </a:t>
                </a:r>
                <a:r>
                  <a:rPr lang="en-US" altLang="ja-JP" sz="1800" dirty="0">
                    <a:solidFill>
                      <a:schemeClr val="tx1"/>
                    </a:solidFill>
                  </a:rPr>
                  <a:t>be </a:t>
                </a:r>
                <a:r>
                  <a:rPr lang="en-US" altLang="ja-JP" sz="1800" dirty="0" smtClean="0">
                    <a:solidFill>
                      <a:schemeClr val="tx1"/>
                    </a:solidFill>
                  </a:rPr>
                  <a:t>provided in addition to estimated SNR</a:t>
                </a:r>
                <a:endParaRPr lang="en-US" altLang="ja-JP" sz="1800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altLang="ja-JP" sz="1600" dirty="0" smtClean="0">
                    <a:solidFill>
                      <a:schemeClr val="tx1"/>
                    </a:solidFill>
                  </a:rPr>
                  <a:t>Temperature </a:t>
                </a:r>
                <a:r>
                  <a:rPr lang="en-US" altLang="ja-JP" sz="1600" dirty="0">
                    <a:solidFill>
                      <a:schemeClr val="tx1"/>
                    </a:solidFill>
                  </a:rPr>
                  <a:t>range for conformance test </a:t>
                </a:r>
                <a:r>
                  <a:rPr lang="en-US" altLang="ja-JP" sz="1600" dirty="0" smtClean="0">
                    <a:solidFill>
                      <a:schemeClr val="tx1"/>
                    </a:solidFill>
                  </a:rPr>
                  <a:t>system</a:t>
                </a:r>
              </a:p>
              <a:p>
                <a:r>
                  <a:rPr lang="en-US" altLang="ja-JP" sz="1800" dirty="0">
                    <a:solidFill>
                      <a:schemeClr val="tx1"/>
                    </a:solidFill>
                  </a:rPr>
                  <a:t>After collecting the </a:t>
                </a:r>
                <a:r>
                  <a:rPr lang="en-US" altLang="ja-JP" sz="1800" dirty="0" smtClean="0">
                    <a:solidFill>
                      <a:schemeClr val="tx1"/>
                    </a:solidFill>
                  </a:rPr>
                  <a:t>estimated, </a:t>
                </a:r>
                <a:r>
                  <a:rPr lang="en-US" altLang="ja-JP" sz="1800" dirty="0">
                    <a:solidFill>
                      <a:schemeClr val="tx1"/>
                    </a:solidFill>
                  </a:rPr>
                  <a:t>define an acceptable limit on influence of noise </a:t>
                </a:r>
                <a:r>
                  <a:rPr lang="en-US" altLang="ja-JP" sz="1800" dirty="0" smtClean="0">
                    <a:solidFill>
                      <a:schemeClr val="tx1"/>
                    </a:solidFill>
                  </a:rPr>
                  <a:t>for each </a:t>
                </a:r>
                <a:r>
                  <a:rPr lang="en-US" altLang="ja-JP" sz="1800" dirty="0" err="1" smtClean="0">
                    <a:solidFill>
                      <a:schemeClr val="tx1"/>
                    </a:solidFill>
                  </a:rPr>
                  <a:t>Tx</a:t>
                </a:r>
                <a:r>
                  <a:rPr lang="en-US" altLang="ja-JP" sz="1800" dirty="0" smtClean="0">
                    <a:solidFill>
                      <a:schemeClr val="tx1"/>
                    </a:solidFill>
                  </a:rPr>
                  <a:t> test case that </a:t>
                </a:r>
                <a:r>
                  <a:rPr lang="en-US" altLang="ja-JP" sz="1800" dirty="0">
                    <a:solidFill>
                      <a:schemeClr val="tx1"/>
                    </a:solidFill>
                  </a:rPr>
                  <a:t>will be added into MU budget </a:t>
                </a:r>
                <a:r>
                  <a:rPr lang="en-US" altLang="ja-JP" sz="1800" dirty="0" smtClean="0">
                    <a:solidFill>
                      <a:schemeClr val="tx1"/>
                    </a:solidFill>
                  </a:rPr>
                  <a:t>considering </a:t>
                </a:r>
                <a:r>
                  <a:rPr lang="en-US" altLang="ja-JP" sz="1800" dirty="0">
                    <a:solidFill>
                      <a:schemeClr val="tx1"/>
                    </a:solidFill>
                  </a:rPr>
                  <a:t>a trade off between higher MU vs core requirement relaxation</a:t>
                </a:r>
              </a:p>
              <a:p>
                <a:endParaRPr lang="en-US" altLang="ja-JP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4D158E8F-161B-47DA-A7F9-45D36DBE22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667250"/>
              </a:xfrm>
              <a:blipFill rotWithShape="1">
                <a:blip r:embed="rId3"/>
                <a:stretch>
                  <a:fillRect l="-406" t="-117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733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453</Words>
  <Application>Microsoft Office PowerPoint</Application>
  <PresentationFormat>Custom</PresentationFormat>
  <Paragraphs>71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on SNR estimation assumptions</vt:lpstr>
      <vt:lpstr>Discussion in RAN5 NR#4 AdHoc</vt:lpstr>
      <vt:lpstr>Agreements (1/4)</vt:lpstr>
      <vt:lpstr>Agreements (2/4)</vt:lpstr>
      <vt:lpstr>Agreements (3/4)</vt:lpstr>
      <vt:lpstr>Agreements (4/4)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Influence of noise assumptions</dc:title>
  <dc:creator>Emilio Ruiz</dc:creator>
  <cp:lastModifiedBy>Windows ユーザー</cp:lastModifiedBy>
  <cp:revision>146</cp:revision>
  <dcterms:created xsi:type="dcterms:W3CDTF">2019-01-23T08:00:05Z</dcterms:created>
  <dcterms:modified xsi:type="dcterms:W3CDTF">2019-01-25T03:45:21Z</dcterms:modified>
</cp:coreProperties>
</file>