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3" r:id="rId6"/>
    <p:sldId id="264" r:id="rId7"/>
    <p:sldId id="266" r:id="rId8"/>
    <p:sldId id="267" r:id="rId9"/>
    <p:sldId id="265" r:id="rId10"/>
    <p:sldId id="269"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880" autoAdjust="0"/>
    <p:restoredTop sz="94660"/>
  </p:normalViewPr>
  <p:slideViewPr>
    <p:cSldViewPr>
      <p:cViewPr varScale="1">
        <p:scale>
          <a:sx n="108" d="100"/>
          <a:sy n="108" d="100"/>
        </p:scale>
        <p:origin x="2148"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A99F139-AEE3-42FF-925E-CB9AF7C85392}" type="datetimeFigureOut">
              <a:rPr lang="en-US" smtClean="0"/>
              <a:t>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513937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641182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857324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533474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99F139-AEE3-42FF-925E-CB9AF7C85392}" type="datetimeFigureOut">
              <a:rPr lang="en-US" smtClean="0"/>
              <a:t>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213923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A99F139-AEE3-42FF-925E-CB9AF7C85392}" type="datetimeFigureOut">
              <a:rPr lang="en-US" smtClean="0"/>
              <a:t>1/24/2019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222485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A99F139-AEE3-42FF-925E-CB9AF7C85392}" type="datetimeFigureOut">
              <a:rPr lang="en-US" smtClean="0"/>
              <a:t>1/24/2019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272500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A99F139-AEE3-42FF-925E-CB9AF7C85392}" type="datetimeFigureOut">
              <a:rPr lang="en-US" smtClean="0"/>
              <a:t>1/24/2019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4192258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99F139-AEE3-42FF-925E-CB9AF7C85392}" type="datetimeFigureOut">
              <a:rPr lang="en-US" smtClean="0"/>
              <a:t>1/24/2019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53822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99F139-AEE3-42FF-925E-CB9AF7C85392}" type="datetimeFigureOut">
              <a:rPr lang="en-US" smtClean="0"/>
              <a:t>1/24/2019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45654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99F139-AEE3-42FF-925E-CB9AF7C85392}" type="datetimeFigureOut">
              <a:rPr lang="en-US" smtClean="0"/>
              <a:t>1/24/2019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255316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99F139-AEE3-42FF-925E-CB9AF7C85392}" type="datetimeFigureOut">
              <a:rPr lang="en-US" smtClean="0"/>
              <a:t>1/24/2019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5094A2-F9F3-425D-BDE1-5CF568D5205F}" type="slidenum">
              <a:rPr lang="en-US" smtClean="0"/>
              <a:t>‹#›</a:t>
            </a:fld>
            <a:endParaRPr lang="en-US"/>
          </a:p>
        </p:txBody>
      </p:sp>
    </p:spTree>
    <p:extLst>
      <p:ext uri="{BB962C8B-B14F-4D97-AF65-F5344CB8AC3E}">
        <p14:creationId xmlns:p14="http://schemas.microsoft.com/office/powerpoint/2010/main" val="736146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WF on MU Threshold</a:t>
            </a:r>
          </a:p>
        </p:txBody>
      </p:sp>
      <p:sp>
        <p:nvSpPr>
          <p:cNvPr id="3" name="Subtitle 2"/>
          <p:cNvSpPr>
            <a:spLocks noGrp="1"/>
          </p:cNvSpPr>
          <p:nvPr>
            <p:ph type="subTitle" idx="1"/>
          </p:nvPr>
        </p:nvSpPr>
        <p:spPr/>
        <p:txBody>
          <a:bodyPr>
            <a:normAutofit/>
          </a:bodyPr>
          <a:lstStyle/>
          <a:p>
            <a:r>
              <a:rPr lang="en-US" dirty="0"/>
              <a:t>Qualcomm, Verizon, AT&amp;T, Orange, Vodafone, Nokia, Sprint, CAICT, Dish, Ericsson, CMCC, Samsung, Motorola</a:t>
            </a:r>
          </a:p>
        </p:txBody>
      </p:sp>
    </p:spTree>
    <p:extLst>
      <p:ext uri="{BB962C8B-B14F-4D97-AF65-F5344CB8AC3E}">
        <p14:creationId xmlns:p14="http://schemas.microsoft.com/office/powerpoint/2010/main" val="1493356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0D0BC-A1E1-47A2-A9FC-86CED1F0131D}"/>
              </a:ext>
            </a:extLst>
          </p:cNvPr>
          <p:cNvSpPr>
            <a:spLocks noGrp="1"/>
          </p:cNvSpPr>
          <p:nvPr>
            <p:ph type="title"/>
          </p:nvPr>
        </p:nvSpPr>
        <p:spPr/>
        <p:txBody>
          <a:bodyPr/>
          <a:lstStyle/>
          <a:p>
            <a:r>
              <a:rPr lang="en-US" dirty="0"/>
              <a:t>MU Threshold</a:t>
            </a:r>
          </a:p>
        </p:txBody>
      </p:sp>
      <p:sp>
        <p:nvSpPr>
          <p:cNvPr id="3" name="Content Placeholder 2">
            <a:extLst>
              <a:ext uri="{FF2B5EF4-FFF2-40B4-BE49-F238E27FC236}">
                <a16:creationId xmlns:a16="http://schemas.microsoft.com/office/drawing/2014/main" id="{3DF5C3ED-CDEF-4207-A976-BEB642180A7D}"/>
              </a:ext>
            </a:extLst>
          </p:cNvPr>
          <p:cNvSpPr>
            <a:spLocks noGrp="1"/>
          </p:cNvSpPr>
          <p:nvPr>
            <p:ph idx="1"/>
          </p:nvPr>
        </p:nvSpPr>
        <p:spPr/>
        <p:txBody>
          <a:bodyPr>
            <a:normAutofit fontScale="77500" lnSpcReduction="20000"/>
          </a:bodyPr>
          <a:lstStyle/>
          <a:p>
            <a:r>
              <a:rPr lang="en-US" dirty="0"/>
              <a:t>The MU Threshold, </a:t>
            </a:r>
            <a:r>
              <a:rPr lang="en-US" dirty="0" err="1"/>
              <a:t>MU</a:t>
            </a:r>
            <a:r>
              <a:rPr lang="en-US" baseline="-25000" dirty="0" err="1"/>
              <a:t>Threshold</a:t>
            </a:r>
            <a:r>
              <a:rPr lang="en-US" dirty="0"/>
              <a:t>, is used</a:t>
            </a:r>
          </a:p>
          <a:p>
            <a:pPr lvl="1"/>
            <a:r>
              <a:rPr lang="en-US" dirty="0"/>
              <a:t>To determine the Test Tolerance (TT) that test requirements are relaxed by, i.e., 0≤TT≤MU</a:t>
            </a:r>
            <a:r>
              <a:rPr lang="en-US" baseline="-25000" dirty="0"/>
              <a:t>Threshold</a:t>
            </a:r>
          </a:p>
          <a:p>
            <a:pPr lvl="1"/>
            <a:r>
              <a:rPr lang="en-US" dirty="0"/>
              <a:t>To determine whether a test system installed at a test lab and whose MU has been assessed can be used for certification purposes, i.e.,  </a:t>
            </a:r>
            <a:r>
              <a:rPr lang="en-US" dirty="0" err="1"/>
              <a:t>MU</a:t>
            </a:r>
            <a:r>
              <a:rPr lang="en-US" baseline="-25000" dirty="0" err="1"/>
              <a:t>TS</a:t>
            </a:r>
            <a:r>
              <a:rPr lang="en-US" dirty="0" err="1"/>
              <a:t>≤MU</a:t>
            </a:r>
            <a:r>
              <a:rPr lang="en-US" baseline="-25000" dirty="0" err="1"/>
              <a:t>Threshold</a:t>
            </a:r>
            <a:r>
              <a:rPr lang="en-US" dirty="0"/>
              <a:t> the test system can be used for certification purposes</a:t>
            </a:r>
          </a:p>
          <a:p>
            <a:r>
              <a:rPr lang="en-US" dirty="0"/>
              <a:t>Reducing the MU Threshold over time could result in authorized labs to become unauthorized</a:t>
            </a:r>
          </a:p>
          <a:p>
            <a:r>
              <a:rPr lang="en-US" dirty="0"/>
              <a:t>MU Thresholds for conducted</a:t>
            </a:r>
            <a:r>
              <a:rPr lang="en-US" strike="sngStrike" dirty="0"/>
              <a:t> </a:t>
            </a:r>
            <a:r>
              <a:rPr lang="en-US" dirty="0"/>
              <a:t>test cases have traditionally </a:t>
            </a:r>
            <a:r>
              <a:rPr lang="en-US" u="sng" dirty="0"/>
              <a:t>not</a:t>
            </a:r>
            <a:r>
              <a:rPr lang="en-US" dirty="0"/>
              <a:t> evolved over time</a:t>
            </a:r>
          </a:p>
          <a:p>
            <a:r>
              <a:rPr lang="en-US" dirty="0"/>
              <a:t>The MU threshold (Maximum Test System Uncertainty) will be captured in Annex F of TS38.521-2</a:t>
            </a:r>
          </a:p>
        </p:txBody>
      </p:sp>
    </p:spTree>
    <p:extLst>
      <p:ext uri="{BB962C8B-B14F-4D97-AF65-F5344CB8AC3E}">
        <p14:creationId xmlns:p14="http://schemas.microsoft.com/office/powerpoint/2010/main" val="2817078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D68D9-BAA5-4F47-B5C7-1102A7F250F5}"/>
              </a:ext>
            </a:extLst>
          </p:cNvPr>
          <p:cNvSpPr>
            <a:spLocks noGrp="1"/>
          </p:cNvSpPr>
          <p:nvPr>
            <p:ph type="title"/>
          </p:nvPr>
        </p:nvSpPr>
        <p:spPr/>
        <p:txBody>
          <a:bodyPr>
            <a:normAutofit fontScale="90000"/>
          </a:bodyPr>
          <a:lstStyle/>
          <a:p>
            <a:r>
              <a:rPr lang="en-US" dirty="0"/>
              <a:t>MU Assessment &amp; Expanded Uncertainty</a:t>
            </a:r>
          </a:p>
        </p:txBody>
      </p:sp>
      <p:sp>
        <p:nvSpPr>
          <p:cNvPr id="3" name="Content Placeholder 2">
            <a:extLst>
              <a:ext uri="{FF2B5EF4-FFF2-40B4-BE49-F238E27FC236}">
                <a16:creationId xmlns:a16="http://schemas.microsoft.com/office/drawing/2014/main" id="{EFE8F2DC-2ADC-4C06-9955-79FEC1B1CA8A}"/>
              </a:ext>
            </a:extLst>
          </p:cNvPr>
          <p:cNvSpPr>
            <a:spLocks noGrp="1"/>
          </p:cNvSpPr>
          <p:nvPr>
            <p:ph idx="1"/>
          </p:nvPr>
        </p:nvSpPr>
        <p:spPr/>
        <p:txBody>
          <a:bodyPr>
            <a:normAutofit/>
          </a:bodyPr>
          <a:lstStyle/>
          <a:p>
            <a:r>
              <a:rPr lang="en-US" dirty="0"/>
              <a:t>For every test case, a detailed and exhaustive MU assessment needs to be performed</a:t>
            </a:r>
          </a:p>
          <a:p>
            <a:pPr lvl="1"/>
            <a:r>
              <a:rPr lang="en-US" dirty="0"/>
              <a:t>For each MU element proper documentation and evidence must be presented to be included in the MU table, e.g., experimental data, simulation results, datasheets, research papers, etc.</a:t>
            </a:r>
          </a:p>
          <a:p>
            <a:r>
              <a:rPr lang="en-US" dirty="0"/>
              <a:t>For every test case, an expanded uncertainty (1.96σ - confidence interval of 95 %) is determined</a:t>
            </a:r>
          </a:p>
        </p:txBody>
      </p:sp>
    </p:spTree>
    <p:extLst>
      <p:ext uri="{BB962C8B-B14F-4D97-AF65-F5344CB8AC3E}">
        <p14:creationId xmlns:p14="http://schemas.microsoft.com/office/powerpoint/2010/main" val="3784057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23027-C54F-4CA8-A63D-47F138A61C99}"/>
              </a:ext>
            </a:extLst>
          </p:cNvPr>
          <p:cNvSpPr>
            <a:spLocks noGrp="1"/>
          </p:cNvSpPr>
          <p:nvPr>
            <p:ph type="title"/>
          </p:nvPr>
        </p:nvSpPr>
        <p:spPr/>
        <p:txBody>
          <a:bodyPr>
            <a:normAutofit fontScale="90000"/>
          </a:bodyPr>
          <a:lstStyle/>
          <a:p>
            <a:r>
              <a:rPr lang="en-US" dirty="0"/>
              <a:t>MU Threshold vs Expanded Uncertainty</a:t>
            </a:r>
          </a:p>
        </p:txBody>
      </p:sp>
      <p:sp>
        <p:nvSpPr>
          <p:cNvPr id="3" name="Content Placeholder 2">
            <a:extLst>
              <a:ext uri="{FF2B5EF4-FFF2-40B4-BE49-F238E27FC236}">
                <a16:creationId xmlns:a16="http://schemas.microsoft.com/office/drawing/2014/main" id="{B13853B0-377A-43D2-8403-3FFB6A1FD983}"/>
              </a:ext>
            </a:extLst>
          </p:cNvPr>
          <p:cNvSpPr>
            <a:spLocks noGrp="1"/>
          </p:cNvSpPr>
          <p:nvPr>
            <p:ph idx="1"/>
          </p:nvPr>
        </p:nvSpPr>
        <p:spPr/>
        <p:txBody>
          <a:bodyPr/>
          <a:lstStyle/>
          <a:p>
            <a:r>
              <a:rPr lang="en-US" dirty="0"/>
              <a:t>Generally in 3GPP, MU Threshold has been defined to be within 90% to 100% of the Expanded Uncertainty</a:t>
            </a:r>
          </a:p>
          <a:p>
            <a:r>
              <a:rPr lang="en-US" dirty="0"/>
              <a:t>Currently, there is no framework in place on how to determine the MU threshold for FR2 OTA test cases</a:t>
            </a:r>
          </a:p>
        </p:txBody>
      </p:sp>
    </p:spTree>
    <p:extLst>
      <p:ext uri="{BB962C8B-B14F-4D97-AF65-F5344CB8AC3E}">
        <p14:creationId xmlns:p14="http://schemas.microsoft.com/office/powerpoint/2010/main" val="2322477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69779-5905-433A-A73A-29323C4A6736}"/>
              </a:ext>
            </a:extLst>
          </p:cNvPr>
          <p:cNvSpPr>
            <a:spLocks noGrp="1"/>
          </p:cNvSpPr>
          <p:nvPr>
            <p:ph type="title"/>
          </p:nvPr>
        </p:nvSpPr>
        <p:spPr/>
        <p:txBody>
          <a:bodyPr/>
          <a:lstStyle/>
          <a:p>
            <a:r>
              <a:rPr lang="en-US" dirty="0"/>
              <a:t>Evolution of MU vs MU Threshold</a:t>
            </a:r>
          </a:p>
        </p:txBody>
      </p:sp>
      <p:sp>
        <p:nvSpPr>
          <p:cNvPr id="3" name="Content Placeholder 2">
            <a:extLst>
              <a:ext uri="{FF2B5EF4-FFF2-40B4-BE49-F238E27FC236}">
                <a16:creationId xmlns:a16="http://schemas.microsoft.com/office/drawing/2014/main" id="{700E4942-0F3D-43D6-99A8-AEB59B42DA06}"/>
              </a:ext>
            </a:extLst>
          </p:cNvPr>
          <p:cNvSpPr>
            <a:spLocks noGrp="1"/>
          </p:cNvSpPr>
          <p:nvPr>
            <p:ph idx="1"/>
          </p:nvPr>
        </p:nvSpPr>
        <p:spPr/>
        <p:txBody>
          <a:bodyPr/>
          <a:lstStyle/>
          <a:p>
            <a:r>
              <a:rPr lang="en-US" dirty="0"/>
              <a:t>TE Vendors are committed to improving the MU of test systems over time by evolution in technology, HW, and SW</a:t>
            </a:r>
          </a:p>
          <a:p>
            <a:r>
              <a:rPr lang="en-US" dirty="0"/>
              <a:t>Reducing the MU threshold over time could have significant consequences for labs with existing test systems by getting unauthorized. Potentially significant investments might be required to get authorized again</a:t>
            </a:r>
          </a:p>
        </p:txBody>
      </p:sp>
    </p:spTree>
    <p:extLst>
      <p:ext uri="{BB962C8B-B14F-4D97-AF65-F5344CB8AC3E}">
        <p14:creationId xmlns:p14="http://schemas.microsoft.com/office/powerpoint/2010/main" val="23713482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6D05F-C50B-4378-936E-737B1DDF8BEF}"/>
              </a:ext>
            </a:extLst>
          </p:cNvPr>
          <p:cNvSpPr>
            <a:spLocks noGrp="1"/>
          </p:cNvSpPr>
          <p:nvPr>
            <p:ph type="title"/>
          </p:nvPr>
        </p:nvSpPr>
        <p:spPr/>
        <p:txBody>
          <a:bodyPr/>
          <a:lstStyle/>
          <a:p>
            <a:r>
              <a:rPr lang="en-US" dirty="0"/>
              <a:t>Evolution of Expanded Uncertainty</a:t>
            </a:r>
          </a:p>
        </p:txBody>
      </p:sp>
      <p:sp>
        <p:nvSpPr>
          <p:cNvPr id="3" name="Content Placeholder 2">
            <a:extLst>
              <a:ext uri="{FF2B5EF4-FFF2-40B4-BE49-F238E27FC236}">
                <a16:creationId xmlns:a16="http://schemas.microsoft.com/office/drawing/2014/main" id="{48419173-04BB-4564-8F03-508AC5E83D82}"/>
              </a:ext>
            </a:extLst>
          </p:cNvPr>
          <p:cNvSpPr>
            <a:spLocks noGrp="1"/>
          </p:cNvSpPr>
          <p:nvPr>
            <p:ph idx="1"/>
          </p:nvPr>
        </p:nvSpPr>
        <p:spPr/>
        <p:txBody>
          <a:bodyPr/>
          <a:lstStyle/>
          <a:p>
            <a:r>
              <a:rPr lang="en-US" dirty="0"/>
              <a:t>For the last 2 years, TE and TS vendors have been working on MU assessments in RAN4 and later in RAN5. </a:t>
            </a:r>
          </a:p>
          <a:p>
            <a:r>
              <a:rPr lang="en-US" dirty="0"/>
              <a:t>Analyses were based on</a:t>
            </a:r>
          </a:p>
          <a:p>
            <a:pPr lvl="1"/>
            <a:r>
              <a:rPr lang="en-US" dirty="0"/>
              <a:t>state of the art equipment (highest performance) and components</a:t>
            </a:r>
          </a:p>
          <a:p>
            <a:pPr lvl="1"/>
            <a:r>
              <a:rPr lang="en-US" dirty="0"/>
              <a:t>optimized algorithms and procedures (measurement grids, calibrations, etc.)</a:t>
            </a:r>
          </a:p>
          <a:p>
            <a:pPr lvl="1"/>
            <a:endParaRPr lang="en-US" dirty="0"/>
          </a:p>
          <a:p>
            <a:pPr lvl="1"/>
            <a:endParaRPr lang="en-US" dirty="0"/>
          </a:p>
          <a:p>
            <a:pPr lvl="1"/>
            <a:endParaRPr lang="en-US" dirty="0"/>
          </a:p>
          <a:p>
            <a:pPr marL="457200" lvl="1" indent="0">
              <a:buNone/>
            </a:pPr>
            <a:endParaRPr lang="en-US" dirty="0"/>
          </a:p>
        </p:txBody>
      </p:sp>
      <p:graphicFrame>
        <p:nvGraphicFramePr>
          <p:cNvPr id="4" name="Table 3">
            <a:extLst>
              <a:ext uri="{FF2B5EF4-FFF2-40B4-BE49-F238E27FC236}">
                <a16:creationId xmlns:a16="http://schemas.microsoft.com/office/drawing/2014/main" id="{D5D50BE5-DA99-4F99-9ACD-CD5429F9B99D}"/>
              </a:ext>
            </a:extLst>
          </p:cNvPr>
          <p:cNvGraphicFramePr>
            <a:graphicFrameLocks noGrp="1"/>
          </p:cNvGraphicFramePr>
          <p:nvPr>
            <p:extLst>
              <p:ext uri="{D42A27DB-BD31-4B8C-83A1-F6EECF244321}">
                <p14:modId xmlns:p14="http://schemas.microsoft.com/office/powerpoint/2010/main" val="2823828516"/>
              </p:ext>
            </p:extLst>
          </p:nvPr>
        </p:nvGraphicFramePr>
        <p:xfrm>
          <a:off x="1143000" y="5723709"/>
          <a:ext cx="7315200" cy="1112520"/>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159913052"/>
                    </a:ext>
                  </a:extLst>
                </a:gridCol>
                <a:gridCol w="1828800">
                  <a:extLst>
                    <a:ext uri="{9D8B030D-6E8A-4147-A177-3AD203B41FA5}">
                      <a16:colId xmlns:a16="http://schemas.microsoft.com/office/drawing/2014/main" val="3635569810"/>
                    </a:ext>
                  </a:extLst>
                </a:gridCol>
                <a:gridCol w="1828800">
                  <a:extLst>
                    <a:ext uri="{9D8B030D-6E8A-4147-A177-3AD203B41FA5}">
                      <a16:colId xmlns:a16="http://schemas.microsoft.com/office/drawing/2014/main" val="1241781122"/>
                    </a:ext>
                  </a:extLst>
                </a:gridCol>
                <a:gridCol w="1828800">
                  <a:extLst>
                    <a:ext uri="{9D8B030D-6E8A-4147-A177-3AD203B41FA5}">
                      <a16:colId xmlns:a16="http://schemas.microsoft.com/office/drawing/2014/main" val="2073671344"/>
                    </a:ext>
                  </a:extLst>
                </a:gridCol>
              </a:tblGrid>
              <a:tr h="370840">
                <a:tc>
                  <a:txBody>
                    <a:bodyPr/>
                    <a:lstStyle/>
                    <a:p>
                      <a:r>
                        <a:rPr lang="en-US" dirty="0"/>
                        <a:t>Group/TR</a:t>
                      </a:r>
                    </a:p>
                  </a:txBody>
                  <a:tcPr/>
                </a:tc>
                <a:tc>
                  <a:txBody>
                    <a:bodyPr/>
                    <a:lstStyle/>
                    <a:p>
                      <a:r>
                        <a:rPr lang="en-US" dirty="0"/>
                        <a:t>TRP</a:t>
                      </a:r>
                    </a:p>
                  </a:txBody>
                  <a:tcPr/>
                </a:tc>
                <a:tc>
                  <a:txBody>
                    <a:bodyPr/>
                    <a:lstStyle/>
                    <a:p>
                      <a:r>
                        <a:rPr lang="en-US" dirty="0"/>
                        <a:t>EIRP</a:t>
                      </a:r>
                    </a:p>
                  </a:txBody>
                  <a:tcPr/>
                </a:tc>
                <a:tc>
                  <a:txBody>
                    <a:bodyPr/>
                    <a:lstStyle/>
                    <a:p>
                      <a:r>
                        <a:rPr lang="en-US" dirty="0"/>
                        <a:t>EIS</a:t>
                      </a:r>
                    </a:p>
                  </a:txBody>
                  <a:tcPr/>
                </a:tc>
                <a:extLst>
                  <a:ext uri="{0D108BD9-81ED-4DB2-BD59-A6C34878D82A}">
                    <a16:rowId xmlns:a16="http://schemas.microsoft.com/office/drawing/2014/main" val="1506086882"/>
                  </a:ext>
                </a:extLst>
              </a:tr>
              <a:tr h="370840">
                <a:tc>
                  <a:txBody>
                    <a:bodyPr/>
                    <a:lstStyle/>
                    <a:p>
                      <a:r>
                        <a:rPr lang="en-US" dirty="0"/>
                        <a:t>RAN4 (TR38.810)</a:t>
                      </a:r>
                    </a:p>
                  </a:txBody>
                  <a:tcPr/>
                </a:tc>
                <a:tc>
                  <a:txBody>
                    <a:bodyPr/>
                    <a:lstStyle/>
                    <a:p>
                      <a:r>
                        <a:rPr lang="en-US" dirty="0"/>
                        <a:t>5.13</a:t>
                      </a:r>
                    </a:p>
                  </a:txBody>
                  <a:tcPr/>
                </a:tc>
                <a:tc>
                  <a:txBody>
                    <a:bodyPr/>
                    <a:lstStyle/>
                    <a:p>
                      <a:r>
                        <a:rPr lang="en-US" dirty="0"/>
                        <a:t>5.99</a:t>
                      </a:r>
                    </a:p>
                  </a:txBody>
                  <a:tcPr/>
                </a:tc>
                <a:tc>
                  <a:txBody>
                    <a:bodyPr/>
                    <a:lstStyle/>
                    <a:p>
                      <a:r>
                        <a:rPr lang="en-US" dirty="0"/>
                        <a:t>6.49</a:t>
                      </a:r>
                    </a:p>
                  </a:txBody>
                  <a:tcPr/>
                </a:tc>
                <a:extLst>
                  <a:ext uri="{0D108BD9-81ED-4DB2-BD59-A6C34878D82A}">
                    <a16:rowId xmlns:a16="http://schemas.microsoft.com/office/drawing/2014/main" val="793455576"/>
                  </a:ext>
                </a:extLst>
              </a:tr>
              <a:tr h="370840">
                <a:tc>
                  <a:txBody>
                    <a:bodyPr/>
                    <a:lstStyle/>
                    <a:p>
                      <a:r>
                        <a:rPr lang="en-US" dirty="0"/>
                        <a:t>RAN5 (TR38.903)</a:t>
                      </a:r>
                    </a:p>
                  </a:txBody>
                  <a:tcPr/>
                </a:tc>
                <a:tc>
                  <a:txBody>
                    <a:bodyPr/>
                    <a:lstStyle/>
                    <a:p>
                      <a:r>
                        <a:rPr lang="en-US" dirty="0"/>
                        <a:t>4.29-4.69</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4.38-4.78 </a:t>
                      </a:r>
                    </a:p>
                  </a:txBody>
                  <a:tcPr/>
                </a:tc>
                <a:tc>
                  <a:txBody>
                    <a:bodyPr/>
                    <a:lstStyle/>
                    <a:p>
                      <a:r>
                        <a:rPr lang="en-US" dirty="0"/>
                        <a:t>5.02</a:t>
                      </a:r>
                    </a:p>
                  </a:txBody>
                  <a:tcPr/>
                </a:tc>
                <a:extLst>
                  <a:ext uri="{0D108BD9-81ED-4DB2-BD59-A6C34878D82A}">
                    <a16:rowId xmlns:a16="http://schemas.microsoft.com/office/drawing/2014/main" val="1999707735"/>
                  </a:ext>
                </a:extLst>
              </a:tr>
            </a:tbl>
          </a:graphicData>
        </a:graphic>
      </p:graphicFrame>
    </p:spTree>
    <p:extLst>
      <p:ext uri="{BB962C8B-B14F-4D97-AF65-F5344CB8AC3E}">
        <p14:creationId xmlns:p14="http://schemas.microsoft.com/office/powerpoint/2010/main" val="33876171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D07F7-463A-4371-ADDB-F847EFDFB9D9}"/>
              </a:ext>
            </a:extLst>
          </p:cNvPr>
          <p:cNvSpPr>
            <a:spLocks noGrp="1"/>
          </p:cNvSpPr>
          <p:nvPr>
            <p:ph type="title"/>
          </p:nvPr>
        </p:nvSpPr>
        <p:spPr/>
        <p:txBody>
          <a:bodyPr/>
          <a:lstStyle/>
          <a:p>
            <a:r>
              <a:rPr lang="en-US" dirty="0"/>
              <a:t>Way Forward-1</a:t>
            </a:r>
          </a:p>
        </p:txBody>
      </p:sp>
      <p:sp>
        <p:nvSpPr>
          <p:cNvPr id="3" name="Content Placeholder 2">
            <a:extLst>
              <a:ext uri="{FF2B5EF4-FFF2-40B4-BE49-F238E27FC236}">
                <a16:creationId xmlns:a16="http://schemas.microsoft.com/office/drawing/2014/main" id="{17510FC0-F0DC-4EC5-97B5-92B1F54E2BD3}"/>
              </a:ext>
            </a:extLst>
          </p:cNvPr>
          <p:cNvSpPr>
            <a:spLocks noGrp="1"/>
          </p:cNvSpPr>
          <p:nvPr>
            <p:ph idx="1"/>
          </p:nvPr>
        </p:nvSpPr>
        <p:spPr/>
        <p:txBody>
          <a:bodyPr>
            <a:normAutofit/>
          </a:bodyPr>
          <a:lstStyle/>
          <a:p>
            <a:r>
              <a:rPr lang="en-GB" sz="2000" b="1" u="sng" dirty="0"/>
              <a:t>Proposal 1: </a:t>
            </a:r>
            <a:r>
              <a:rPr lang="en-GB" sz="2000" dirty="0"/>
              <a:t>RAN5 defines all FFS MU Thresholds in TR 38.903 Annex </a:t>
            </a:r>
            <a:r>
              <a:rPr lang="en-GB" sz="2000" dirty="0" err="1"/>
              <a:t>B.x</a:t>
            </a:r>
            <a:r>
              <a:rPr lang="en-GB" sz="2000" dirty="0"/>
              <a:t> for each test case to correspond to Expanded Uncertainty*</a:t>
            </a:r>
            <a:r>
              <a:rPr lang="en-GB" sz="2000" dirty="0">
                <a:solidFill>
                  <a:srgbClr val="FF0000"/>
                </a:solidFill>
              </a:rPr>
              <a:t>[1.00]</a:t>
            </a:r>
            <a:r>
              <a:rPr lang="en-GB" sz="2000" dirty="0"/>
              <a:t>. Include MU threshold table with FFS values</a:t>
            </a:r>
            <a:r>
              <a:rPr lang="en-GB" sz="2000" dirty="0">
                <a:solidFill>
                  <a:srgbClr val="FF0000"/>
                </a:solidFill>
              </a:rPr>
              <a:t> </a:t>
            </a:r>
            <a:r>
              <a:rPr lang="en-GB" sz="2000" dirty="0"/>
              <a:t>in TS38.521-2 Annex F.1.2 &amp; F.1.3.</a:t>
            </a:r>
          </a:p>
          <a:p>
            <a:r>
              <a:rPr lang="en-US" sz="2000" b="1" u="sng"/>
              <a:t>Proposal 2: VOID</a:t>
            </a:r>
            <a:endParaRPr lang="en-US" sz="2000" b="1" u="sng" dirty="0"/>
          </a:p>
          <a:p>
            <a:r>
              <a:rPr lang="en-US" sz="2000" b="1" u="sng" dirty="0"/>
              <a:t>Proposal 3</a:t>
            </a:r>
            <a:r>
              <a:rPr lang="en-US" sz="2000" dirty="0"/>
              <a:t>: RAN5 should define a MU threshold improvement percentage (TBD) that would trigger an update to the MU threshold limit and implement it based on input from certification bodies and accordingly define the transition period for the industry to accept these updated MU thresholds.</a:t>
            </a:r>
          </a:p>
        </p:txBody>
      </p:sp>
    </p:spTree>
    <p:extLst>
      <p:ext uri="{BB962C8B-B14F-4D97-AF65-F5344CB8AC3E}">
        <p14:creationId xmlns:p14="http://schemas.microsoft.com/office/powerpoint/2010/main" val="32076345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8" ma:contentTypeDescription="Create a new document." ma:contentTypeScope="" ma:versionID="c22d5105cdfb4d40b652975f514b8630">
  <xsd:schema xmlns:xsd="http://www.w3.org/2001/XMLSchema" xmlns:xs="http://www.w3.org/2001/XMLSchema" xmlns:p="http://schemas.microsoft.com/office/2006/metadata/properties" xmlns:ns2="bdd78157-346c-4767-bfdd-352789a5c5f1" targetNamespace="http://schemas.microsoft.com/office/2006/metadata/properties" ma:root="true" ma:fieldsID="575693743beafeaa84b1e02f098b6f18" ns2:_="">
    <xsd:import namespace="bdd78157-346c-4767-bfdd-352789a5c5f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214D99-C96D-4937-B0E5-5ACF03110C4C}">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bdd78157-346c-4767-bfdd-352789a5c5f1"/>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4940B50D-D1A8-4C8E-BD05-8186BA5772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5037F1-A6DE-4517-A961-748160A6511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1692</TotalTime>
  <Words>501</Words>
  <Application>Microsoft Office PowerPoint</Application>
  <PresentationFormat>On-screen Show (4:3)</PresentationFormat>
  <Paragraphs>42</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Office Theme</vt:lpstr>
      <vt:lpstr>WF on MU Threshold</vt:lpstr>
      <vt:lpstr>MU Threshold</vt:lpstr>
      <vt:lpstr>MU Assessment &amp; Expanded Uncertainty</vt:lpstr>
      <vt:lpstr>MU Threshold vs Expanded Uncertainty</vt:lpstr>
      <vt:lpstr>Evolution of MU vs MU Threshold</vt:lpstr>
      <vt:lpstr>Evolution of Expanded Uncertainty</vt:lpstr>
      <vt:lpstr>Way Forward-1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MU Threshold</dc:title>
  <dc:creator>User</dc:creator>
  <cp:lastModifiedBy>Qualcomm User</cp:lastModifiedBy>
  <cp:revision>58</cp:revision>
  <dcterms:created xsi:type="dcterms:W3CDTF">2019-01-22T01:23:54Z</dcterms:created>
  <dcterms:modified xsi:type="dcterms:W3CDTF">2019-01-25T05:05:51Z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0x01010017CD74E91CD4AF408185E1FC416F4AC4</vt:lpwstr>
  </property>
</Properties>
</file>