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4">
  <p:sldMasterIdLst>
    <p:sldMasterId id="2147483648" r:id="rId1"/>
    <p:sldMasterId id="2147484154" r:id="rId2"/>
  </p:sldMasterIdLst>
  <p:notesMasterIdLst>
    <p:notesMasterId r:id="rId10"/>
  </p:notesMasterIdLst>
  <p:handoutMasterIdLst>
    <p:handoutMasterId r:id="rId11"/>
  </p:handoutMasterIdLst>
  <p:sldIdLst>
    <p:sldId id="573" r:id="rId3"/>
    <p:sldId id="962" r:id="rId4"/>
    <p:sldId id="947" r:id="rId5"/>
    <p:sldId id="963" r:id="rId6"/>
    <p:sldId id="964" r:id="rId7"/>
    <p:sldId id="958" r:id="rId8"/>
    <p:sldId id="943" r:id="rId9"/>
  </p:sldIdLst>
  <p:sldSz cx="12192000" cy="6858000"/>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78" autoAdjust="0"/>
    <p:restoredTop sz="95840" autoAdjust="0"/>
  </p:normalViewPr>
  <p:slideViewPr>
    <p:cSldViewPr snapToGrid="0">
      <p:cViewPr varScale="1">
        <p:scale>
          <a:sx n="114" d="100"/>
          <a:sy n="114" d="100"/>
        </p:scale>
        <p:origin x="912" y="11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265245" y="2057851"/>
            <a:ext cx="7939371" cy="710194"/>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a:t>Click here to edit master</a:t>
            </a:r>
          </a:p>
        </p:txBody>
      </p:sp>
      <p:grpSp>
        <p:nvGrpSpPr>
          <p:cNvPr id="4" name="Group 3"/>
          <p:cNvGrpSpPr/>
          <p:nvPr userDrawn="1"/>
        </p:nvGrpSpPr>
        <p:grpSpPr>
          <a:xfrm>
            <a:off x="383349" y="1475515"/>
            <a:ext cx="7821267"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245" y="596621"/>
            <a:ext cx="7939371"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54" name="Group 53"/>
          <p:cNvGrpSpPr>
            <a:grpSpLocks noChangeAspect="1"/>
          </p:cNvGrpSpPr>
          <p:nvPr userDrawn="1"/>
        </p:nvGrpSpPr>
        <p:grpSpPr>
          <a:xfrm>
            <a:off x="391788" y="3614954"/>
            <a:ext cx="2795277"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67" name="Group 66"/>
          <p:cNvGrpSpPr/>
          <p:nvPr userDrawn="1"/>
        </p:nvGrpSpPr>
        <p:grpSpPr>
          <a:xfrm>
            <a:off x="5474097" y="4564076"/>
            <a:ext cx="1469335"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0" name="bIg Eye"/>
          <p:cNvGrpSpPr/>
          <p:nvPr userDrawn="1"/>
        </p:nvGrpSpPr>
        <p:grpSpPr>
          <a:xfrm>
            <a:off x="5839245" y="4670214"/>
            <a:ext cx="105876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73" name="Line to bugle"/>
          <p:cNvSpPr>
            <a:spLocks noChangeArrowheads="1"/>
          </p:cNvSpPr>
          <p:nvPr userDrawn="1"/>
        </p:nvSpPr>
        <p:spPr bwMode="auto">
          <a:xfrm>
            <a:off x="5302877" y="5806285"/>
            <a:ext cx="26208" cy="525449"/>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4" name="Bugle"/>
          <p:cNvSpPr>
            <a:spLocks/>
          </p:cNvSpPr>
          <p:nvPr userDrawn="1"/>
        </p:nvSpPr>
        <p:spPr bwMode="auto">
          <a:xfrm>
            <a:off x="4949958" y="6260975"/>
            <a:ext cx="653425"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75" name="Arrow round wheel 2"/>
          <p:cNvGrpSpPr/>
          <p:nvPr userDrawn="1"/>
        </p:nvGrpSpPr>
        <p:grpSpPr>
          <a:xfrm>
            <a:off x="4235382" y="5405319"/>
            <a:ext cx="1081473"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8" name="Wheel connector"/>
          <p:cNvGrpSpPr/>
          <p:nvPr userDrawn="1"/>
        </p:nvGrpSpPr>
        <p:grpSpPr>
          <a:xfrm>
            <a:off x="4820669" y="5246767"/>
            <a:ext cx="1235219"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1" name="Arrow around wheel 1"/>
          <p:cNvGrpSpPr/>
          <p:nvPr userDrawn="1"/>
        </p:nvGrpSpPr>
        <p:grpSpPr>
          <a:xfrm>
            <a:off x="4527153" y="5077732"/>
            <a:ext cx="690116"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4" name="Big Wheel 1"/>
          <p:cNvGrpSpPr/>
          <p:nvPr userDrawn="1"/>
        </p:nvGrpSpPr>
        <p:grpSpPr>
          <a:xfrm>
            <a:off x="4637222" y="5198284"/>
            <a:ext cx="601012"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28" name="Small Wheel 1"/>
          <p:cNvGrpSpPr/>
          <p:nvPr userDrawn="1"/>
        </p:nvGrpSpPr>
        <p:grpSpPr>
          <a:xfrm>
            <a:off x="5722189" y="5765664"/>
            <a:ext cx="429793"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140"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sp useBgFill="1">
        <p:nvSpPr>
          <p:cNvPr id="141"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142" name="Yellow Arrow 2"/>
          <p:cNvGrpSpPr/>
          <p:nvPr userDrawn="1"/>
        </p:nvGrpSpPr>
        <p:grpSpPr>
          <a:xfrm>
            <a:off x="7370701" y="5186512"/>
            <a:ext cx="2136233"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6" name="Combined White Arrows"/>
          <p:cNvGrpSpPr/>
          <p:nvPr userDrawn="1"/>
        </p:nvGrpSpPr>
        <p:grpSpPr>
          <a:xfrm>
            <a:off x="7168528" y="4901343"/>
            <a:ext cx="2664451"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55" name="spaceman"/>
          <p:cNvGrpSpPr/>
          <p:nvPr userDrawn="1"/>
        </p:nvGrpSpPr>
        <p:grpSpPr>
          <a:xfrm rot="21402827">
            <a:off x="10481146" y="3979770"/>
            <a:ext cx="1303244"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160" name="Straight Connector 159"/>
          <p:cNvCxnSpPr/>
          <p:nvPr userDrawn="1"/>
        </p:nvCxnSpPr>
        <p:spPr>
          <a:xfrm flipV="1">
            <a:off x="7885917" y="5312230"/>
            <a:ext cx="2841243"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2804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308887" y="3125721"/>
            <a:ext cx="7622920" cy="749436"/>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16" name="Group 15"/>
          <p:cNvGrpSpPr/>
          <p:nvPr userDrawn="1"/>
        </p:nvGrpSpPr>
        <p:grpSpPr bwMode="black">
          <a:xfrm>
            <a:off x="382090" y="2564016"/>
            <a:ext cx="7549716"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8977422" y="381000"/>
            <a:ext cx="2867535" cy="1607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0" name="Freeform 6"/>
          <p:cNvSpPr>
            <a:spLocks noChangeAspect="1" noEditPoints="1"/>
          </p:cNvSpPr>
          <p:nvPr userDrawn="1"/>
        </p:nvSpPr>
        <p:spPr bwMode="auto">
          <a:xfrm>
            <a:off x="9961115" y="1323234"/>
            <a:ext cx="513672"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1" name="Freeform 7"/>
          <p:cNvSpPr>
            <a:spLocks noChangeAspect="1" noEditPoints="1"/>
          </p:cNvSpPr>
          <p:nvPr userDrawn="1"/>
        </p:nvSpPr>
        <p:spPr bwMode="auto">
          <a:xfrm>
            <a:off x="9519621" y="816263"/>
            <a:ext cx="562595"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2" name="Freeform 8"/>
          <p:cNvSpPr>
            <a:spLocks noChangeAspect="1" noEditPoints="1"/>
          </p:cNvSpPr>
          <p:nvPr userDrawn="1"/>
        </p:nvSpPr>
        <p:spPr bwMode="auto">
          <a:xfrm>
            <a:off x="9216041" y="526885"/>
            <a:ext cx="513672"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3" name="Freeform 9"/>
          <p:cNvSpPr>
            <a:spLocks noChangeAspect="1"/>
          </p:cNvSpPr>
          <p:nvPr userDrawn="1"/>
        </p:nvSpPr>
        <p:spPr bwMode="auto">
          <a:xfrm>
            <a:off x="9859773" y="382418"/>
            <a:ext cx="444055"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4" name="Freeform 10"/>
          <p:cNvSpPr>
            <a:spLocks noChangeAspect="1"/>
          </p:cNvSpPr>
          <p:nvPr userDrawn="1"/>
        </p:nvSpPr>
        <p:spPr bwMode="auto">
          <a:xfrm>
            <a:off x="8996063" y="1078781"/>
            <a:ext cx="588939"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5" name="Freeform 11"/>
          <p:cNvSpPr>
            <a:spLocks noChangeAspect="1" noEditPoints="1"/>
          </p:cNvSpPr>
          <p:nvPr userDrawn="1"/>
        </p:nvSpPr>
        <p:spPr bwMode="auto">
          <a:xfrm>
            <a:off x="10195043" y="743820"/>
            <a:ext cx="502384"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6" name="Freeform 12"/>
          <p:cNvSpPr>
            <a:spLocks noChangeAspect="1"/>
          </p:cNvSpPr>
          <p:nvPr userDrawn="1"/>
        </p:nvSpPr>
        <p:spPr bwMode="auto">
          <a:xfrm>
            <a:off x="10335358" y="1345528"/>
            <a:ext cx="406423"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7" name="Freeform 13"/>
          <p:cNvSpPr>
            <a:spLocks noChangeAspect="1" noEditPoints="1"/>
          </p:cNvSpPr>
          <p:nvPr userDrawn="1"/>
        </p:nvSpPr>
        <p:spPr bwMode="auto">
          <a:xfrm>
            <a:off x="10080092" y="1106423"/>
            <a:ext cx="1732941"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grpSp>
        <p:nvGrpSpPr>
          <p:cNvPr id="28" name="Group 27"/>
          <p:cNvGrpSpPr>
            <a:grpSpLocks noChangeAspect="1"/>
          </p:cNvGrpSpPr>
          <p:nvPr userDrawn="1"/>
        </p:nvGrpSpPr>
        <p:grpSpPr>
          <a:xfrm>
            <a:off x="377973" y="6485653"/>
            <a:ext cx="1370407"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074724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1/23/2019</a:t>
            </a:fld>
            <a:endParaRPr lang="en-US" sz="1000" kern="1200" dirty="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7469876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426467"/>
            <a:ext cx="114300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61" name="TextBox 60"/>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1/23/2019</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4746330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7"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7294700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a:solidFill>
                    <a:schemeClr val="bg1"/>
                  </a:solidFill>
                  <a:latin typeface="Qualcomm Office Regular" pitchFamily="34" charset="0"/>
                  <a:ea typeface="+mn-ea"/>
                  <a:cs typeface="Arial" pitchFamily="34" charset="0"/>
                </a:rPr>
                <a:t>Qualcomm Technologies, Inc. </a:t>
              </a:r>
              <a:r>
                <a:rPr lang="en-US" sz="1000" kern="1200" spc="10" dirty="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a:solidFill>
                    <a:schemeClr val="bg1"/>
                  </a:solidFill>
                  <a:latin typeface="Qualcomm Office Regular" pitchFamily="34" charset="0"/>
                  <a:ea typeface="+mn-ea"/>
                  <a:cs typeface="Arial" pitchFamily="34" charset="0"/>
                </a:rPr>
                <a:t> Qualcomm T</a:t>
              </a:r>
              <a:r>
                <a:rPr lang="en-US" sz="1000" kern="1200" spc="10" dirty="0">
                  <a:solidFill>
                    <a:schemeClr val="bg1"/>
                  </a:solidFill>
                  <a:latin typeface="Qualcomm Office Regular" pitchFamily="34" charset="0"/>
                  <a:ea typeface="+mn-ea"/>
                  <a:cs typeface="Arial" pitchFamily="34" charset="0"/>
                </a:rPr>
                <a:t>echnologies,</a:t>
              </a:r>
              <a:r>
                <a:rPr lang="en-US" sz="1000" kern="1200" spc="10" baseline="0" dirty="0">
                  <a:solidFill>
                    <a:schemeClr val="bg1"/>
                  </a:solidFill>
                  <a:latin typeface="Qualcomm Office Regular" pitchFamily="34" charset="0"/>
                  <a:ea typeface="+mn-ea"/>
                  <a:cs typeface="Arial" pitchFamily="34" charset="0"/>
                </a:rPr>
                <a:t> Inc.</a:t>
              </a:r>
              <a:endParaRPr lang="en-US" sz="1000" kern="1200" spc="10" dirty="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295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41" y="748160"/>
            <a:ext cx="11432977" cy="484748"/>
          </a:xfrm>
          <a:prstGeom prst="rect">
            <a:avLst/>
          </a:prstGeom>
        </p:spPr>
        <p:txBody>
          <a:bodyPr vert="horz" wrap="square" lIns="68580" tIns="34290" rIns="68580" bIns="3429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7" y="1934893"/>
            <a:ext cx="11432977" cy="1800493"/>
          </a:xfrm>
          <a:prstGeom prst="rect">
            <a:avLst/>
          </a:prstGeom>
        </p:spPr>
        <p:txBody>
          <a:bodyPr vert="horz" wrap="square" lIns="68580" tIns="34290" rIns="68580" bIns="3429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3554" y="6525738"/>
            <a:ext cx="215444"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7031184"/>
      </p:ext>
    </p:extLst>
  </p:cSld>
  <p:clrMap bg1="lt1" tx1="dk1" bg2="lt2" tx2="dk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Lst>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0" y="2615706"/>
            <a:ext cx="7777957" cy="1461939"/>
          </a:xfrm>
        </p:spPr>
        <p:txBody>
          <a:bodyPr/>
          <a:lstStyle/>
          <a:p>
            <a:r>
              <a:rPr lang="en-US" sz="3200" dirty="0"/>
              <a:t>Multi PDU Session and IMS in SA Option-2</a:t>
            </a:r>
            <a:br>
              <a:rPr lang="en-US" sz="3200" dirty="0"/>
            </a:br>
            <a:br>
              <a:rPr lang="en-US" sz="3200" dirty="0"/>
            </a:br>
            <a:r>
              <a:rPr lang="en-US" sz="3200" dirty="0"/>
              <a:t>Singapore, 5G </a:t>
            </a:r>
            <a:r>
              <a:rPr lang="en-US" sz="3200" dirty="0" err="1"/>
              <a:t>Adhoc</a:t>
            </a:r>
            <a:r>
              <a:rPr lang="en-US" sz="3200" dirty="0"/>
              <a:t># 4</a:t>
            </a:r>
            <a:br>
              <a:rPr lang="en-US" sz="3200" dirty="0"/>
            </a:br>
            <a:endParaRPr lang="en-US" sz="3200"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Jan 22, 2019</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 name="Rectangle 1">
            <a:extLst>
              <a:ext uri="{FF2B5EF4-FFF2-40B4-BE49-F238E27FC236}">
                <a16:creationId xmlns:a16="http://schemas.microsoft.com/office/drawing/2014/main" id="{6F28B261-BD57-4212-BEFB-73F5EC1A0EAA}"/>
              </a:ext>
            </a:extLst>
          </p:cNvPr>
          <p:cNvSpPr/>
          <p:nvPr/>
        </p:nvSpPr>
        <p:spPr>
          <a:xfrm>
            <a:off x="5851742" y="936970"/>
            <a:ext cx="1326004" cy="369332"/>
          </a:xfrm>
          <a:prstGeom prst="rect">
            <a:avLst/>
          </a:prstGeom>
        </p:spPr>
        <p:txBody>
          <a:bodyPr wrap="none">
            <a:spAutoFit/>
          </a:bodyPr>
          <a:lstStyle/>
          <a:p>
            <a:r>
              <a:rPr lang="en-US" dirty="0"/>
              <a:t>R5-190175</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Background</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6" name="Rectangle 2">
            <a:extLst>
              <a:ext uri="{FF2B5EF4-FFF2-40B4-BE49-F238E27FC236}">
                <a16:creationId xmlns:a16="http://schemas.microsoft.com/office/drawing/2014/main" id="{C7D8E64E-99F4-4C8E-B3DB-DE3040BAFDC4}"/>
              </a:ext>
            </a:extLst>
          </p:cNvPr>
          <p:cNvSpPr>
            <a:spLocks noChangeArrowheads="1"/>
          </p:cNvSpPr>
          <p:nvPr/>
        </p:nvSpPr>
        <p:spPr bwMode="auto">
          <a:xfrm>
            <a:off x="696965" y="936010"/>
            <a:ext cx="10056779"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200" b="1" u="sng"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chemeClr val="tx1"/>
              </a:solidFill>
              <a:effectLst/>
            </a:endParaRPr>
          </a:p>
          <a:p>
            <a:pPr marL="171450" marR="0" lvl="0" indent="-1714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n-US" altLang="en-US" sz="16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 5GS UE can initiate –</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600" dirty="0">
              <a:latin typeface="Arial" panose="020B0604020202020204" pitchFamily="34" charset="0"/>
              <a:cs typeface="Arial" panose="020B0604020202020204" pitchFamily="34" charset="0"/>
            </a:endParaRPr>
          </a:p>
          <a:p>
            <a:pPr marL="628650" lvl="1" indent="-171450" eaLnBrk="0" fontAlgn="base" hangingPunct="0">
              <a:spcBef>
                <a:spcPct val="0"/>
              </a:spcBef>
              <a:spcAft>
                <a:spcPct val="0"/>
              </a:spcAft>
              <a:buFont typeface="Arial" panose="020B0604020202020204" pitchFamily="34" charset="0"/>
              <a:buChar char="•"/>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IMS PDU session only</a:t>
            </a:r>
          </a:p>
          <a:p>
            <a:pPr marL="628650" lvl="1" indent="-171450" eaLnBrk="0" fontAlgn="base" hangingPunct="0">
              <a:spcBef>
                <a:spcPct val="0"/>
              </a:spcBef>
              <a:spcAft>
                <a:spcPct val="0"/>
              </a:spcAft>
              <a:buFont typeface="Arial" panose="020B0604020202020204" pitchFamily="34" charset="0"/>
              <a:buChar char="•"/>
            </a:pPr>
            <a:r>
              <a:rPr lang="en-US" altLang="en-US" sz="1600" dirty="0">
                <a:latin typeface="Arial" panose="020B0604020202020204" pitchFamily="34" charset="0"/>
                <a:cs typeface="Arial" panose="020B0604020202020204" pitchFamily="34" charset="0"/>
              </a:rPr>
              <a:t>Internet PDU session only</a:t>
            </a:r>
          </a:p>
          <a:p>
            <a:pPr marL="628650" lvl="1" indent="-171450" eaLnBrk="0" fontAlgn="base" hangingPunct="0">
              <a:spcBef>
                <a:spcPct val="0"/>
              </a:spcBef>
              <a:spcAft>
                <a:spcPct val="0"/>
              </a:spcAft>
              <a:buFont typeface="Arial" panose="020B0604020202020204" pitchFamily="34" charset="0"/>
              <a:buChar char="•"/>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IMS and Internet both (in any order)</a:t>
            </a:r>
          </a:p>
          <a:p>
            <a:pPr marL="628650" lvl="1" indent="-171450" eaLnBrk="0" fontAlgn="base" hangingPunct="0">
              <a:spcBef>
                <a:spcPct val="0"/>
              </a:spcBef>
              <a:spcAft>
                <a:spcPct val="0"/>
              </a:spcAft>
              <a:buFont typeface="Arial" panose="020B0604020202020204" pitchFamily="34" charset="0"/>
              <a:buChar char="•"/>
            </a:pPr>
            <a:endParaRPr lang="en-US" altLang="en-US" sz="1600" dirty="0">
              <a:latin typeface="Arial" panose="020B0604020202020204" pitchFamily="34" charset="0"/>
              <a:cs typeface="Arial" panose="020B0604020202020204" pitchFamily="34" charset="0"/>
            </a:endParaRPr>
          </a:p>
          <a:p>
            <a:pPr marL="171450" indent="-171450" eaLnBrk="0" fontAlgn="base" hangingPunct="0">
              <a:spcBef>
                <a:spcPct val="0"/>
              </a:spcBef>
              <a:spcAft>
                <a:spcPct val="0"/>
              </a:spcAft>
              <a:buFont typeface="Wingdings" panose="05000000000000000000" pitchFamily="2" charset="2"/>
              <a:buChar char="Ø"/>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In EUTRA the PDN was part of the “Attach” process and hence it was predictable which PDN was being used by UE and in which order as such based on what UE behavior was, the assignment of EPS Bearer ID and DRB id and QFI flows was made</a:t>
            </a:r>
          </a:p>
          <a:p>
            <a:pPr marL="171450" indent="-171450" eaLnBrk="0" fontAlgn="base" hangingPunct="0">
              <a:spcBef>
                <a:spcPct val="0"/>
              </a:spcBef>
              <a:spcAft>
                <a:spcPct val="0"/>
              </a:spcAft>
              <a:buFont typeface="Wingdings" panose="05000000000000000000" pitchFamily="2" charset="2"/>
              <a:buChar char="Ø"/>
            </a:pPr>
            <a:endParaRPr lang="en-US" altLang="en-US" sz="1600" dirty="0">
              <a:latin typeface="Arial" panose="020B0604020202020204" pitchFamily="34" charset="0"/>
              <a:cs typeface="Arial" panose="020B0604020202020204" pitchFamily="34" charset="0"/>
            </a:endParaRPr>
          </a:p>
          <a:p>
            <a:pPr marL="171450" indent="-171450" eaLnBrk="0" fontAlgn="base" hangingPunct="0">
              <a:spcBef>
                <a:spcPct val="0"/>
              </a:spcBef>
              <a:spcAft>
                <a:spcPct val="0"/>
              </a:spcAft>
              <a:buFont typeface="Wingdings" panose="05000000000000000000" pitchFamily="2" charset="2"/>
              <a:buChar char="Ø"/>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In 5GS, after REGISTRATION complete, UE can trigger any PDU session and the behavior is dynamic and the assignment of corresponding QFI flow, DRB id and QFI\QRI</a:t>
            </a:r>
          </a:p>
          <a:p>
            <a:pPr marL="171450" indent="-171450" eaLnBrk="0" fontAlgn="base" hangingPunct="0">
              <a:spcBef>
                <a:spcPct val="0"/>
              </a:spcBef>
              <a:spcAft>
                <a:spcPct val="0"/>
              </a:spcAft>
              <a:buFont typeface="Wingdings" panose="05000000000000000000" pitchFamily="2" charset="2"/>
              <a:buChar char="Ø"/>
            </a:pPr>
            <a:endParaRPr lang="en-US" altLang="en-US" sz="1600" dirty="0">
              <a:latin typeface="Arial" panose="020B0604020202020204" pitchFamily="34" charset="0"/>
              <a:cs typeface="Arial" panose="020B0604020202020204" pitchFamily="34" charset="0"/>
            </a:endParaRPr>
          </a:p>
          <a:p>
            <a:pPr marL="171450" indent="-171450" eaLnBrk="0" fontAlgn="base" hangingPunct="0">
              <a:spcBef>
                <a:spcPct val="0"/>
              </a:spcBef>
              <a:spcAft>
                <a:spcPct val="0"/>
              </a:spcAft>
              <a:buFont typeface="Wingdings" panose="05000000000000000000" pitchFamily="2" charset="2"/>
              <a:buChar char="Ø"/>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RRC_IDLE and some key generic procedure SHALL account for handling of multi PDU session and the behavior in 5GS shall be made “dynamic” rather than “static”</a:t>
            </a:r>
          </a:p>
          <a:p>
            <a:pPr marL="171450" indent="-171450" eaLnBrk="0" fontAlgn="base" hangingPunct="0">
              <a:spcBef>
                <a:spcPct val="0"/>
              </a:spcBef>
              <a:spcAft>
                <a:spcPct val="0"/>
              </a:spcAft>
              <a:buFont typeface="Wingdings" panose="05000000000000000000" pitchFamily="2" charset="2"/>
              <a:buChar char="Ø"/>
            </a:pPr>
            <a:endParaRPr lang="en-US" altLang="en-US" sz="1600" dirty="0">
              <a:latin typeface="Arial" panose="020B0604020202020204" pitchFamily="34" charset="0"/>
              <a:cs typeface="Arial" panose="020B0604020202020204" pitchFamily="34" charset="0"/>
            </a:endParaRPr>
          </a:p>
          <a:p>
            <a:pPr marL="171450" indent="-171450" eaLnBrk="0" fontAlgn="base" hangingPunct="0">
              <a:spcBef>
                <a:spcPct val="0"/>
              </a:spcBef>
              <a:spcAft>
                <a:spcPct val="0"/>
              </a:spcAft>
              <a:buFont typeface="Wingdings" panose="05000000000000000000" pitchFamily="2" charset="2"/>
              <a:buChar char="Ø"/>
            </a:pPr>
            <a:r>
              <a:rPr kumimoji="0" lang="en-US" altLang="en-US" sz="16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RF TC doesn’t want to involve IMS signaling during RF tests</a:t>
            </a:r>
          </a:p>
          <a:p>
            <a:pPr lvl="1" eaLnBrk="0" fontAlgn="base" hangingPunct="0">
              <a:spcBef>
                <a:spcPct val="0"/>
              </a:spcBef>
              <a:spcAft>
                <a:spcPct val="0"/>
              </a:spcAft>
            </a:pPr>
            <a:endParaRPr lang="en-US" altLang="en-US" sz="11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4875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Background</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6" name="Rectangle 2">
            <a:extLst>
              <a:ext uri="{FF2B5EF4-FFF2-40B4-BE49-F238E27FC236}">
                <a16:creationId xmlns:a16="http://schemas.microsoft.com/office/drawing/2014/main" id="{C7D8E64E-99F4-4C8E-B3DB-DE3040BAFDC4}"/>
              </a:ext>
            </a:extLst>
          </p:cNvPr>
          <p:cNvSpPr>
            <a:spLocks noChangeArrowheads="1"/>
          </p:cNvSpPr>
          <p:nvPr/>
        </p:nvSpPr>
        <p:spPr bwMode="auto">
          <a:xfrm>
            <a:off x="509588" y="697483"/>
            <a:ext cx="11104147" cy="298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1" i="0" u="sng"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sng"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Issue#1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UE Usage Setting (TS 24.501)</a:t>
            </a: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--&gt; Indicate to support voice (support any – Voice or Data), Spec reference below, including this IE means UE is configured to support IMS voice</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8.2.6.14            UE's usage setting</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This IE shall be included if the UE is configured to support IMS voice.</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C00000"/>
                </a:solidFill>
                <a:effectLst/>
                <a:latin typeface="Wingdings" panose="05000000000000000000" pitchFamily="2" charset="2"/>
                <a:ea typeface="Calibri" panose="020F0502020204030204" pitchFamily="34" charset="0"/>
              </a:rPr>
              <a:t>à</a:t>
            </a:r>
            <a:r>
              <a:rPr kumimoji="0" lang="en-US" altLang="en-US" sz="1400" b="1" i="0" u="none" strike="noStrike" cap="none" normalizeH="0" baseline="0" dirty="0">
                <a:ln>
                  <a:noFill/>
                </a:ln>
                <a:solidFill>
                  <a:srgbClr val="C00000"/>
                </a:solidFill>
                <a:effectLst/>
                <a:latin typeface="Arial" panose="020B0604020202020204" pitchFamily="34" charset="0"/>
                <a:ea typeface="Calibri" panose="020F0502020204030204" pitchFamily="34" charset="0"/>
                <a:cs typeface="Arial" panose="020B0604020202020204" pitchFamily="34" charset="0"/>
              </a:rPr>
              <a:t>RAN5 may have to consider the case where this is included and not-included (as well as Account for all devices - No IMS, IMS, Data (or rather voice or no-voice))</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C00000"/>
                </a:solidFill>
                <a:effectLst/>
                <a:latin typeface="Arial" panose="020B0604020202020204" pitchFamily="34" charset="0"/>
                <a:ea typeface="Calibri" panose="020F0502020204030204" pitchFamily="34" charset="0"/>
                <a:cs typeface="Arial" panose="020B0604020202020204" pitchFamily="34" charset="0"/>
              </a:rPr>
              <a:t>but most likely </a:t>
            </a:r>
            <a:r>
              <a:rPr kumimoji="0" lang="en-US" altLang="en-US" sz="1400" b="1" i="0" u="none" strike="noStrike" cap="none" normalizeH="0" baseline="0" dirty="0" err="1">
                <a:ln>
                  <a:noFill/>
                </a:ln>
                <a:solidFill>
                  <a:srgbClr val="C00000"/>
                </a:solidFill>
                <a:effectLst/>
                <a:latin typeface="Arial" panose="020B0604020202020204" pitchFamily="34" charset="0"/>
                <a:ea typeface="Calibri" panose="020F0502020204030204" pitchFamily="34" charset="0"/>
                <a:cs typeface="Arial" panose="020B0604020202020204" pitchFamily="34" charset="0"/>
              </a:rPr>
              <a:t>VoPS</a:t>
            </a:r>
            <a:r>
              <a:rPr kumimoji="0" lang="en-US" altLang="en-US" sz="1400" b="1" i="0" u="none" strike="noStrike" cap="none" normalizeH="0" baseline="0" dirty="0">
                <a:ln>
                  <a:noFill/>
                </a:ln>
                <a:solidFill>
                  <a:srgbClr val="C00000"/>
                </a:solidFill>
                <a:effectLst/>
                <a:latin typeface="Arial" panose="020B0604020202020204" pitchFamily="34" charset="0"/>
                <a:ea typeface="Calibri" panose="020F0502020204030204" pitchFamily="34" charset="0"/>
                <a:cs typeface="Arial" panose="020B0604020202020204" pitchFamily="34" charset="0"/>
              </a:rPr>
              <a:t> indication in Registration Accept SHALL be 1.</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100" b="1" dirty="0">
              <a:solidFill>
                <a:srgbClr val="C00000"/>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C00000"/>
                </a:solidFill>
                <a:effectLst/>
                <a:highlight>
                  <a:srgbClr val="00FF00"/>
                </a:highlight>
                <a:latin typeface="Arial" panose="020B0604020202020204" pitchFamily="34" charset="0"/>
                <a:cs typeface="Arial" panose="020B0604020202020204" pitchFamily="34" charset="0"/>
              </a:rPr>
              <a:t>This is addressed in Registration Accept</a:t>
            </a:r>
            <a:endParaRPr kumimoji="0" lang="en-US" altLang="en-US" sz="1100" b="0" i="0" u="none" strike="noStrike" cap="none" normalizeH="0" baseline="0" dirty="0">
              <a:ln>
                <a:noFill/>
              </a:ln>
              <a:solidFill>
                <a:schemeClr val="tx1"/>
              </a:solidFill>
              <a:effectLst/>
              <a:highlight>
                <a:srgbClr val="00FF00"/>
              </a:highligh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graphicFrame>
        <p:nvGraphicFramePr>
          <p:cNvPr id="7" name="Table 6">
            <a:extLst>
              <a:ext uri="{FF2B5EF4-FFF2-40B4-BE49-F238E27FC236}">
                <a16:creationId xmlns:a16="http://schemas.microsoft.com/office/drawing/2014/main" id="{52B5DF7B-797C-4258-828D-BECBA8284BCD}"/>
              </a:ext>
            </a:extLst>
          </p:cNvPr>
          <p:cNvGraphicFramePr>
            <a:graphicFrameLocks noGrp="1"/>
          </p:cNvGraphicFramePr>
          <p:nvPr>
            <p:extLst>
              <p:ext uri="{D42A27DB-BD31-4B8C-83A1-F6EECF244321}">
                <p14:modId xmlns:p14="http://schemas.microsoft.com/office/powerpoint/2010/main" val="2884620041"/>
              </p:ext>
            </p:extLst>
          </p:nvPr>
        </p:nvGraphicFramePr>
        <p:xfrm>
          <a:off x="1108848" y="5183127"/>
          <a:ext cx="8018059" cy="1238105"/>
        </p:xfrm>
        <a:graphic>
          <a:graphicData uri="http://schemas.openxmlformats.org/drawingml/2006/table">
            <a:tbl>
              <a:tblPr firstRow="1" firstCol="1" bandRow="1">
                <a:tableStyleId>{5C22544A-7EE6-4342-B048-85BDC9FD1C3A}</a:tableStyleId>
              </a:tblPr>
              <a:tblGrid>
                <a:gridCol w="5919876">
                  <a:extLst>
                    <a:ext uri="{9D8B030D-6E8A-4147-A177-3AD203B41FA5}">
                      <a16:colId xmlns:a16="http://schemas.microsoft.com/office/drawing/2014/main" val="1351860052"/>
                    </a:ext>
                  </a:extLst>
                </a:gridCol>
                <a:gridCol w="599481">
                  <a:extLst>
                    <a:ext uri="{9D8B030D-6E8A-4147-A177-3AD203B41FA5}">
                      <a16:colId xmlns:a16="http://schemas.microsoft.com/office/drawing/2014/main" val="231567485"/>
                    </a:ext>
                  </a:extLst>
                </a:gridCol>
                <a:gridCol w="449610">
                  <a:extLst>
                    <a:ext uri="{9D8B030D-6E8A-4147-A177-3AD203B41FA5}">
                      <a16:colId xmlns:a16="http://schemas.microsoft.com/office/drawing/2014/main" val="1426134270"/>
                    </a:ext>
                  </a:extLst>
                </a:gridCol>
                <a:gridCol w="524546">
                  <a:extLst>
                    <a:ext uri="{9D8B030D-6E8A-4147-A177-3AD203B41FA5}">
                      <a16:colId xmlns:a16="http://schemas.microsoft.com/office/drawing/2014/main" val="4024385306"/>
                    </a:ext>
                  </a:extLst>
                </a:gridCol>
                <a:gridCol w="524546">
                  <a:extLst>
                    <a:ext uri="{9D8B030D-6E8A-4147-A177-3AD203B41FA5}">
                      <a16:colId xmlns:a16="http://schemas.microsoft.com/office/drawing/2014/main" val="2039474345"/>
                    </a:ext>
                  </a:extLst>
                </a:gridCol>
              </a:tblGrid>
              <a:tr h="476105">
                <a:tc>
                  <a:txBody>
                    <a:bodyPr/>
                    <a:lstStyle/>
                    <a:p>
                      <a:pPr marL="0" marR="0" algn="ctr">
                        <a:spcBef>
                          <a:spcPts val="0"/>
                        </a:spcBef>
                        <a:spcAft>
                          <a:spcPts val="0"/>
                        </a:spcAft>
                      </a:pPr>
                      <a:r>
                        <a:rPr lang="x-none" sz="1000" dirty="0">
                          <a:effectLst/>
                        </a:rPr>
                        <a:t>Definitions for parameters</a:t>
                      </a:r>
                      <a:endParaRPr lang="en-US" sz="1000" b="1"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a:effectLst/>
                        </a:rPr>
                        <a:t>Per</a:t>
                      </a:r>
                      <a:endParaRPr lang="en-US" sz="1000" b="1">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a:effectLst/>
                        </a:rPr>
                        <a:t>M</a:t>
                      </a:r>
                      <a:endParaRPr lang="en-US" sz="1000" b="1">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a:effectLst/>
                        </a:rPr>
                        <a:t>FDDTDD</a:t>
                      </a:r>
                      <a:endParaRPr lang="en-US" sz="1000">
                        <a:effectLst/>
                      </a:endParaRPr>
                    </a:p>
                    <a:p>
                      <a:pPr marL="0" marR="0" algn="ctr">
                        <a:spcBef>
                          <a:spcPts val="0"/>
                        </a:spcBef>
                        <a:spcAft>
                          <a:spcPts val="0"/>
                        </a:spcAft>
                      </a:pPr>
                      <a:r>
                        <a:rPr lang="x-none" sz="1000">
                          <a:effectLst/>
                        </a:rPr>
                        <a:t>DIFF</a:t>
                      </a:r>
                      <a:endParaRPr lang="en-US" sz="1000" b="1">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x-none" sz="1000">
                          <a:effectLst/>
                          <a:highlight>
                            <a:srgbClr val="FFFF00"/>
                          </a:highlight>
                        </a:rPr>
                        <a:t>FR1</a:t>
                      </a:r>
                      <a:endParaRPr lang="en-US" sz="1000">
                        <a:effectLst/>
                      </a:endParaRPr>
                    </a:p>
                    <a:p>
                      <a:pPr marL="0" marR="0" algn="ctr">
                        <a:spcBef>
                          <a:spcPts val="0"/>
                        </a:spcBef>
                        <a:spcAft>
                          <a:spcPts val="0"/>
                        </a:spcAft>
                      </a:pPr>
                      <a:r>
                        <a:rPr lang="x-none" sz="1000">
                          <a:effectLst/>
                          <a:highlight>
                            <a:srgbClr val="FFFF00"/>
                          </a:highlight>
                        </a:rPr>
                        <a:t>FR2</a:t>
                      </a:r>
                      <a:endParaRPr lang="en-US" sz="1000">
                        <a:effectLst/>
                      </a:endParaRPr>
                    </a:p>
                    <a:p>
                      <a:pPr marL="0" marR="0" algn="ctr">
                        <a:spcBef>
                          <a:spcPts val="0"/>
                        </a:spcBef>
                        <a:spcAft>
                          <a:spcPts val="0"/>
                        </a:spcAft>
                      </a:pPr>
                      <a:r>
                        <a:rPr lang="x-none" sz="1000">
                          <a:effectLst/>
                          <a:highlight>
                            <a:srgbClr val="FFFF00"/>
                          </a:highlight>
                        </a:rPr>
                        <a:t>DIFF</a:t>
                      </a:r>
                      <a:endParaRPr lang="en-US" sz="1000" b="1">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3274049224"/>
                  </a:ext>
                </a:extLst>
              </a:tr>
              <a:tr h="238053">
                <a:tc>
                  <a:txBody>
                    <a:bodyPr/>
                    <a:lstStyle/>
                    <a:p>
                      <a:pPr marL="0" marR="0">
                        <a:spcBef>
                          <a:spcPts val="0"/>
                        </a:spcBef>
                        <a:spcAft>
                          <a:spcPts val="0"/>
                        </a:spcAft>
                      </a:pPr>
                      <a:r>
                        <a:rPr lang="en-GB" sz="1000" dirty="0">
                          <a:effectLst/>
                        </a:rPr>
                        <a:t>voiceOverEUTRA-5GC</a:t>
                      </a:r>
                      <a:endParaRPr lang="en-US" sz="1000" dirty="0">
                        <a:effectLst/>
                      </a:endParaRPr>
                    </a:p>
                    <a:p>
                      <a:pPr marL="0" marR="0">
                        <a:spcBef>
                          <a:spcPts val="0"/>
                        </a:spcBef>
                        <a:spcAft>
                          <a:spcPts val="0"/>
                        </a:spcAft>
                      </a:pPr>
                      <a:r>
                        <a:rPr lang="en-GB" sz="1000" dirty="0">
                          <a:effectLst/>
                        </a:rPr>
                        <a:t>Indicates whether the UE supports IMS voice over E-UTRA via 5GC.</a:t>
                      </a:r>
                      <a:endParaRPr lang="en-US" sz="1000"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UE</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No</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No</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highlight>
                            <a:srgbClr val="FFFF00"/>
                          </a:highlight>
                        </a:rPr>
                        <a:t>No</a:t>
                      </a:r>
                      <a:endParaRPr lang="en-US" sz="100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3311585941"/>
                  </a:ext>
                </a:extLst>
              </a:tr>
              <a:tr h="357079">
                <a:tc>
                  <a:txBody>
                    <a:bodyPr/>
                    <a:lstStyle/>
                    <a:p>
                      <a:pPr marL="0" marR="0">
                        <a:spcBef>
                          <a:spcPts val="0"/>
                        </a:spcBef>
                        <a:spcAft>
                          <a:spcPts val="0"/>
                        </a:spcAft>
                      </a:pPr>
                      <a:r>
                        <a:rPr lang="en-GB" sz="1000" dirty="0" err="1">
                          <a:effectLst/>
                        </a:rPr>
                        <a:t>voiceOverNR</a:t>
                      </a:r>
                      <a:endParaRPr lang="en-US" sz="1000" dirty="0">
                        <a:effectLst/>
                      </a:endParaRPr>
                    </a:p>
                    <a:p>
                      <a:pPr marL="0" marR="0">
                        <a:spcBef>
                          <a:spcPts val="0"/>
                        </a:spcBef>
                        <a:spcAft>
                          <a:spcPts val="0"/>
                        </a:spcAft>
                      </a:pPr>
                      <a:r>
                        <a:rPr lang="en-GB" sz="1000" dirty="0">
                          <a:effectLst/>
                        </a:rPr>
                        <a:t>Indicates whether the UE supports IMS voice over NR. It is mandated to the IMS voice capable UE in NR otherwise optional.</a:t>
                      </a:r>
                      <a:endParaRPr lang="en-US" sz="1000" dirty="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UE</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No</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No</a:t>
                      </a:r>
                      <a:endParaRPr lang="en-US" sz="1000">
                        <a:effectLst/>
                        <a:latin typeface="Arial" panose="020B0604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dirty="0">
                          <a:effectLst/>
                          <a:highlight>
                            <a:srgbClr val="FFFF00"/>
                          </a:highlight>
                        </a:rPr>
                        <a:t>Yes</a:t>
                      </a:r>
                      <a:endParaRPr lang="en-US" sz="1000" dirty="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21498012"/>
                  </a:ext>
                </a:extLst>
              </a:tr>
            </a:tbl>
          </a:graphicData>
        </a:graphic>
      </p:graphicFrame>
      <p:sp>
        <p:nvSpPr>
          <p:cNvPr id="8" name="Rectangle 3">
            <a:extLst>
              <a:ext uri="{FF2B5EF4-FFF2-40B4-BE49-F238E27FC236}">
                <a16:creationId xmlns:a16="http://schemas.microsoft.com/office/drawing/2014/main" id="{859092EA-A7B9-4AF9-ACC9-DBB001CBC7F8}"/>
              </a:ext>
            </a:extLst>
          </p:cNvPr>
          <p:cNvSpPr>
            <a:spLocks noChangeArrowheads="1"/>
          </p:cNvSpPr>
          <p:nvPr/>
        </p:nvSpPr>
        <p:spPr bwMode="auto">
          <a:xfrm>
            <a:off x="0" y="3342221"/>
            <a:ext cx="6784304" cy="2254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20498" tIns="76176" rIns="0" bIns="114264"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sng"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Observation#1</a:t>
            </a:r>
            <a:endParaRPr kumimoji="0" lang="en-US" altLang="en-US"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UE Capability </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VoNR</a:t>
            </a:r>
            <a:r>
              <a:rPr kumimoji="0" lang="en-US"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 - voice over MCG bearer in UE Capability Message</a:t>
            </a:r>
            <a:endParaRPr kumimoji="0" lang="en-US" altLang="en-US" sz="1400" b="0" i="0" u="none" strike="noStrike" cap="none" normalizeH="0" baseline="0" dirty="0">
              <a:ln>
                <a:noFill/>
              </a:ln>
              <a:solidFill>
                <a:schemeClr val="tx1"/>
              </a:solidFill>
              <a:effectLst/>
              <a:ea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Also capability for FR1, FR2 defined in RAN2 (38.331)</a:t>
            </a:r>
            <a:endParaRPr kumimoji="0" lang="en-US" altLang="en-US" sz="1400" b="0" i="0" u="none" strike="noStrike" cap="none" normalizeH="0" baseline="0" dirty="0">
              <a:ln>
                <a:noFill/>
              </a:ln>
              <a:solidFill>
                <a:schemeClr val="tx1"/>
              </a:solidFill>
              <a:effectLst/>
              <a:ea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Inter-rat  capability for </a:t>
            </a:r>
            <a:r>
              <a:rPr kumimoji="0" lang="en-US" altLang="en-US" sz="1400" b="0" i="0" u="none" strike="noStrike" cap="none" normalizeH="0" baseline="0" dirty="0" err="1">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eLTE</a:t>
            </a:r>
            <a:endParaRPr kumimoji="0" lang="en-US" altLang="en-US" sz="1400" b="0" i="0" u="none" strike="noStrike" cap="none" normalizeH="0" baseline="0" dirty="0">
              <a:ln>
                <a:noFill/>
              </a:ln>
              <a:solidFill>
                <a:schemeClr val="tx1"/>
              </a:solidFill>
              <a:effectLst/>
              <a:ea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400" b="1" i="0" u="none" strike="noStrike" cap="none" normalizeH="0" baseline="0" dirty="0">
                <a:ln>
                  <a:noFill/>
                </a:ln>
                <a:solidFill>
                  <a:srgbClr val="C00000"/>
                </a:solidFill>
                <a:effectLst/>
                <a:latin typeface="Arial" panose="020B0604020202020204" pitchFamily="34" charset="0"/>
                <a:ea typeface="Times New Roman" panose="02020603050405020304" pitchFamily="18" charset="0"/>
                <a:cs typeface="Arial" panose="020B0604020202020204" pitchFamily="34" charset="0"/>
              </a:rPr>
              <a:t>No capability for IMS voice for EPS fallback</a:t>
            </a:r>
            <a:endParaRPr kumimoji="0" lang="en-US" altLang="en-US" sz="1400" b="0" i="0" u="none" strike="noStrike" cap="none" normalizeH="0" baseline="0" dirty="0">
              <a:ln>
                <a:noFill/>
              </a:ln>
              <a:solidFill>
                <a:schemeClr val="tx1"/>
              </a:solidFill>
              <a:effectLst/>
            </a:endParaRPr>
          </a:p>
          <a:p>
            <a:pPr lvl="1" eaLnBrk="0" fontAlgn="base" hangingPunct="0">
              <a:spcBef>
                <a:spcPct val="0"/>
              </a:spcBef>
              <a:spcAft>
                <a:spcPct val="0"/>
              </a:spcAft>
            </a:pPr>
            <a:r>
              <a:rPr kumimoji="0" lang="en-GB" altLang="en-US" sz="1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Per 38.306 -4.2.13    IMS Parameters</a:t>
            </a:r>
            <a:endPar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8">
            <a:extLst>
              <a:ext uri="{FF2B5EF4-FFF2-40B4-BE49-F238E27FC236}">
                <a16:creationId xmlns:a16="http://schemas.microsoft.com/office/drawing/2014/main" id="{D27DF3CE-71B3-4C5E-AFE2-AED93C3A57FF}"/>
              </a:ext>
            </a:extLst>
          </p:cNvPr>
          <p:cNvSpPr/>
          <p:nvPr/>
        </p:nvSpPr>
        <p:spPr>
          <a:xfrm>
            <a:off x="479793" y="6421232"/>
            <a:ext cx="5463355" cy="276999"/>
          </a:xfrm>
          <a:prstGeom prst="rect">
            <a:avLst/>
          </a:prstGeom>
        </p:spPr>
        <p:txBody>
          <a:bodyPr wrap="none">
            <a:spAutoFit/>
          </a:bodyPr>
          <a:lstStyle/>
          <a:p>
            <a:pPr lvl="0" eaLnBrk="0" fontAlgn="base" hangingPunct="0">
              <a:spcBef>
                <a:spcPct val="0"/>
              </a:spcBef>
              <a:spcAft>
                <a:spcPct val="0"/>
              </a:spcAft>
            </a:pPr>
            <a:r>
              <a:rPr lang="en-US" altLang="en-US" sz="1200" b="1" dirty="0">
                <a:solidFill>
                  <a:srgbClr val="C00000"/>
                </a:solidFill>
                <a:highlight>
                  <a:srgbClr val="00FF00"/>
                </a:highlight>
                <a:latin typeface="Arial" panose="020B0604020202020204" pitchFamily="34" charset="0"/>
                <a:cs typeface="Arial" panose="020B0604020202020204" pitchFamily="34" charset="0"/>
              </a:rPr>
              <a:t>This is addressed by introduction of new PICS for 5G UE support of IMS</a:t>
            </a:r>
            <a:endParaRPr lang="en-US" altLang="en-US" sz="1200" dirty="0">
              <a:highlight>
                <a:srgbClr val="00FF00"/>
              </a:highlight>
            </a:endParaRPr>
          </a:p>
        </p:txBody>
      </p:sp>
    </p:spTree>
    <p:extLst>
      <p:ext uri="{BB962C8B-B14F-4D97-AF65-F5344CB8AC3E}">
        <p14:creationId xmlns:p14="http://schemas.microsoft.com/office/powerpoint/2010/main" val="2821008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Background</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CEC0788-3978-45D2-A3DE-7E0DA20B46B9}"/>
              </a:ext>
            </a:extLst>
          </p:cNvPr>
          <p:cNvSpPr>
            <a:spLocks noChangeArrowheads="1"/>
          </p:cNvSpPr>
          <p:nvPr/>
        </p:nvSpPr>
        <p:spPr bwMode="auto">
          <a:xfrm>
            <a:off x="509588" y="1360168"/>
            <a:ext cx="10561740"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sng"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Issue#2</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endParaRPr kumimoji="0" lang="en-US" altLang="en-US" sz="1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Order of IMS PDU or Internet in RRC IDLE and other generic procedure– </a:t>
            </a:r>
            <a:endParaRPr kumimoji="0" lang="en-US" altLang="en-US" sz="1400" b="0" i="0" u="none" strike="noStrike" cap="none" normalizeH="0" baseline="0" dirty="0">
              <a:ln>
                <a:noFill/>
              </a:ln>
              <a:solidFill>
                <a:schemeClr val="tx1"/>
              </a:solidFill>
              <a:effectLst/>
            </a:endParaRPr>
          </a:p>
          <a:p>
            <a:pPr marL="685800" lvl="1" indent="-228600" eaLnBrk="0" fontAlgn="base" hangingPunct="0">
              <a:spcBef>
                <a:spcPct val="0"/>
              </a:spcBef>
              <a:spcAft>
                <a:spcPct val="0"/>
              </a:spcAft>
              <a:buAutoNum type="arabicPeriod"/>
            </a:pPr>
            <a:r>
              <a:rPr kumimoji="0" lang="en-US" altLang="en-US" sz="1400" b="0" i="0" u="none" strike="noStrike" cap="none" normalizeH="0" baseline="0" dirty="0">
                <a:ln>
                  <a:noFill/>
                </a:ln>
                <a:solidFill>
                  <a:schemeClr val="tx1"/>
                </a:solidFill>
                <a:effectLst/>
                <a:latin typeface="Arial" panose="020B0604020202020204" pitchFamily="34" charset="0"/>
              </a:rPr>
              <a:t>Handle IMS, Internet and combination in any order along with both IMS and Internet requested at the same time</a:t>
            </a:r>
          </a:p>
          <a:p>
            <a:pPr marL="685800" lvl="1" indent="-228600" eaLnBrk="0" fontAlgn="base" hangingPunct="0">
              <a:spcBef>
                <a:spcPct val="0"/>
              </a:spcBef>
              <a:spcAft>
                <a:spcPct val="0"/>
              </a:spcAft>
              <a:buAutoNum type="arabicPeriod"/>
            </a:pPr>
            <a:r>
              <a:rPr lang="en-US" altLang="en-US" sz="1400" dirty="0">
                <a:latin typeface="Arial" panose="020B0604020202020204" pitchFamily="34" charset="0"/>
              </a:rPr>
              <a:t>Scale the solution in case more PDU sessions are requested</a:t>
            </a:r>
          </a:p>
          <a:p>
            <a:pPr marL="685800" lvl="1" indent="-228600" eaLnBrk="0" fontAlgn="base" hangingPunct="0">
              <a:spcBef>
                <a:spcPct val="0"/>
              </a:spcBef>
              <a:spcAft>
                <a:spcPct val="0"/>
              </a:spcAft>
              <a:buAutoNum type="arabicPeriod"/>
            </a:pPr>
            <a:endParaRPr lang="en-US" altLang="en-US" sz="1400" dirty="0">
              <a:latin typeface="Arial" panose="020B0604020202020204" pitchFamily="34" charset="0"/>
            </a:endParaRPr>
          </a:p>
          <a:p>
            <a:pPr eaLnBrk="0" fontAlgn="base" hangingPunct="0">
              <a:spcBef>
                <a:spcPct val="0"/>
              </a:spcBef>
              <a:spcAft>
                <a:spcPct val="0"/>
              </a:spcAft>
            </a:pPr>
            <a:r>
              <a:rPr lang="en-US" altLang="en-US" sz="1400" dirty="0">
                <a:latin typeface="Arial" panose="020B0604020202020204" pitchFamily="34" charset="0"/>
              </a:rPr>
              <a:t>Possible Solution –</a:t>
            </a:r>
          </a:p>
          <a:p>
            <a:pPr eaLnBrk="0" fontAlgn="base" hangingPunct="0">
              <a:spcBef>
                <a:spcPct val="0"/>
              </a:spcBef>
              <a:spcAft>
                <a:spcPct val="0"/>
              </a:spcAft>
            </a:pPr>
            <a:endParaRPr lang="en-US" altLang="en-US" sz="1400" dirty="0">
              <a:latin typeface="Arial" panose="020B0604020202020204" pitchFamily="34" charset="0"/>
            </a:endParaRP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Identify the PDU session, Transaction ID of IMS PDU session, assign it the IMS values (QFI flow, DRB, QoS)</a:t>
            </a: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Complete the assignment of PDU session and in parallel handle Internet PDU session</a:t>
            </a: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This if the UE only request any order of number of PDU sessions, those can be handled</a:t>
            </a: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Have a set table for IMS and Internet PDU assignment which can be mapped once those PDU session are identified.</a:t>
            </a:r>
          </a:p>
          <a:p>
            <a:pPr marL="171450" indent="-171450" eaLnBrk="0" fontAlgn="base" hangingPunct="0">
              <a:spcBef>
                <a:spcPct val="0"/>
              </a:spcBef>
              <a:spcAft>
                <a:spcPct val="0"/>
              </a:spcAft>
              <a:buFontTx/>
              <a:buChar char="-"/>
            </a:pPr>
            <a:r>
              <a:rPr lang="en-US" altLang="en-US" sz="1400" dirty="0">
                <a:latin typeface="Arial" panose="020B0604020202020204" pitchFamily="34" charset="0"/>
              </a:rPr>
              <a:t>PICS/PIXIT for UE to declare no. of PDU session supported</a:t>
            </a:r>
          </a:p>
          <a:p>
            <a:pPr marL="171450" indent="-171450" eaLnBrk="0" fontAlgn="base" hangingPunct="0">
              <a:spcBef>
                <a:spcPct val="0"/>
              </a:spcBef>
              <a:spcAft>
                <a:spcPct val="0"/>
              </a:spcAft>
              <a:buFontTx/>
              <a:buChar char="-"/>
            </a:pPr>
            <a:endParaRPr lang="en-US" altLang="en-US" sz="1400" dirty="0">
              <a:latin typeface="Arial" panose="020B0604020202020204" pitchFamily="34" charset="0"/>
            </a:endParaRPr>
          </a:p>
          <a:p>
            <a:pPr marL="171450" indent="-171450" eaLnBrk="0" fontAlgn="base" hangingPunct="0">
              <a:spcBef>
                <a:spcPct val="0"/>
              </a:spcBef>
              <a:spcAft>
                <a:spcPct val="0"/>
              </a:spcAft>
              <a:buFontTx/>
              <a:buChar char="-"/>
            </a:pPr>
            <a:r>
              <a:rPr lang="en-US" altLang="en-US" sz="1400" dirty="0">
                <a:highlight>
                  <a:srgbClr val="00FF00"/>
                </a:highlight>
                <a:latin typeface="Arial" panose="020B0604020202020204" pitchFamily="34" charset="0"/>
              </a:rPr>
              <a:t>One such solution is proposed in </a:t>
            </a:r>
            <a:r>
              <a:rPr lang="en-US" altLang="en-US" sz="1400" dirty="0">
                <a:latin typeface="Arial" panose="020B0604020202020204" pitchFamily="34" charset="0"/>
              </a:rPr>
              <a:t>R5-190131r1 (4.5.2 IDLE, PDU) </a:t>
            </a:r>
            <a:r>
              <a:rPr lang="nb-NO" altLang="en-US" sz="1400">
                <a:highlight>
                  <a:srgbClr val="00FF00"/>
                </a:highlight>
                <a:latin typeface="Arial" panose="020B0604020202020204" pitchFamily="34" charset="0"/>
              </a:rPr>
              <a:t>and </a:t>
            </a:r>
            <a:r>
              <a:rPr lang="nb-NO" altLang="en-US" sz="1400">
                <a:latin typeface="Arial" panose="020B0604020202020204" pitchFamily="34" charset="0"/>
              </a:rPr>
              <a:t>R5-190019r2 Updates to PDU session establishment 5GSM messages (attached)</a:t>
            </a:r>
            <a:endParaRPr lang="nb-NO" altLang="en-US" sz="1400" dirty="0">
              <a:highlight>
                <a:srgbClr val="00FF00"/>
              </a:highlight>
              <a:latin typeface="Arial" panose="020B0604020202020204" pitchFamily="34" charset="0"/>
            </a:endParaRPr>
          </a:p>
          <a:p>
            <a:pPr marL="171450" indent="-171450" eaLnBrk="0" fontAlgn="base" hangingPunct="0">
              <a:spcBef>
                <a:spcPct val="0"/>
              </a:spcBef>
              <a:spcAft>
                <a:spcPct val="0"/>
              </a:spcAft>
              <a:buFontTx/>
              <a:buChar char="-"/>
            </a:pPr>
            <a:endParaRPr lang="en-US" altLang="en-US" sz="1200" dirty="0">
              <a:latin typeface="Arial" panose="020B0604020202020204" pitchFamily="34" charset="0"/>
            </a:endParaRPr>
          </a:p>
          <a:p>
            <a:pPr marL="171450" indent="-171450" eaLnBrk="0" fontAlgn="base" hangingPunct="0">
              <a:spcBef>
                <a:spcPct val="0"/>
              </a:spcBef>
              <a:spcAft>
                <a:spcPct val="0"/>
              </a:spcAft>
              <a:buFontTx/>
              <a:buChar char="-"/>
            </a:pPr>
            <a:r>
              <a:rPr lang="en-US" altLang="en-US" sz="1400" b="1" dirty="0">
                <a:solidFill>
                  <a:schemeClr val="bg2"/>
                </a:solidFill>
                <a:latin typeface="Arial" panose="020B0604020202020204" pitchFamily="34" charset="0"/>
              </a:rPr>
              <a:t>Any solution for Issue#2 will have a MAJOR impact on almost ALL TEST CASES in TS 38.523-1. As such, we need to be careful in adopting this, suggest thorough review by all.</a:t>
            </a:r>
          </a:p>
          <a:p>
            <a:pPr eaLnBrk="0" fontAlgn="base" hangingPunct="0">
              <a:spcBef>
                <a:spcPct val="0"/>
              </a:spcBef>
              <a:spcAft>
                <a:spcPct val="0"/>
              </a:spcAft>
            </a:pPr>
            <a:endParaRPr lang="en-US" altLang="en-US" sz="1200" dirty="0">
              <a:latin typeface="Arial" panose="020B0604020202020204" pitchFamily="34" charset="0"/>
            </a:endParaRPr>
          </a:p>
          <a:p>
            <a:pPr marL="685800" lvl="1" indent="-228600" eaLnBrk="0" fontAlgn="base" hangingPunct="0">
              <a:spcBef>
                <a:spcPct val="0"/>
              </a:spcBef>
              <a:spcAft>
                <a:spcPct val="0"/>
              </a:spcAft>
              <a:buAutoNum type="arabicPeriod"/>
            </a:pPr>
            <a:endParaRPr lang="en-US" altLang="en-US" sz="1200" dirty="0">
              <a:latin typeface="Arial" panose="020B0604020202020204" pitchFamily="34" charset="0"/>
            </a:endParaRPr>
          </a:p>
          <a:p>
            <a:pPr marL="685800" lvl="1" indent="-228600" eaLnBrk="0" fontAlgn="base" hangingPunct="0">
              <a:spcBef>
                <a:spcPct val="0"/>
              </a:spcBef>
              <a:spcAft>
                <a:spcPct val="0"/>
              </a:spcAft>
              <a:buAutoNum type="arabicPeriod"/>
            </a:pPr>
            <a:endParaRPr lang="en-US" altLang="en-US" sz="1200" dirty="0">
              <a:latin typeface="Arial" panose="020B0604020202020204" pitchFamily="34" charset="0"/>
            </a:endParaRPr>
          </a:p>
          <a:p>
            <a:pPr marL="685800" lvl="1" indent="-228600" eaLnBrk="0" fontAlgn="base" hangingPunct="0">
              <a:spcBef>
                <a:spcPct val="0"/>
              </a:spcBef>
              <a:spcAft>
                <a:spcPct val="0"/>
              </a:spcAft>
              <a:buAutoNum type="arabicPeriod"/>
            </a:pPr>
            <a:endParaRPr kumimoji="0" lang="en-US" altLang="en-US" sz="1200" b="0" i="0" u="none" strike="noStrike" cap="none" normalizeH="0" baseline="0" dirty="0">
              <a:ln>
                <a:noFill/>
              </a:ln>
              <a:solidFill>
                <a:schemeClr val="tx1"/>
              </a:solidFill>
              <a:effectLst/>
              <a:latin typeface="Arial" panose="020B0604020202020204" pitchFamily="34" charset="0"/>
            </a:endParaRPr>
          </a:p>
          <a:p>
            <a:pPr marL="685800" lvl="1" indent="-228600" eaLnBrk="0" fontAlgn="base" hangingPunct="0">
              <a:spcBef>
                <a:spcPct val="0"/>
              </a:spcBef>
              <a:spcAft>
                <a:spcPct val="0"/>
              </a:spcAft>
              <a:buAutoNum type="arabicPeriod"/>
            </a:pPr>
            <a:endParaRPr lang="en-US" altLang="en-US" sz="1200" dirty="0">
              <a:latin typeface="Arial" panose="020B0604020202020204" pitchFamily="34" charset="0"/>
            </a:endParaRPr>
          </a:p>
          <a:p>
            <a:pPr marL="685800" lvl="1" indent="-228600" eaLnBrk="0" fontAlgn="base" hangingPunct="0">
              <a:spcBef>
                <a:spcPct val="0"/>
              </a:spcBef>
              <a:spcAft>
                <a:spcPct val="0"/>
              </a:spcAft>
              <a:buAutoNum type="arabicPeriod"/>
            </a:pPr>
            <a:endParaRPr kumimoji="0" lang="en-US" altLang="en-US" sz="1200" b="0" i="0" u="none" strike="noStrike" cap="none" normalizeH="0" baseline="0" dirty="0">
              <a:ln>
                <a:noFill/>
              </a:ln>
              <a:solidFill>
                <a:schemeClr val="tx1"/>
              </a:solidFill>
              <a:effectLst/>
              <a:latin typeface="Arial" panose="020B0604020202020204" pitchFamily="34" charset="0"/>
            </a:endParaRPr>
          </a:p>
        </p:txBody>
      </p:sp>
      <p:sp>
        <p:nvSpPr>
          <p:cNvPr id="21" name="Rectangle 20">
            <a:extLst>
              <a:ext uri="{FF2B5EF4-FFF2-40B4-BE49-F238E27FC236}">
                <a16:creationId xmlns:a16="http://schemas.microsoft.com/office/drawing/2014/main" id="{5AD6931B-C03D-480B-AC57-255538CD011D}"/>
              </a:ext>
            </a:extLst>
          </p:cNvPr>
          <p:cNvSpPr/>
          <p:nvPr/>
        </p:nvSpPr>
        <p:spPr>
          <a:xfrm>
            <a:off x="472173" y="5328317"/>
            <a:ext cx="7347135" cy="954107"/>
          </a:xfrm>
          <a:prstGeom prst="rect">
            <a:avLst/>
          </a:prstGeom>
        </p:spPr>
        <p:txBody>
          <a:bodyPr wrap="square">
            <a:spAutoFit/>
          </a:bodyPr>
          <a:lstStyle/>
          <a:p>
            <a:r>
              <a:rPr lang="en-US" sz="1400" b="1" u="sng" dirty="0">
                <a:latin typeface="Arial" panose="020B0604020202020204" pitchFamily="34" charset="0"/>
                <a:ea typeface="Calibri" panose="020F0502020204030204" pitchFamily="34" charset="0"/>
              </a:rPr>
              <a:t>Issue#3</a:t>
            </a:r>
            <a:endParaRPr lang="en-US" sz="1400" dirty="0">
              <a:latin typeface="Calibri" panose="020F0502020204030204" pitchFamily="34" charset="0"/>
              <a:ea typeface="Calibri" panose="020F0502020204030204" pitchFamily="34" charset="0"/>
            </a:endParaRPr>
          </a:p>
          <a:p>
            <a:r>
              <a:rPr lang="en-US" sz="1400" dirty="0">
                <a:latin typeface="Arial" panose="020B0604020202020204" pitchFamily="34" charset="0"/>
                <a:ea typeface="Calibri" panose="020F0502020204030204" pitchFamily="34" charset="0"/>
              </a:rPr>
              <a:t>RRC_IDLE call flow will depend how the UE sets </a:t>
            </a:r>
            <a:r>
              <a:rPr lang="en-US" sz="1400" dirty="0" err="1">
                <a:latin typeface="Arial" panose="020B0604020202020204" pitchFamily="34" charset="0"/>
                <a:ea typeface="Calibri" panose="020F0502020204030204" pitchFamily="34" charset="0"/>
              </a:rPr>
              <a:t>FoR</a:t>
            </a:r>
            <a:r>
              <a:rPr lang="en-US" sz="1400" dirty="0">
                <a:latin typeface="Arial" panose="020B0604020202020204" pitchFamily="34" charset="0"/>
                <a:ea typeface="Calibri" panose="020F0502020204030204" pitchFamily="34" charset="0"/>
              </a:rPr>
              <a:t> bit.</a:t>
            </a:r>
          </a:p>
          <a:p>
            <a:endParaRPr lang="en-US" sz="1400"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Wingdings" panose="05000000000000000000" pitchFamily="2" charset="2"/>
              <a:buChar char=""/>
            </a:pPr>
            <a:r>
              <a:rPr lang="en-US" sz="1400" dirty="0">
                <a:solidFill>
                  <a:srgbClr val="C00000"/>
                </a:solidFill>
                <a:latin typeface="Arial" panose="020B0604020202020204" pitchFamily="34" charset="0"/>
                <a:ea typeface="Times New Roman" panose="02020603050405020304" pitchFamily="18" charset="0"/>
              </a:rPr>
              <a:t>RRC Release might be part of the RRC_IDLE procedure</a:t>
            </a:r>
            <a:endParaRPr lang="en-US" sz="1400" dirty="0">
              <a:solidFill>
                <a:srgbClr val="C00000"/>
              </a:solidFill>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758836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Background</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2C15735-D8F8-454C-8750-D264CE6408EB}"/>
              </a:ext>
            </a:extLst>
          </p:cNvPr>
          <p:cNvSpPr/>
          <p:nvPr/>
        </p:nvSpPr>
        <p:spPr>
          <a:xfrm>
            <a:off x="470033" y="1004604"/>
            <a:ext cx="8671827" cy="6370975"/>
          </a:xfrm>
          <a:prstGeom prst="rect">
            <a:avLst/>
          </a:prstGeom>
        </p:spPr>
        <p:txBody>
          <a:bodyPr wrap="square">
            <a:spAutoFit/>
          </a:bodyPr>
          <a:lstStyle/>
          <a:p>
            <a:r>
              <a:rPr lang="en-US" b="1" u="sng" dirty="0">
                <a:latin typeface="Arial" panose="020B0604020202020204" pitchFamily="34" charset="0"/>
                <a:ea typeface="Calibri" panose="020F0502020204030204" pitchFamily="34" charset="0"/>
              </a:rPr>
              <a:t>Observation#2</a:t>
            </a: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 </a:t>
            </a: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Test loopback Mode – </a:t>
            </a:r>
            <a:endParaRPr lang="en-US" sz="2400"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rPr>
              <a:t>Same solution which we had in EN-DC should be fine.</a:t>
            </a:r>
          </a:p>
          <a:p>
            <a:pPr marL="342900" marR="0" lvl="0" indent="-342900">
              <a:spcBef>
                <a:spcPts val="0"/>
              </a:spcBef>
              <a:spcAft>
                <a:spcPts val="0"/>
              </a:spcAft>
              <a:buFont typeface="Wingdings" panose="05000000000000000000" pitchFamily="2" charset="2"/>
              <a:buChar char=""/>
            </a:pP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 </a:t>
            </a:r>
            <a:endParaRPr lang="en-US" sz="2400" dirty="0">
              <a:latin typeface="Calibri" panose="020F0502020204030204" pitchFamily="34" charset="0"/>
              <a:ea typeface="Calibri" panose="020F0502020204030204" pitchFamily="34" charset="0"/>
            </a:endParaRPr>
          </a:p>
          <a:p>
            <a:endParaRPr lang="en-US" b="1" u="sng" dirty="0">
              <a:latin typeface="Arial" panose="020B0604020202020204" pitchFamily="34" charset="0"/>
              <a:ea typeface="Calibri" panose="020F0502020204030204" pitchFamily="34" charset="0"/>
            </a:endParaRPr>
          </a:p>
          <a:p>
            <a:endParaRPr lang="en-US" b="1" u="sng" dirty="0">
              <a:latin typeface="Arial" panose="020B0604020202020204" pitchFamily="34" charset="0"/>
              <a:ea typeface="Calibri" panose="020F0502020204030204" pitchFamily="34" charset="0"/>
            </a:endParaRPr>
          </a:p>
          <a:p>
            <a:endParaRPr lang="en-US" b="1" u="sng" dirty="0">
              <a:latin typeface="Arial" panose="020B0604020202020204" pitchFamily="34" charset="0"/>
              <a:ea typeface="Calibri" panose="020F0502020204030204" pitchFamily="34" charset="0"/>
            </a:endParaRPr>
          </a:p>
          <a:p>
            <a:endParaRPr lang="en-US" b="1" u="sng" dirty="0">
              <a:latin typeface="Arial" panose="020B0604020202020204" pitchFamily="34" charset="0"/>
              <a:ea typeface="Calibri" panose="020F0502020204030204" pitchFamily="34" charset="0"/>
            </a:endParaRPr>
          </a:p>
          <a:p>
            <a:r>
              <a:rPr lang="en-US" b="1" u="sng" dirty="0">
                <a:latin typeface="Arial" panose="020B0604020202020204" pitchFamily="34" charset="0"/>
                <a:ea typeface="Calibri" panose="020F0502020204030204" pitchFamily="34" charset="0"/>
              </a:rPr>
              <a:t>Issue#4</a:t>
            </a: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 </a:t>
            </a: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Once common procedure for Issue#2 is agreed, for IMS Registration – Only minor changes needed (For ex)</a:t>
            </a:r>
            <a:endParaRPr lang="en-US" sz="2400"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rPr>
              <a:t>24.229 - Re-use it for NR, RAT will use "NR" in PANI header.</a:t>
            </a:r>
            <a:endParaRPr lang="en-US" sz="2400"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rPr>
              <a:t>PANI Header - Cell Network Identifier, 5G Cell is 36 bit compared to 28 bit for LTE. Several other places where the RAT setting are needed.</a:t>
            </a:r>
            <a:endParaRPr lang="en-US" sz="2400" dirty="0">
              <a:latin typeface="Calibri" panose="020F0502020204030204" pitchFamily="34" charset="0"/>
              <a:ea typeface="Calibri" panose="020F0502020204030204" pitchFamily="34" charset="0"/>
            </a:endParaRPr>
          </a:p>
          <a:p>
            <a:pPr marL="342900" marR="0" lvl="0" indent="-3429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rPr>
              <a:t>34.229 can be updated to add 5G RAT and Cell Identity wherever needed in Annexes for Rel-15 5G NR</a:t>
            </a:r>
          </a:p>
          <a:p>
            <a:pPr marL="342900" marR="0" lvl="0" indent="-3429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rPr>
              <a:t>MO, MT and EPS Fallback related changes may be required</a:t>
            </a:r>
          </a:p>
          <a:p>
            <a:pPr marL="342900" marR="0" lvl="0" indent="-342900">
              <a:spcBef>
                <a:spcPts val="0"/>
              </a:spcBef>
              <a:spcAft>
                <a:spcPts val="0"/>
              </a:spcAft>
              <a:buFont typeface="Wingdings" panose="05000000000000000000" pitchFamily="2" charset="2"/>
              <a:buChar char=""/>
            </a:pPr>
            <a:endParaRPr lang="en-US" sz="2400" dirty="0">
              <a:latin typeface="Calibri" panose="020F0502020204030204" pitchFamily="34" charset="0"/>
              <a:ea typeface="Calibri" panose="020F0502020204030204" pitchFamily="34" charset="0"/>
            </a:endParaRPr>
          </a:p>
          <a:p>
            <a:r>
              <a:rPr lang="en-US" dirty="0">
                <a:latin typeface="Arial" panose="020B0604020202020204" pitchFamily="34" charset="0"/>
                <a:ea typeface="Calibri" panose="020F0502020204030204" pitchFamily="34" charset="0"/>
              </a:rPr>
              <a:t> </a:t>
            </a:r>
            <a:endParaRPr lang="en-US" sz="2400" dirty="0">
              <a:effectLst/>
              <a:latin typeface="Calibri" panose="020F0502020204030204" pitchFamily="34" charset="0"/>
              <a:ea typeface="Calibri" panose="020F0502020204030204" pitchFamily="34" charset="0"/>
            </a:endParaRPr>
          </a:p>
        </p:txBody>
      </p:sp>
      <p:sp>
        <p:nvSpPr>
          <p:cNvPr id="8" name="Rectangle 7">
            <a:extLst>
              <a:ext uri="{FF2B5EF4-FFF2-40B4-BE49-F238E27FC236}">
                <a16:creationId xmlns:a16="http://schemas.microsoft.com/office/drawing/2014/main" id="{2C37EB33-D8B4-4E3B-948D-33E802E09B8B}"/>
              </a:ext>
            </a:extLst>
          </p:cNvPr>
          <p:cNvSpPr/>
          <p:nvPr/>
        </p:nvSpPr>
        <p:spPr>
          <a:xfrm>
            <a:off x="1297169" y="2167260"/>
            <a:ext cx="9116037" cy="1731243"/>
          </a:xfrm>
          <a:prstGeom prst="rect">
            <a:avLst/>
          </a:prstGeom>
        </p:spPr>
        <p:txBody>
          <a:bodyPr wrap="square">
            <a:spAutoFit/>
          </a:bodyPr>
          <a:lstStyle/>
          <a:p>
            <a:r>
              <a:rPr lang="en-GB" sz="1200" b="1" dirty="0">
                <a:latin typeface="Calibri" panose="020F0502020204030204" pitchFamily="34" charset="0"/>
                <a:ea typeface="Times New Roman" panose="02020603050405020304" pitchFamily="18" charset="0"/>
              </a:rPr>
              <a:t>5.3.2   Close UE test loop</a:t>
            </a:r>
            <a:endParaRPr lang="en-US" sz="1200" b="1" dirty="0">
              <a:latin typeface="Calibri" panose="020F0502020204030204" pitchFamily="34" charset="0"/>
              <a:ea typeface="Calibri" panose="020F0502020204030204" pitchFamily="34" charset="0"/>
            </a:endParaRPr>
          </a:p>
          <a:p>
            <a:r>
              <a:rPr lang="en-US" sz="1200" dirty="0">
                <a:latin typeface="Calibri" panose="020F0502020204030204" pitchFamily="34" charset="0"/>
                <a:ea typeface="Calibri" panose="020F0502020204030204" pitchFamily="34" charset="0"/>
              </a:rPr>
              <a:t>Same as TS 36.509 [6], subclause 5.4.2 with the following exceptions: </a:t>
            </a:r>
          </a:p>
          <a:p>
            <a:pPr marL="360680" marR="0" indent="-180340">
              <a:spcBef>
                <a:spcPts val="0"/>
              </a:spcBef>
              <a:spcAft>
                <a:spcPts val="900"/>
              </a:spcAft>
            </a:pPr>
            <a:r>
              <a:rPr lang="en-GB" sz="1200" dirty="0">
                <a:latin typeface="Times New Roman" panose="02020603050405020304" pitchFamily="18" charset="0"/>
                <a:ea typeface="Times New Roman" panose="02020603050405020304" pitchFamily="18" charset="0"/>
              </a:rPr>
              <a:t>-     where E-UTRA is mentioned the same applies for NR;</a:t>
            </a:r>
            <a:endParaRPr lang="en-US" sz="1200" dirty="0">
              <a:latin typeface="Times New Roman" panose="02020603050405020304" pitchFamily="18" charset="0"/>
              <a:ea typeface="Times New Roman" panose="02020603050405020304" pitchFamily="18" charset="0"/>
            </a:endParaRPr>
          </a:p>
          <a:p>
            <a:pPr marL="360680" marR="0" indent="-180340">
              <a:spcBef>
                <a:spcPts val="0"/>
              </a:spcBef>
              <a:spcAft>
                <a:spcPts val="900"/>
              </a:spcAft>
            </a:pPr>
            <a:r>
              <a:rPr lang="en-GB" sz="1200" dirty="0">
                <a:latin typeface="Times New Roman" panose="02020603050405020304" pitchFamily="18" charset="0"/>
                <a:ea typeface="Times New Roman" panose="02020603050405020304" pitchFamily="18" charset="0"/>
              </a:rPr>
              <a:t>-     the NB-IoT mode is out of the scope of the present specification</a:t>
            </a:r>
            <a:endParaRPr lang="en-US" sz="1200" dirty="0">
              <a:latin typeface="Times New Roman" panose="02020603050405020304" pitchFamily="18" charset="0"/>
              <a:ea typeface="Times New Roman" panose="02020603050405020304" pitchFamily="18" charset="0"/>
            </a:endParaRPr>
          </a:p>
          <a:p>
            <a:pPr marL="360680" marR="0" indent="-180340">
              <a:spcBef>
                <a:spcPts val="0"/>
              </a:spcBef>
              <a:spcAft>
                <a:spcPts val="900"/>
              </a:spcAft>
            </a:pPr>
            <a:r>
              <a:rPr lang="en-GB" sz="1200" dirty="0">
                <a:latin typeface="Times New Roman" panose="02020603050405020304" pitchFamily="18" charset="0"/>
                <a:ea typeface="Times New Roman" panose="02020603050405020304" pitchFamily="18" charset="0"/>
              </a:rPr>
              <a:t>-     where different UE test loop modes are mentioned only those applicable to 5GS should be taken into account (see subclause 5.3.4 for the applicable 5GS UE test loop modes).</a:t>
            </a:r>
            <a:endParaRPr lang="en-US" sz="1200" dirty="0">
              <a:latin typeface="Times New Roman" panose="02020603050405020304" pitchFamily="18" charset="0"/>
              <a:ea typeface="Times New Roman" panose="02020603050405020304" pitchFamily="18" charset="0"/>
            </a:endParaRPr>
          </a:p>
          <a:p>
            <a:pPr marL="360680" marR="0" indent="-180340">
              <a:spcBef>
                <a:spcPts val="0"/>
              </a:spcBef>
              <a:spcAft>
                <a:spcPts val="900"/>
              </a:spcAft>
            </a:pPr>
            <a:r>
              <a:rPr lang="en-GB" sz="1200" b="1" dirty="0">
                <a:latin typeface="Times New Roman" panose="02020603050405020304" pitchFamily="18" charset="0"/>
                <a:ea typeface="Times New Roman" panose="02020603050405020304" pitchFamily="18" charset="0"/>
              </a:rPr>
              <a:t>-     where EPS bearers are mentioned the same applies for 5GS QoS flows; and</a:t>
            </a:r>
            <a:endParaRPr lang="en-US" sz="12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0825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p:txBody>
          <a:bodyPr/>
          <a:lstStyle/>
          <a:p>
            <a:r>
              <a:rPr lang="en-US" dirty="0"/>
              <a:t>Requirements for RF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985810"/>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Rectangle 2">
            <a:extLst>
              <a:ext uri="{FF2B5EF4-FFF2-40B4-BE49-F238E27FC236}">
                <a16:creationId xmlns:a16="http://schemas.microsoft.com/office/drawing/2014/main" id="{CDCC4C0E-182A-4C38-ACD3-8AFE6B7ABEAD}"/>
              </a:ext>
            </a:extLst>
          </p:cNvPr>
          <p:cNvSpPr>
            <a:spLocks noChangeArrowheads="1"/>
          </p:cNvSpPr>
          <p:nvPr/>
        </p:nvSpPr>
        <p:spPr bwMode="auto">
          <a:xfrm>
            <a:off x="-740228" y="44413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C2A4B41A-8DCE-49C0-B248-C39A9011ADB2}"/>
              </a:ext>
            </a:extLst>
          </p:cNvPr>
          <p:cNvSpPr txBox="1"/>
          <p:nvPr/>
        </p:nvSpPr>
        <p:spPr>
          <a:xfrm>
            <a:off x="729842" y="1691517"/>
            <a:ext cx="8679299"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 In LTE, RF tests indicated no VOPS allowed based on the </a:t>
            </a:r>
            <a:r>
              <a:rPr lang="en-US" sz="1600" dirty="0" err="1">
                <a:solidFill>
                  <a:schemeClr val="tx1"/>
                </a:solidFill>
              </a:rPr>
              <a:t>pc_Disable_E-UTRA_NOIMSVoIP</a:t>
            </a:r>
            <a:endParaRPr lang="en-US" sz="1600" dirty="0">
              <a:solidFill>
                <a:schemeClr val="tx1"/>
              </a:solidFill>
            </a:endParaRPr>
          </a:p>
        </p:txBody>
      </p:sp>
      <p:pic>
        <p:nvPicPr>
          <p:cNvPr id="1026" name="Picture 1" descr="image001">
            <a:extLst>
              <a:ext uri="{FF2B5EF4-FFF2-40B4-BE49-F238E27FC236}">
                <a16:creationId xmlns:a16="http://schemas.microsoft.com/office/drawing/2014/main" id="{F2C3AE77-8A51-40DD-9079-03D0D8E5F2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521" y="2110093"/>
            <a:ext cx="6172200"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C41ED446-659E-4601-A73E-11C05A7914B6}"/>
              </a:ext>
            </a:extLst>
          </p:cNvPr>
          <p:cNvSpPr txBox="1"/>
          <p:nvPr/>
        </p:nvSpPr>
        <p:spPr>
          <a:xfrm>
            <a:off x="572073" y="4538444"/>
            <a:ext cx="9821888" cy="1895904"/>
          </a:xfrm>
          <a:prstGeom prst="rect">
            <a:avLst/>
          </a:prstGeom>
          <a:noFill/>
          <a:ln>
            <a:noFill/>
          </a:ln>
        </p:spPr>
        <p:txBody>
          <a:bodyPr wrap="square" lIns="137160" tIns="91440" rIns="0" bIns="91440" rtlCol="0">
            <a:spAutoFit/>
          </a:bodyPr>
          <a:lstStyle/>
          <a:p>
            <a:pPr marL="285750" indent="-285750" algn="l">
              <a:lnSpc>
                <a:spcPct val="95000"/>
              </a:lnSpc>
              <a:spcBef>
                <a:spcPts val="1200"/>
              </a:spcBef>
              <a:buFontTx/>
              <a:buChar char="-"/>
            </a:pPr>
            <a:r>
              <a:rPr lang="en-US" sz="1600" dirty="0">
                <a:solidFill>
                  <a:schemeClr val="tx1"/>
                </a:solidFill>
              </a:rPr>
              <a:t>After closing the UE Test loop mode activation, IMS signaling was suppressed in E-UTRA, this behavior is still the same in 5GS</a:t>
            </a:r>
          </a:p>
          <a:p>
            <a:pPr marL="285750" indent="-285750" algn="l">
              <a:lnSpc>
                <a:spcPct val="95000"/>
              </a:lnSpc>
              <a:spcBef>
                <a:spcPts val="1200"/>
              </a:spcBef>
              <a:buFontTx/>
              <a:buChar char="-"/>
            </a:pPr>
            <a:r>
              <a:rPr lang="en-US" sz="1600" dirty="0"/>
              <a:t>In 5GS, if the UE usage setting is “set” then IMS voice is supported and NW shall indicate VOPS=1 otherwise UE may  have unintended consequences (EPS fallback during Domain Selection)</a:t>
            </a:r>
          </a:p>
          <a:p>
            <a:pPr marL="285750" indent="-285750" algn="l">
              <a:lnSpc>
                <a:spcPct val="95000"/>
              </a:lnSpc>
              <a:spcBef>
                <a:spcPts val="1200"/>
              </a:spcBef>
              <a:buFontTx/>
              <a:buChar char="-"/>
            </a:pPr>
            <a:r>
              <a:rPr lang="en-US" sz="1600" dirty="0">
                <a:solidFill>
                  <a:schemeClr val="tx1"/>
                </a:solidFill>
              </a:rPr>
              <a:t>With test loop </a:t>
            </a:r>
            <a:r>
              <a:rPr lang="en-US" sz="1600" dirty="0"/>
              <a:t>ON = IMS signaling will be suppressed by IMS PDU session can be allowed, will this work for RF tests?</a:t>
            </a:r>
            <a:endParaRPr lang="en-US" sz="1600" dirty="0">
              <a:solidFill>
                <a:schemeClr val="tx1"/>
              </a:solidFill>
            </a:endParaRPr>
          </a:p>
        </p:txBody>
      </p:sp>
    </p:spTree>
    <p:extLst>
      <p:ext uri="{BB962C8B-B14F-4D97-AF65-F5344CB8AC3E}">
        <p14:creationId xmlns:p14="http://schemas.microsoft.com/office/powerpoint/2010/main" val="2681786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PPT_temp_internalonly_100713">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2803</TotalTime>
  <Words>427</Words>
  <Application>Microsoft Office PowerPoint</Application>
  <PresentationFormat>Widescreen</PresentationFormat>
  <Paragraphs>124</Paragraphs>
  <Slides>7</Slides>
  <Notes>1</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7</vt:i4>
      </vt:variant>
    </vt:vector>
  </HeadingPairs>
  <TitlesOfParts>
    <vt:vector size="20" baseType="lpstr">
      <vt:lpstr>Arial</vt:lpstr>
      <vt:lpstr>Calibre Regular</vt:lpstr>
      <vt:lpstr>Calibri</vt:lpstr>
      <vt:lpstr>Century Gothic</vt:lpstr>
      <vt:lpstr>Courier New</vt:lpstr>
      <vt:lpstr>Microsoft Sans Serif</vt:lpstr>
      <vt:lpstr>Qualcomm Office Bold</vt:lpstr>
      <vt:lpstr>Qualcomm Office Regular</vt:lpstr>
      <vt:lpstr>Qualcomm Regular</vt:lpstr>
      <vt:lpstr>Times New Roman</vt:lpstr>
      <vt:lpstr>Wingdings</vt:lpstr>
      <vt:lpstr>Qualcomm</vt:lpstr>
      <vt:lpstr>QualcommPPT_temp_internalonly_100713</vt:lpstr>
      <vt:lpstr>Multi PDU Session and IMS in SA Option-2  Singapore, 5G Adhoc# 4 </vt:lpstr>
      <vt:lpstr>Background</vt:lpstr>
      <vt:lpstr>Background</vt:lpstr>
      <vt:lpstr>Background</vt:lpstr>
      <vt:lpstr>Background</vt:lpstr>
      <vt:lpstr>Requirements for RF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Yogesh Tugnawat</dc:creator>
  <cp:lastModifiedBy>Yogesh Tugnawat</cp:lastModifiedBy>
  <cp:revision>72</cp:revision>
  <dcterms:created xsi:type="dcterms:W3CDTF">2018-02-14T19:02:51Z</dcterms:created>
  <dcterms:modified xsi:type="dcterms:W3CDTF">2019-01-24T07:51:44Z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-1072737491</vt:i4>
  </property>
  <property fmtid="{D5CDD505-2E9C-101B-9397-08002B2CF9AE}" pid="4" name="_EmailSubject">
    <vt:lpwstr>Review Sprint 5G Test Strategy - Internal-2</vt:lpwstr>
  </property>
  <property fmtid="{D5CDD505-2E9C-101B-9397-08002B2CF9AE}" pid="5" name="_AuthorEmail">
    <vt:lpwstr>vmarwah@qti.qualcomm.com</vt:lpwstr>
  </property>
  <property fmtid="{D5CDD505-2E9C-101B-9397-08002B2CF9AE}" pid="6" name="_AuthorEmailDisplayName">
    <vt:lpwstr>Vijay Marwah</vt:lpwstr>
  </property>
  <property fmtid="{D5CDD505-2E9C-101B-9397-08002B2CF9AE}" pid="7" name="_PreviousAdHocReviewCycleID">
    <vt:i4>-1243511628</vt:i4>
  </property>
</Properties>
</file>