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2">
  <p:sldMasterIdLst>
    <p:sldMasterId id="2147483676" r:id="rId1"/>
  </p:sldMasterIdLst>
  <p:notesMasterIdLst>
    <p:notesMasterId r:id="rId14"/>
  </p:notesMasterIdLst>
  <p:handoutMasterIdLst>
    <p:handoutMasterId r:id="rId15"/>
  </p:handoutMasterIdLst>
  <p:sldIdLst>
    <p:sldId id="259" r:id="rId2"/>
    <p:sldId id="293" r:id="rId3"/>
    <p:sldId id="306" r:id="rId4"/>
    <p:sldId id="307" r:id="rId5"/>
    <p:sldId id="310" r:id="rId6"/>
    <p:sldId id="309" r:id="rId7"/>
    <p:sldId id="301" r:id="rId8"/>
    <p:sldId id="313" r:id="rId9"/>
    <p:sldId id="314" r:id="rId10"/>
    <p:sldId id="312" r:id="rId11"/>
    <p:sldId id="315" r:id="rId12"/>
    <p:sldId id="261" r:id="rId13"/>
  </p:sldIdLst>
  <p:sldSz cx="9144000" cy="6858000" type="screen4x3"/>
  <p:notesSz cx="6884988" cy="10018713"/>
  <p:embeddedFontLst>
    <p:embeddedFont>
      <p:font typeface="Ericsson Capital TT" panose="02000503000000020004" pitchFamily="2" charset="0"/>
      <p:regular r:id="rId16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306"/>
            <p14:sldId id="307"/>
            <p14:sldId id="310"/>
            <p14:sldId id="309"/>
            <p14:sldId id="301"/>
            <p14:sldId id="313"/>
            <p14:sldId id="314"/>
            <p14:sldId id="312"/>
            <p14:sldId id="315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6817" autoAdjust="0"/>
  </p:normalViewPr>
  <p:slideViewPr>
    <p:cSldViewPr snapToGrid="0" snapToObjects="1">
      <p:cViewPr varScale="1">
        <p:scale>
          <a:sx n="68" d="100"/>
          <a:sy n="68" d="100"/>
        </p:scale>
        <p:origin x="1476" y="6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EE677F3-001A-4092-94E5-9AEC37A0F07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8D830-9910-4417-9A40-953E3A2736E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5494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  <p:sldLayoutId id="2147483701" r:id="rId18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08709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Proposal for update of RAN5 5G NR phases and targets</a:t>
            </a:r>
            <a:br>
              <a:rPr lang="sv-SE" sz="3600" dirty="0"/>
            </a:br>
            <a:endParaRPr lang="en-US" sz="3600" dirty="0"/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109728" y="372033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RAN5#2-5G-NR-Adhoc meeting 		     R5-182095</a:t>
            </a:r>
          </a:p>
          <a:p>
            <a:r>
              <a:rPr lang="en-US" sz="2400" kern="0" dirty="0"/>
              <a:t>Taoyuan, Taiwan, 9th-13th April 2018</a:t>
            </a:r>
          </a:p>
          <a:p>
            <a:pPr algn="ctr"/>
            <a:endParaRPr lang="en-US" sz="2400" kern="0" dirty="0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lvl="0"/>
            <a:r>
              <a:rPr lang="en-US" sz="2800" dirty="0"/>
              <a:t>EN-DC Phase 2 (</a:t>
            </a:r>
            <a:r>
              <a:rPr lang="en-US" sz="2800" dirty="0" err="1"/>
              <a:t>Opt</a:t>
            </a:r>
            <a:r>
              <a:rPr lang="en-US" sz="2800" dirty="0"/>
              <a:t> 3)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518640"/>
            <a:ext cx="8536110" cy="3852000"/>
          </a:xfrm>
        </p:spPr>
        <p:txBody>
          <a:bodyPr/>
          <a:lstStyle/>
          <a:p>
            <a:r>
              <a:rPr lang="en-US" sz="1600" b="1" dirty="0"/>
              <a:t>EN-DC Phase 2: Target RAN5#79 Nov-18</a:t>
            </a:r>
            <a:endParaRPr lang="en-US" sz="1600" b="1" dirty="0">
              <a:solidFill>
                <a:srgbClr val="FF0000"/>
              </a:solidFill>
            </a:endParaRPr>
          </a:p>
          <a:p>
            <a:pPr lvl="1"/>
            <a:r>
              <a:rPr lang="en-US" sz="1200" dirty="0"/>
              <a:t>Included EN-DC configurations: LTE </a:t>
            </a:r>
            <a:r>
              <a:rPr lang="en-US" sz="1200" dirty="0" err="1"/>
              <a:t>xCC</a:t>
            </a:r>
            <a:r>
              <a:rPr lang="en-US" sz="1200" dirty="0"/>
              <a:t> + NR FR1 1CC, where x&gt;=1; and LTE 1CC + NR FR2 1CC</a:t>
            </a:r>
          </a:p>
          <a:p>
            <a:pPr lvl="1"/>
            <a:r>
              <a:rPr lang="en-US" sz="1200" b="1" dirty="0"/>
              <a:t>INCLUDED:</a:t>
            </a:r>
          </a:p>
          <a:p>
            <a:pPr lvl="2"/>
            <a:r>
              <a:rPr lang="en-US" sz="1200" dirty="0"/>
              <a:t>RF - TS 38.521-3, TS 38.522, TS 38.521-1*, TS 38.521-2*, TR 38.903, TR 38.905 </a:t>
            </a:r>
            <a:br>
              <a:rPr lang="en-US" sz="1200" dirty="0"/>
            </a:br>
            <a:r>
              <a:rPr lang="en-US" sz="1200" dirty="0"/>
              <a:t>              </a:t>
            </a:r>
            <a:r>
              <a:rPr lang="en-US" sz="900" dirty="0"/>
              <a:t>(*TS 38.521-3 referenced clauses in TS 38.521-x)</a:t>
            </a:r>
            <a:endParaRPr lang="en-US" sz="1200" dirty="0"/>
          </a:p>
          <a:p>
            <a:pPr lvl="3"/>
            <a:r>
              <a:rPr lang="en-US" sz="1200" dirty="0"/>
              <a:t>LTE+FR1: Rx and </a:t>
            </a:r>
            <a:r>
              <a:rPr lang="en-US" sz="1200" dirty="0" err="1"/>
              <a:t>Tx</a:t>
            </a:r>
            <a:r>
              <a:rPr lang="en-US" sz="1200" dirty="0"/>
              <a:t> test cases not completed in Phase 1</a:t>
            </a:r>
          </a:p>
          <a:p>
            <a:pPr lvl="3"/>
            <a:r>
              <a:rPr lang="en-US" sz="1200" dirty="0"/>
              <a:t>LTE+FR2: 6.2.1 Max Output Power and 7.3 Ref Sensitivity </a:t>
            </a:r>
          </a:p>
          <a:p>
            <a:pPr lvl="3"/>
            <a:r>
              <a:rPr lang="en-US" sz="1200" dirty="0"/>
              <a:t>Dependency: RAN4 progress until RAN4#89 (Nov-18) </a:t>
            </a:r>
          </a:p>
          <a:p>
            <a:pPr lvl="2"/>
            <a:r>
              <a:rPr lang="en-US" sz="1200" dirty="0"/>
              <a:t>Protocol - TS 38.523-1, TS 38.523-2, TS 38.523-3)</a:t>
            </a:r>
          </a:p>
          <a:p>
            <a:pPr lvl="3"/>
            <a:r>
              <a:rPr lang="en-US" sz="1200" dirty="0"/>
              <a:t>Remaining test cases not completed in Phase 1</a:t>
            </a:r>
          </a:p>
          <a:p>
            <a:pPr lvl="3"/>
            <a:r>
              <a:rPr lang="en-US" sz="1200" dirty="0"/>
              <a:t>LTE </a:t>
            </a:r>
            <a:r>
              <a:rPr lang="en-US" sz="1200" dirty="0" err="1"/>
              <a:t>xCC</a:t>
            </a:r>
            <a:r>
              <a:rPr lang="en-US" sz="1200" dirty="0"/>
              <a:t> + NR FR1 1CC test cases</a:t>
            </a:r>
          </a:p>
          <a:p>
            <a:pPr lvl="2"/>
            <a:r>
              <a:rPr lang="en-US" sz="1200" dirty="0"/>
              <a:t>Test environment (TS 36.508, TS 38.508-1, TS 38.508-2)</a:t>
            </a:r>
          </a:p>
          <a:p>
            <a:pPr lvl="3"/>
            <a:r>
              <a:rPr lang="en-US" sz="1200" dirty="0"/>
              <a:t>Common test environment to enable FR2</a:t>
            </a:r>
          </a:p>
          <a:p>
            <a:pPr lvl="3"/>
            <a:r>
              <a:rPr lang="en-US" sz="1200" dirty="0"/>
              <a:t>Common ICS as needed for test cases in TS 38.521-3 and TS 38.523-1.</a:t>
            </a:r>
          </a:p>
          <a:p>
            <a:pPr lvl="2"/>
            <a:r>
              <a:rPr lang="en-US" sz="1200" dirty="0"/>
              <a:t>UE test functions (TS 38.509)</a:t>
            </a:r>
          </a:p>
          <a:p>
            <a:pPr lvl="3"/>
            <a:r>
              <a:rPr lang="en-US" sz="1200" dirty="0"/>
              <a:t>UE test loop mode A, UE test loop mode B and UBF.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NOT INCLUDED: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LTE </a:t>
            </a:r>
            <a:r>
              <a:rPr lang="en-US" sz="1200" dirty="0" err="1">
                <a:solidFill>
                  <a:srgbClr val="FF0000"/>
                </a:solidFill>
              </a:rPr>
              <a:t>xCCRF</a:t>
            </a:r>
            <a:r>
              <a:rPr lang="en-US" sz="1200" dirty="0">
                <a:solidFill>
                  <a:srgbClr val="FF0000"/>
                </a:solidFill>
              </a:rPr>
              <a:t> LTE+FR2 (TS 38.521-3)</a:t>
            </a:r>
          </a:p>
          <a:p>
            <a:pPr lvl="2"/>
            <a:r>
              <a:rPr lang="en-US" sz="1200" dirty="0" err="1">
                <a:solidFill>
                  <a:srgbClr val="FF0000"/>
                </a:solidFill>
              </a:rPr>
              <a:t>Demod</a:t>
            </a:r>
            <a:r>
              <a:rPr lang="en-US" sz="1200" dirty="0">
                <a:solidFill>
                  <a:srgbClr val="FF0000"/>
                </a:solidFill>
              </a:rPr>
              <a:t>/CSI reporting (TS 38.521-4)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RRM (TS 38.533)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IMS (TS 34.229-x)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Positioning (TS 37.571-x)</a:t>
            </a:r>
          </a:p>
          <a:p>
            <a:pPr lvl="2"/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9895091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6464-8B42-4C67-95EB-C9B99F3D6E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Proposed way forward</a:t>
            </a: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7BC2F370-F227-488D-A009-5C6962DBFC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776" y="2664654"/>
            <a:ext cx="8285628" cy="3750213"/>
          </a:xfrm>
          <a:prstGeom prst="rect">
            <a:avLst/>
          </a:prstGeom>
        </p:spPr>
      </p:pic>
      <p:sp>
        <p:nvSpPr>
          <p:cNvPr id="55" name="Content Placeholder 4">
            <a:extLst>
              <a:ext uri="{FF2B5EF4-FFF2-40B4-BE49-F238E27FC236}">
                <a16:creationId xmlns:a16="http://schemas.microsoft.com/office/drawing/2014/main" id="{2C66403F-FA62-4832-892C-03C1943D2435}"/>
              </a:ext>
            </a:extLst>
          </p:cNvPr>
          <p:cNvSpPr txBox="1">
            <a:spLocks/>
          </p:cNvSpPr>
          <p:nvPr/>
        </p:nvSpPr>
        <p:spPr>
          <a:xfrm>
            <a:off x="396875" y="1325084"/>
            <a:ext cx="8351839" cy="4326916"/>
          </a:xfrm>
          <a:prstGeom prst="rect">
            <a:avLst/>
          </a:prstGeom>
        </p:spPr>
        <p:txBody>
          <a:bodyPr/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kern="0" dirty="0">
                <a:solidFill>
                  <a:srgbClr val="FF0000"/>
                </a:solidFill>
              </a:rPr>
              <a:t>It is proposed that the details of the content for NSA Option 3 (EN-DC) phases and the overall target dates for SA Option 2, SA Option 5, NSA Option 7 and NSA Option 4 phases as described in this document is used as base for the update of the RAN5 5GS work plan. The proposed targets are illustrated below.</a:t>
            </a:r>
          </a:p>
        </p:txBody>
      </p:sp>
    </p:spTree>
    <p:extLst>
      <p:ext uri="{BB962C8B-B14F-4D97-AF65-F5344CB8AC3E}">
        <p14:creationId xmlns:p14="http://schemas.microsoft.com/office/powerpoint/2010/main" val="21585067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478901" cy="3852000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sv-SE" sz="2000" dirty="0"/>
              <a:t>RAN#79 </a:t>
            </a:r>
            <a:r>
              <a:rPr lang="sv-SE" sz="2000" dirty="0" err="1"/>
              <a:t>plenary</a:t>
            </a:r>
            <a:r>
              <a:rPr lang="sv-SE" sz="2000" dirty="0"/>
              <a:t> </a:t>
            </a:r>
            <a:r>
              <a:rPr lang="sv-SE" sz="2000" dirty="0" err="1"/>
              <a:t>update</a:t>
            </a:r>
            <a:endParaRPr lang="sv-SE" sz="2000" dirty="0"/>
          </a:p>
          <a:p>
            <a:pPr marL="342900" indent="-342900">
              <a:buFont typeface="+mj-lt"/>
              <a:buAutoNum type="arabicPeriod"/>
            </a:pPr>
            <a:r>
              <a:rPr lang="sv-SE" sz="2000" dirty="0"/>
              <a:t>RAN5 </a:t>
            </a:r>
            <a:r>
              <a:rPr lang="en-US" sz="2000" dirty="0"/>
              <a:t>Time plan for defining MU and TT for RF tests</a:t>
            </a:r>
            <a:endParaRPr lang="sv-SE" sz="2000" dirty="0"/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Proposal for update of RAN5 phases and targets</a:t>
            </a:r>
            <a:endParaRPr lang="sv-SE" sz="2000" dirty="0"/>
          </a:p>
          <a:p>
            <a:pPr marL="342900" indent="-342900">
              <a:buFont typeface="+mj-lt"/>
              <a:buAutoNum type="arabicPeriod"/>
            </a:pPr>
            <a:r>
              <a:rPr lang="sv-SE" sz="2000" dirty="0" err="1"/>
              <a:t>Proposal</a:t>
            </a:r>
            <a:r>
              <a:rPr lang="sv-SE" sz="2000" dirty="0"/>
              <a:t> for </a:t>
            </a:r>
            <a:r>
              <a:rPr lang="sv-SE" sz="2000" dirty="0" err="1"/>
              <a:t>content</a:t>
            </a:r>
            <a:r>
              <a:rPr lang="sv-SE" sz="2000" dirty="0"/>
              <a:t> </a:t>
            </a:r>
            <a:r>
              <a:rPr lang="sv-SE" sz="2000" dirty="0" err="1"/>
              <a:t>of</a:t>
            </a:r>
            <a:r>
              <a:rPr lang="sv-SE" sz="2000" dirty="0"/>
              <a:t> NSA Option 3 (EN-DC) </a:t>
            </a:r>
            <a:r>
              <a:rPr lang="sv-SE" sz="2000" dirty="0" err="1"/>
              <a:t>Phases</a:t>
            </a:r>
            <a:endParaRPr lang="sv-SE" sz="2000" dirty="0"/>
          </a:p>
          <a:p>
            <a:pPr marL="342900" indent="-342900">
              <a:buFont typeface="+mj-lt"/>
              <a:buAutoNum type="arabicPeriod"/>
            </a:pPr>
            <a:r>
              <a:rPr lang="sv-SE" sz="2000" dirty="0" err="1"/>
              <a:t>Proposed</a:t>
            </a:r>
            <a:r>
              <a:rPr lang="sv-SE" sz="2000" dirty="0"/>
              <a:t> </a:t>
            </a:r>
            <a:r>
              <a:rPr lang="sv-SE" sz="2000" dirty="0" err="1"/>
              <a:t>way</a:t>
            </a:r>
            <a:r>
              <a:rPr lang="sv-SE" sz="2000" dirty="0"/>
              <a:t> forward</a:t>
            </a:r>
            <a:endParaRPr lang="sv-SE" sz="1600" dirty="0"/>
          </a:p>
          <a:p>
            <a:pPr marL="228600" indent="-228600">
              <a:buFont typeface="+mj-lt"/>
              <a:buAutoNum type="arabicPeriod"/>
            </a:pPr>
            <a:endParaRPr lang="en-US" sz="10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sv-SE" sz="2800" dirty="0"/>
              <a:t>RAN#79 </a:t>
            </a:r>
            <a:r>
              <a:rPr lang="sv-SE" sz="2800" dirty="0" err="1"/>
              <a:t>plenary</a:t>
            </a:r>
            <a:r>
              <a:rPr lang="sv-SE" sz="2800" dirty="0"/>
              <a:t> </a:t>
            </a:r>
            <a:r>
              <a:rPr lang="sv-SE" sz="2800" dirty="0" err="1"/>
              <a:t>updates</a:t>
            </a:r>
            <a:r>
              <a:rPr lang="sv-SE" sz="2800" dirty="0"/>
              <a:t> </a:t>
            </a:r>
            <a:br>
              <a:rPr lang="sv-SE" sz="2800" dirty="0"/>
            </a:br>
            <a:r>
              <a:rPr lang="sv-SE" sz="2800" dirty="0"/>
              <a:t>(Ref:RP-180554)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1800" dirty="0"/>
              <a:t>Rel-15 schedule unchanged</a:t>
            </a:r>
          </a:p>
          <a:p>
            <a:pPr lvl="1"/>
            <a:r>
              <a:rPr lang="en-US" altLang="en-US" sz="1600" dirty="0"/>
              <a:t>Architecture Option 3: ASN.1 Freeze March 2018</a:t>
            </a:r>
          </a:p>
          <a:p>
            <a:pPr lvl="1"/>
            <a:r>
              <a:rPr lang="en-US" altLang="en-US" sz="1600" dirty="0"/>
              <a:t>Architecture Option 2: ASN.1 Freeze September 2018</a:t>
            </a:r>
          </a:p>
          <a:p>
            <a:pPr lvl="1"/>
            <a:r>
              <a:rPr lang="en-US" altLang="en-US" sz="1600" dirty="0"/>
              <a:t>Architecture Option 5: ASN.1 Freeze September 2018 (only impacts LTE ASN.1) </a:t>
            </a:r>
          </a:p>
          <a:p>
            <a:r>
              <a:rPr lang="en-US" altLang="en-US" sz="1800" dirty="0"/>
              <a:t>Introduce Late Rel-15 Drop</a:t>
            </a:r>
          </a:p>
          <a:p>
            <a:pPr lvl="1"/>
            <a:r>
              <a:rPr lang="en-US" altLang="en-US" sz="1600" dirty="0"/>
              <a:t>Follows Rel-15 completion by 6 months</a:t>
            </a:r>
          </a:p>
          <a:p>
            <a:pPr lvl="1"/>
            <a:r>
              <a:rPr lang="en-US" altLang="en-US" sz="1600" dirty="0"/>
              <a:t>The late drop is to exclusively contain NR architecture options that were not completed by September ASN.1 drop</a:t>
            </a:r>
          </a:p>
          <a:p>
            <a:pPr lvl="1"/>
            <a:r>
              <a:rPr lang="en-US" altLang="en-US" sz="1600" dirty="0"/>
              <a:t>Options 4, 7 are part of the late drop</a:t>
            </a:r>
          </a:p>
          <a:p>
            <a:pPr lvl="1"/>
            <a:r>
              <a:rPr lang="en-US" altLang="en-US" sz="1600" dirty="0"/>
              <a:t>In case Option 5 is not completed by September ASN.1 drop, it will be part of the late drop</a:t>
            </a:r>
          </a:p>
          <a:p>
            <a:pPr lvl="1"/>
            <a:r>
              <a:rPr lang="en-US" altLang="en-US" sz="1600" dirty="0"/>
              <a:t>NR-NR DC to be considered to be added to the late drop at RAN#80</a:t>
            </a:r>
          </a:p>
          <a:p>
            <a:pPr lvl="1"/>
            <a:r>
              <a:rPr lang="en-US" altLang="en-US" sz="1600" dirty="0"/>
              <a:t>Band combinations which are not completed by June 2018 (other than NR-NR DC combinations) will be moved to Rel-16 band specifications, but continue to be release independent.</a:t>
            </a:r>
          </a:p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399133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2">
            <a:extLst>
              <a:ext uri="{FF2B5EF4-FFF2-40B4-BE49-F238E27FC236}">
                <a16:creationId xmlns:a16="http://schemas.microsoft.com/office/drawing/2014/main" id="{284DBD6B-D340-4A65-B5C4-C4C49EAD7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530" y="887016"/>
            <a:ext cx="7166373" cy="857250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Timeline </a:t>
            </a:r>
            <a:r>
              <a:rPr lang="sv-SE" dirty="0"/>
              <a:t>(Ref:RP-180554)</a:t>
            </a:r>
            <a:endParaRPr lang="en-US" altLang="en-US" dirty="0"/>
          </a:p>
        </p:txBody>
      </p:sp>
      <p:sp>
        <p:nvSpPr>
          <p:cNvPr id="8195" name="Slide Number Placeholder 3">
            <a:extLst>
              <a:ext uri="{FF2B5EF4-FFF2-40B4-BE49-F238E27FC236}">
                <a16:creationId xmlns:a16="http://schemas.microsoft.com/office/drawing/2014/main" id="{FD80FF48-9929-4A12-AFBD-4E6F704D0AE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57213" indent="-21431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spcBef>
                <a:spcPct val="20000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885950" indent="-1714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228850" indent="-1714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571750" indent="-1714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914650" indent="-1714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B2C76B7-7EE3-447B-A5A9-CF608F9BC504}" type="slidenum">
              <a:rPr lang="en-GB" altLang="en-US" sz="825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GB" altLang="en-US" sz="825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6EB0095-2D47-4C9F-A4D6-AC2E9DAA65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530" y="1565483"/>
            <a:ext cx="8494195" cy="482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558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sv-SE" sz="2400" dirty="0"/>
              <a:t>RAN5#2-5G-NR-Adhoc FR2 MU/TT </a:t>
            </a:r>
            <a:r>
              <a:rPr lang="sv-SE" sz="2400" dirty="0" err="1"/>
              <a:t>timeplan</a:t>
            </a:r>
            <a:br>
              <a:rPr lang="sv-SE" sz="2400" dirty="0"/>
            </a:br>
            <a:r>
              <a:rPr lang="sv-SE" sz="2400" dirty="0"/>
              <a:t>(Ref:R5-182092)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76EF90D-C691-4CB5-9C97-C93E84FFC797}"/>
              </a:ext>
            </a:extLst>
          </p:cNvPr>
          <p:cNvSpPr txBox="1">
            <a:spLocks/>
          </p:cNvSpPr>
          <p:nvPr/>
        </p:nvSpPr>
        <p:spPr bwMode="auto">
          <a:xfrm>
            <a:off x="549275" y="19524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800" b="1" dirty="0">
                <a:solidFill>
                  <a:schemeClr val="accent1"/>
                </a:solidFill>
              </a:rPr>
              <a:t>Proposed Time plan for MU/TT</a:t>
            </a:r>
          </a:p>
          <a:p>
            <a:pPr lvl="1"/>
            <a:r>
              <a:rPr kumimoji="1" lang="en-US" altLang="ja-JP" sz="1800" dirty="0"/>
              <a:t>Target of the 1</a:t>
            </a:r>
            <a:r>
              <a:rPr kumimoji="1" lang="en-US" altLang="ja-JP" sz="1800" baseline="30000" dirty="0"/>
              <a:t>st</a:t>
            </a:r>
            <a:r>
              <a:rPr kumimoji="1" lang="en-US" altLang="ja-JP" sz="1800" dirty="0"/>
              <a:t> priority	: RAN5#80 (Aug-18)</a:t>
            </a:r>
          </a:p>
          <a:p>
            <a:pPr lvl="1"/>
            <a:r>
              <a:rPr lang="en-US" altLang="ja-JP" sz="1800" dirty="0"/>
              <a:t>Target of the 2</a:t>
            </a:r>
            <a:r>
              <a:rPr lang="en-US" altLang="ja-JP" sz="1800" baseline="30000" dirty="0"/>
              <a:t>nd</a:t>
            </a:r>
            <a:r>
              <a:rPr lang="en-US" altLang="ja-JP" sz="1800" dirty="0"/>
              <a:t> priority	: RAN5#81 (Nov-18)</a:t>
            </a:r>
          </a:p>
          <a:p>
            <a:pPr lvl="1"/>
            <a:r>
              <a:rPr lang="en-US" altLang="ja-JP" sz="1800" dirty="0"/>
              <a:t>Target of the 3</a:t>
            </a:r>
            <a:r>
              <a:rPr lang="en-US" altLang="ja-JP" sz="1800" baseline="30000" dirty="0"/>
              <a:t>rd</a:t>
            </a:r>
            <a:r>
              <a:rPr lang="en-US" altLang="ja-JP" sz="1800" dirty="0"/>
              <a:t> priority	: RAN5#XX (Jan-19) or #82 (Feb-19)</a:t>
            </a:r>
          </a:p>
          <a:p>
            <a:r>
              <a:rPr lang="en-US" sz="1800" kern="0" dirty="0" err="1"/>
              <a:t>Prirority</a:t>
            </a:r>
            <a:r>
              <a:rPr lang="en-US" sz="1800" kern="0" dirty="0"/>
              <a:t> 1 test cases (regulatory): </a:t>
            </a:r>
          </a:p>
          <a:p>
            <a:pPr lvl="1"/>
            <a:r>
              <a:rPr lang="en-US" sz="1400" kern="0" dirty="0"/>
              <a:t>6.2.1 Max Output Power			7.3 Ref Sensitivity</a:t>
            </a:r>
          </a:p>
          <a:p>
            <a:r>
              <a:rPr lang="en-US" sz="1800" kern="0" dirty="0"/>
              <a:t>Priority 2 test cases:</a:t>
            </a:r>
          </a:p>
          <a:p>
            <a:pPr lvl="1" fontAlgn="t"/>
            <a:r>
              <a:rPr kumimoji="1" lang="en-GB" sz="1400" dirty="0"/>
              <a:t>6.3.2 Transmit OFF power                            	6.4.1 Frequency Error</a:t>
            </a:r>
            <a:endParaRPr lang="sv-SE" sz="1400" dirty="0"/>
          </a:p>
          <a:p>
            <a:pPr lvl="1" fontAlgn="t"/>
            <a:r>
              <a:rPr kumimoji="1" lang="en-US" sz="1400" dirty="0"/>
              <a:t>6.5.1 Occupied bandwidth                            	</a:t>
            </a:r>
            <a:r>
              <a:rPr kumimoji="1" lang="en-GB" sz="1400" dirty="0"/>
              <a:t>6.5.2.1 Spectrum emission mask</a:t>
            </a:r>
            <a:endParaRPr lang="sv-SE" sz="1400" dirty="0"/>
          </a:p>
          <a:p>
            <a:pPr lvl="1" fontAlgn="t"/>
            <a:r>
              <a:rPr kumimoji="1" lang="en-GB" sz="1400" dirty="0"/>
              <a:t>6.5.2.2 Adjacent Channel Leakage Ratio  	</a:t>
            </a:r>
            <a:r>
              <a:rPr kumimoji="1" lang="en-US" sz="1400" dirty="0"/>
              <a:t>6.5.3.1 General spurious emissions</a:t>
            </a:r>
            <a:endParaRPr lang="sv-SE" sz="1400" dirty="0"/>
          </a:p>
          <a:p>
            <a:pPr lvl="1" fontAlgn="t"/>
            <a:r>
              <a:rPr kumimoji="1" lang="en-US" sz="1400" dirty="0"/>
              <a:t>6.5.3.2 Spurious emissions for UE co-existence</a:t>
            </a:r>
            <a:r>
              <a:rPr lang="sv-SE" sz="1400" dirty="0"/>
              <a:t>	</a:t>
            </a:r>
            <a:r>
              <a:rPr kumimoji="1" lang="en-US" sz="1400" dirty="0"/>
              <a:t>7.7 Receiver Spurious emissions</a:t>
            </a:r>
            <a:endParaRPr lang="sv-SE" sz="1400" dirty="0"/>
          </a:p>
          <a:p>
            <a:r>
              <a:rPr lang="en-US" sz="1800" kern="0" dirty="0"/>
              <a:t>Priority 3 test cases: all other test cases</a:t>
            </a:r>
          </a:p>
          <a:p>
            <a:pPr lvl="1"/>
            <a:endParaRPr lang="en-US" sz="1400" kern="0" dirty="0"/>
          </a:p>
          <a:p>
            <a:endParaRPr lang="en-US" sz="1800" kern="0" dirty="0"/>
          </a:p>
        </p:txBody>
      </p:sp>
    </p:spTree>
    <p:extLst>
      <p:ext uri="{BB962C8B-B14F-4D97-AF65-F5344CB8AC3E}">
        <p14:creationId xmlns:p14="http://schemas.microsoft.com/office/powerpoint/2010/main" val="3457414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9929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lvl="0"/>
            <a:r>
              <a:rPr lang="en-US" sz="2000" dirty="0"/>
              <a:t>Proposal for update of RAN5 phases and targets</a:t>
            </a:r>
          </a:p>
          <a:p>
            <a:pPr lvl="0"/>
            <a:r>
              <a:rPr lang="en-US" sz="1400" dirty="0"/>
              <a:t>(based on RAN#79 updates and RAN5 MU/TT time plan)</a:t>
            </a:r>
            <a:r>
              <a:rPr lang="en-US" sz="2400" dirty="0"/>
              <a:t>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943" y="1603056"/>
            <a:ext cx="8351839" cy="3852000"/>
          </a:xfrm>
        </p:spPr>
        <p:txBody>
          <a:bodyPr/>
          <a:lstStyle/>
          <a:p>
            <a:r>
              <a:rPr lang="en-US" sz="2000" dirty="0"/>
              <a:t>RAN5#79 May-18</a:t>
            </a:r>
          </a:p>
          <a:p>
            <a:pPr lvl="1"/>
            <a:r>
              <a:rPr lang="en-US" sz="1800" dirty="0"/>
              <a:t>NSA Option 3 (EN-DC) Phase 1	</a:t>
            </a:r>
            <a:r>
              <a:rPr lang="sv-SE" sz="1800" dirty="0">
                <a:solidFill>
                  <a:srgbClr val="00B050"/>
                </a:solidFill>
              </a:rPr>
              <a:t> 	--- No </a:t>
            </a:r>
            <a:r>
              <a:rPr lang="sv-SE" sz="1800" dirty="0" err="1">
                <a:solidFill>
                  <a:srgbClr val="00B050"/>
                </a:solidFill>
              </a:rPr>
              <a:t>change</a:t>
            </a:r>
            <a:endParaRPr lang="en-US" sz="1800" dirty="0"/>
          </a:p>
          <a:p>
            <a:r>
              <a:rPr lang="en-US" sz="2000" dirty="0"/>
              <a:t>RAN5#81 Nov-18</a:t>
            </a:r>
          </a:p>
          <a:p>
            <a:pPr lvl="1"/>
            <a:r>
              <a:rPr lang="sv-SE" sz="1800" dirty="0"/>
              <a:t>SA Option 2 (SA NR) </a:t>
            </a:r>
            <a:r>
              <a:rPr lang="sv-SE" sz="1800" dirty="0" err="1"/>
              <a:t>Phase</a:t>
            </a:r>
            <a:r>
              <a:rPr lang="sv-SE" sz="1800" dirty="0"/>
              <a:t> 1                 	</a:t>
            </a:r>
            <a:r>
              <a:rPr lang="sv-SE" sz="1800" dirty="0">
                <a:solidFill>
                  <a:srgbClr val="00B050"/>
                </a:solidFill>
              </a:rPr>
              <a:t>--- No </a:t>
            </a:r>
            <a:r>
              <a:rPr lang="sv-SE" sz="1800" dirty="0" err="1">
                <a:solidFill>
                  <a:srgbClr val="00B050"/>
                </a:solidFill>
              </a:rPr>
              <a:t>change</a:t>
            </a:r>
            <a:endParaRPr lang="sv-SE" sz="1800" dirty="0">
              <a:solidFill>
                <a:srgbClr val="00B050"/>
              </a:solidFill>
            </a:endParaRPr>
          </a:p>
          <a:p>
            <a:pPr lvl="1"/>
            <a:r>
              <a:rPr lang="sv-SE" sz="1800" dirty="0"/>
              <a:t>SA Option 5 (SA E-UTRA) </a:t>
            </a:r>
            <a:r>
              <a:rPr lang="sv-SE" sz="1800" dirty="0" err="1"/>
              <a:t>Phase</a:t>
            </a:r>
            <a:r>
              <a:rPr lang="sv-SE" sz="1800" dirty="0"/>
              <a:t> 1** 		</a:t>
            </a:r>
            <a:r>
              <a:rPr lang="sv-SE" sz="1800" dirty="0">
                <a:solidFill>
                  <a:srgbClr val="00B050"/>
                </a:solidFill>
              </a:rPr>
              <a:t>--- No </a:t>
            </a:r>
            <a:r>
              <a:rPr lang="sv-SE" sz="1800" dirty="0" err="1">
                <a:solidFill>
                  <a:srgbClr val="00B050"/>
                </a:solidFill>
              </a:rPr>
              <a:t>change</a:t>
            </a:r>
            <a:endParaRPr lang="sv-SE" sz="1800" dirty="0">
              <a:solidFill>
                <a:srgbClr val="00B050"/>
              </a:solidFill>
            </a:endParaRPr>
          </a:p>
          <a:p>
            <a:pPr lvl="1"/>
            <a:r>
              <a:rPr lang="en-US" sz="1800" dirty="0"/>
              <a:t>NSA Option 3 (EN-DC) Phase 2		</a:t>
            </a:r>
            <a:r>
              <a:rPr lang="sv-SE" sz="1800" dirty="0">
                <a:solidFill>
                  <a:srgbClr val="00B050"/>
                </a:solidFill>
              </a:rPr>
              <a:t>--- No </a:t>
            </a:r>
            <a:r>
              <a:rPr lang="sv-SE" sz="1800" dirty="0" err="1">
                <a:solidFill>
                  <a:srgbClr val="00B050"/>
                </a:solidFill>
              </a:rPr>
              <a:t>change</a:t>
            </a:r>
            <a:endParaRPr lang="sv-SE" sz="1800" dirty="0">
              <a:solidFill>
                <a:srgbClr val="00B050"/>
              </a:solidFill>
            </a:endParaRPr>
          </a:p>
          <a:p>
            <a:r>
              <a:rPr lang="en-US" sz="2000" dirty="0"/>
              <a:t>RAN5#83 May-19</a:t>
            </a:r>
          </a:p>
          <a:p>
            <a:pPr lvl="1"/>
            <a:r>
              <a:rPr lang="sv-SE" sz="1800" dirty="0"/>
              <a:t>SA Option 2 (SA NR) </a:t>
            </a:r>
            <a:r>
              <a:rPr lang="sv-SE" sz="1800" dirty="0" err="1"/>
              <a:t>Phase</a:t>
            </a:r>
            <a:r>
              <a:rPr lang="sv-SE" sz="1800" dirty="0"/>
              <a:t> 2             		</a:t>
            </a:r>
            <a:r>
              <a:rPr lang="sv-SE" sz="1800" dirty="0">
                <a:solidFill>
                  <a:srgbClr val="FF0000"/>
                </a:solidFill>
              </a:rPr>
              <a:t>--- </a:t>
            </a:r>
            <a:r>
              <a:rPr lang="sv-SE" sz="1800" dirty="0" err="1">
                <a:solidFill>
                  <a:srgbClr val="FF0000"/>
                </a:solidFill>
              </a:rPr>
              <a:t>Added</a:t>
            </a:r>
            <a:r>
              <a:rPr lang="sv-SE" sz="1800" dirty="0">
                <a:solidFill>
                  <a:srgbClr val="FF0000"/>
                </a:solidFill>
              </a:rPr>
              <a:t> </a:t>
            </a:r>
            <a:r>
              <a:rPr lang="sv-SE" sz="1800" dirty="0" err="1">
                <a:solidFill>
                  <a:srgbClr val="FF0000"/>
                </a:solidFill>
              </a:rPr>
              <a:t>phase</a:t>
            </a:r>
            <a:r>
              <a:rPr lang="sv-SE" sz="1800" dirty="0">
                <a:solidFill>
                  <a:srgbClr val="FF0000"/>
                </a:solidFill>
              </a:rPr>
              <a:t> 2</a:t>
            </a:r>
          </a:p>
          <a:p>
            <a:pPr lvl="1"/>
            <a:r>
              <a:rPr lang="sv-SE" sz="1800" dirty="0"/>
              <a:t>SA Option 5 (SA E-UTRA) </a:t>
            </a:r>
            <a:r>
              <a:rPr lang="sv-SE" sz="1800" dirty="0" err="1"/>
              <a:t>Phase</a:t>
            </a:r>
            <a:r>
              <a:rPr lang="sv-SE" sz="1800" dirty="0"/>
              <a:t> 2**  		</a:t>
            </a:r>
            <a:r>
              <a:rPr lang="sv-SE" sz="1800" dirty="0">
                <a:solidFill>
                  <a:srgbClr val="FF0000"/>
                </a:solidFill>
              </a:rPr>
              <a:t>--- </a:t>
            </a:r>
            <a:r>
              <a:rPr lang="sv-SE" sz="1800" dirty="0" err="1">
                <a:solidFill>
                  <a:srgbClr val="FF0000"/>
                </a:solidFill>
              </a:rPr>
              <a:t>Added</a:t>
            </a:r>
            <a:r>
              <a:rPr lang="sv-SE" sz="1800" dirty="0">
                <a:solidFill>
                  <a:srgbClr val="FF0000"/>
                </a:solidFill>
              </a:rPr>
              <a:t> </a:t>
            </a:r>
            <a:r>
              <a:rPr lang="sv-SE" sz="1800" dirty="0" err="1">
                <a:solidFill>
                  <a:srgbClr val="FF0000"/>
                </a:solidFill>
              </a:rPr>
              <a:t>phase</a:t>
            </a:r>
            <a:r>
              <a:rPr lang="sv-SE" sz="1800" dirty="0">
                <a:solidFill>
                  <a:srgbClr val="FF0000"/>
                </a:solidFill>
              </a:rPr>
              <a:t> 2</a:t>
            </a:r>
          </a:p>
          <a:p>
            <a:pPr lvl="1"/>
            <a:r>
              <a:rPr lang="sv-SE" sz="1800" dirty="0"/>
              <a:t>NSA Option 7 (NGEN-DC) </a:t>
            </a:r>
            <a:r>
              <a:rPr lang="sv-SE" sz="1800" dirty="0" err="1"/>
              <a:t>Phase</a:t>
            </a:r>
            <a:r>
              <a:rPr lang="sv-SE" sz="1800" dirty="0"/>
              <a:t> 1*		</a:t>
            </a:r>
            <a:r>
              <a:rPr lang="sv-SE" sz="1800" dirty="0">
                <a:solidFill>
                  <a:srgbClr val="FF0000"/>
                </a:solidFill>
              </a:rPr>
              <a:t>--- </a:t>
            </a:r>
            <a:r>
              <a:rPr lang="sv-SE" sz="1800" dirty="0" err="1">
                <a:solidFill>
                  <a:srgbClr val="FF0000"/>
                </a:solidFill>
              </a:rPr>
              <a:t>Moved</a:t>
            </a:r>
            <a:r>
              <a:rPr lang="sv-SE" sz="1800" dirty="0">
                <a:solidFill>
                  <a:srgbClr val="FF0000"/>
                </a:solidFill>
              </a:rPr>
              <a:t> 6 </a:t>
            </a:r>
            <a:r>
              <a:rPr lang="sv-SE" sz="1800" dirty="0" err="1">
                <a:solidFill>
                  <a:srgbClr val="FF0000"/>
                </a:solidFill>
              </a:rPr>
              <a:t>Months</a:t>
            </a:r>
            <a:r>
              <a:rPr lang="sv-SE" sz="1800" dirty="0"/>
              <a:t>               </a:t>
            </a:r>
          </a:p>
          <a:p>
            <a:pPr lvl="1"/>
            <a:r>
              <a:rPr lang="sv-SE" sz="1800" dirty="0"/>
              <a:t>NSA Option 4 (NE-DC) </a:t>
            </a:r>
            <a:r>
              <a:rPr lang="sv-SE" sz="1800" dirty="0" err="1"/>
              <a:t>Phase</a:t>
            </a:r>
            <a:r>
              <a:rPr lang="sv-SE" sz="1800" dirty="0"/>
              <a:t> 1*		</a:t>
            </a:r>
            <a:r>
              <a:rPr lang="sv-SE" sz="1800" dirty="0">
                <a:solidFill>
                  <a:srgbClr val="FF0000"/>
                </a:solidFill>
              </a:rPr>
              <a:t>--- Target date </a:t>
            </a:r>
            <a:r>
              <a:rPr lang="sv-SE" sz="1800" dirty="0" err="1">
                <a:solidFill>
                  <a:srgbClr val="FF0000"/>
                </a:solidFill>
              </a:rPr>
              <a:t>added</a:t>
            </a:r>
            <a:endParaRPr lang="sv-SE" sz="1800" dirty="0">
              <a:solidFill>
                <a:srgbClr val="FF0000"/>
              </a:solidFill>
            </a:endParaRPr>
          </a:p>
          <a:p>
            <a:pPr lvl="1"/>
            <a:r>
              <a:rPr lang="en-US" sz="1800" dirty="0"/>
              <a:t>NSA Option 3 (EN-DC) Phase 1		</a:t>
            </a:r>
            <a:r>
              <a:rPr lang="sv-SE" sz="1800" dirty="0">
                <a:solidFill>
                  <a:srgbClr val="FF0000"/>
                </a:solidFill>
              </a:rPr>
              <a:t>--- </a:t>
            </a:r>
            <a:r>
              <a:rPr lang="sv-SE" sz="1800" dirty="0" err="1">
                <a:solidFill>
                  <a:srgbClr val="FF0000"/>
                </a:solidFill>
              </a:rPr>
              <a:t>Added</a:t>
            </a:r>
            <a:r>
              <a:rPr lang="sv-SE" sz="1800" dirty="0">
                <a:solidFill>
                  <a:srgbClr val="FF0000"/>
                </a:solidFill>
              </a:rPr>
              <a:t> </a:t>
            </a:r>
            <a:r>
              <a:rPr lang="sv-SE" sz="1800" dirty="0" err="1">
                <a:solidFill>
                  <a:srgbClr val="FF0000"/>
                </a:solidFill>
              </a:rPr>
              <a:t>phase</a:t>
            </a:r>
            <a:r>
              <a:rPr lang="sv-SE" sz="1800" dirty="0">
                <a:solidFill>
                  <a:srgbClr val="FF0000"/>
                </a:solidFill>
              </a:rPr>
              <a:t> 3</a:t>
            </a:r>
            <a:br>
              <a:rPr lang="sv-SE" sz="1800" dirty="0"/>
            </a:br>
            <a:endParaRPr lang="sv-SE" sz="1800" dirty="0"/>
          </a:p>
          <a:p>
            <a:pPr marL="355600" lvl="1" indent="0">
              <a:buNone/>
            </a:pPr>
            <a:r>
              <a:rPr lang="sv-SE" sz="1100" dirty="0"/>
              <a:t>*</a:t>
            </a:r>
            <a:r>
              <a:rPr lang="en-US" sz="1100" dirty="0"/>
              <a:t>ASN.1 late drop freeze March-19</a:t>
            </a:r>
            <a:br>
              <a:rPr lang="en-US" sz="1100" dirty="0"/>
            </a:br>
            <a:r>
              <a:rPr lang="en-US" sz="1100" dirty="0"/>
              <a:t>**May be deferred 6 months if Option 5 will be moved from ASN.1 Freeze in Sept-18 to the late drop freeze March-19</a:t>
            </a:r>
          </a:p>
          <a:p>
            <a:pPr marL="355600" lvl="1" indent="0">
              <a:buNone/>
            </a:pPr>
            <a:endParaRPr lang="sv-SE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7908527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351839" cy="3852000"/>
          </a:xfrm>
        </p:spPr>
        <p:txBody>
          <a:bodyPr/>
          <a:lstStyle/>
          <a:p>
            <a:r>
              <a:rPr lang="en-US" sz="1600" dirty="0"/>
              <a:t>Included EN-DC configurations: LTE 1CC + NR FR1 1CC</a:t>
            </a:r>
          </a:p>
          <a:p>
            <a:r>
              <a:rPr lang="en-US" sz="1600" b="1" dirty="0"/>
              <a:t>INCLUDED:</a:t>
            </a:r>
          </a:p>
          <a:p>
            <a:pPr lvl="1"/>
            <a:r>
              <a:rPr lang="en-US" sz="1200" dirty="0"/>
              <a:t>RF - TS 38.521-3, TS 38.522, TS 38.521-1*, TR 38.903, TR 38.905 </a:t>
            </a:r>
          </a:p>
          <a:p>
            <a:pPr lvl="2"/>
            <a:r>
              <a:rPr lang="en-US" sz="1200" dirty="0" err="1"/>
              <a:t>Prio</a:t>
            </a:r>
            <a:r>
              <a:rPr lang="en-US" sz="1200" dirty="0"/>
              <a:t> 1: LTE+FR1 6.2.1B Max Output Power and 7.3B Ref Sensitivity</a:t>
            </a:r>
          </a:p>
          <a:p>
            <a:pPr lvl="2"/>
            <a:r>
              <a:rPr lang="en-US" sz="1200" dirty="0" err="1"/>
              <a:t>Prio</a:t>
            </a:r>
            <a:r>
              <a:rPr lang="en-US" sz="1200" dirty="0"/>
              <a:t> 2: All other LTE+FR1 Rx and </a:t>
            </a:r>
            <a:r>
              <a:rPr lang="en-US" sz="1200" dirty="0" err="1"/>
              <a:t>Tx</a:t>
            </a:r>
            <a:r>
              <a:rPr lang="en-US" sz="1200" dirty="0"/>
              <a:t> test cases </a:t>
            </a:r>
          </a:p>
          <a:p>
            <a:pPr lvl="2"/>
            <a:r>
              <a:rPr lang="en-US" sz="1200" dirty="0"/>
              <a:t>Dependency: RAN4 progress until RAN4#87 (May-18) </a:t>
            </a:r>
          </a:p>
          <a:p>
            <a:pPr lvl="1"/>
            <a:r>
              <a:rPr lang="en-US" sz="1200" dirty="0"/>
              <a:t>Protocol - TS 38.523-x</a:t>
            </a:r>
          </a:p>
          <a:p>
            <a:pPr lvl="2"/>
            <a:r>
              <a:rPr lang="en-US" sz="1200" dirty="0"/>
              <a:t>Layer 2: NR MAC, RLC and PDCP test cases</a:t>
            </a:r>
          </a:p>
          <a:p>
            <a:pPr lvl="2"/>
            <a:r>
              <a:rPr lang="en-US" sz="1200" dirty="0"/>
              <a:t>RRC: All RRC test cases</a:t>
            </a:r>
          </a:p>
          <a:p>
            <a:pPr lvl="2"/>
            <a:r>
              <a:rPr lang="en-US" sz="1200" dirty="0"/>
              <a:t>NAS: All test cases</a:t>
            </a:r>
          </a:p>
          <a:p>
            <a:pPr lvl="1"/>
            <a:r>
              <a:rPr lang="en-US" sz="1200" dirty="0"/>
              <a:t>Test environment - TS 36.508, TS 38.508-1, TS 38.508-2</a:t>
            </a:r>
          </a:p>
          <a:p>
            <a:pPr lvl="2"/>
            <a:r>
              <a:rPr lang="en-US" sz="1200" dirty="0"/>
              <a:t>Common test environment to enable LTE+FR1 MCG+SCG and Split bearer testing</a:t>
            </a:r>
          </a:p>
          <a:p>
            <a:pPr lvl="2"/>
            <a:r>
              <a:rPr lang="en-US" sz="1200" dirty="0"/>
              <a:t>Common ICS as needed for test cases in TS 38.521-3 and TS 38.523-1.</a:t>
            </a:r>
          </a:p>
          <a:p>
            <a:pPr lvl="1"/>
            <a:r>
              <a:rPr lang="en-US" sz="1200" dirty="0"/>
              <a:t>UE test functions - TS 38.509</a:t>
            </a:r>
          </a:p>
          <a:p>
            <a:pPr lvl="2"/>
            <a:r>
              <a:rPr lang="en-US" sz="1200" dirty="0"/>
              <a:t>UE test loop mode A, UE test loop mode B and UBF.</a:t>
            </a:r>
          </a:p>
          <a:p>
            <a:r>
              <a:rPr lang="en-US" sz="16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RF LTE+FR2 (TS 38.521-3)</a:t>
            </a:r>
          </a:p>
          <a:p>
            <a:pPr lvl="1"/>
            <a:r>
              <a:rPr lang="en-US" sz="1200" dirty="0" err="1">
                <a:solidFill>
                  <a:srgbClr val="FF0000"/>
                </a:solidFill>
              </a:rPr>
              <a:t>Demod</a:t>
            </a:r>
            <a:r>
              <a:rPr lang="en-US" sz="1200" dirty="0">
                <a:solidFill>
                  <a:srgbClr val="FF0000"/>
                </a:solidFill>
              </a:rPr>
              <a:t>/CSI reporting (TS 38.521-4)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RRM (TS 38.533)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IMS (TS 34.229-x)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Positioning (TS 37.571-x)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200" dirty="0"/>
              <a:t>*) TS 38.521-3 referenced clauses in TS 38.521-1</a:t>
            </a:r>
            <a:endParaRPr lang="en-US" sz="1800" dirty="0"/>
          </a:p>
          <a:p>
            <a:pPr marL="712787" lvl="2" indent="0">
              <a:buNone/>
            </a:pPr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Proposal for NSA Option 3 (EN-DC) Phase 1 content</a:t>
            </a:r>
          </a:p>
          <a:p>
            <a:pPr marL="0" indent="0">
              <a:buNone/>
            </a:pPr>
            <a:r>
              <a:rPr lang="en-US" sz="1600" dirty="0"/>
              <a:t>- Target RAN5#79 MAY-18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9553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351839" cy="3852000"/>
          </a:xfrm>
        </p:spPr>
        <p:txBody>
          <a:bodyPr/>
          <a:lstStyle/>
          <a:p>
            <a:r>
              <a:rPr lang="en-US" sz="1400" dirty="0"/>
              <a:t>Included EN-DC configurations: LTE </a:t>
            </a:r>
            <a:r>
              <a:rPr lang="en-US" sz="1400" dirty="0" err="1"/>
              <a:t>xCC</a:t>
            </a:r>
            <a:r>
              <a:rPr lang="en-US" sz="1400" dirty="0"/>
              <a:t> + NR FR1 1CC, where x&gt;=1; and LTE 1CC + NR FR2 1CC</a:t>
            </a:r>
            <a:endParaRPr lang="en-US" sz="1600" dirty="0"/>
          </a:p>
          <a:p>
            <a:r>
              <a:rPr lang="en-US" sz="1600" b="1" dirty="0"/>
              <a:t>INCLUDED:</a:t>
            </a:r>
          </a:p>
          <a:p>
            <a:pPr lvl="1"/>
            <a:r>
              <a:rPr lang="en-US" sz="1200" dirty="0"/>
              <a:t>RF - TS 38.521-3, TS 38.522, TS 38.521-1*, TS 38.521-2*, TR 38.903, TR 38.905 </a:t>
            </a:r>
            <a:br>
              <a:rPr lang="en-US" sz="1200" dirty="0"/>
            </a:br>
            <a:r>
              <a:rPr lang="en-US" sz="1200" dirty="0"/>
              <a:t>              </a:t>
            </a:r>
            <a:r>
              <a:rPr lang="en-US" sz="900" dirty="0"/>
              <a:t>(*TS 38.521-3 referenced clauses in TS 38.521-x)</a:t>
            </a:r>
            <a:endParaRPr lang="en-US" sz="1200" dirty="0"/>
          </a:p>
          <a:p>
            <a:pPr lvl="2"/>
            <a:r>
              <a:rPr lang="en-US" sz="1200" dirty="0"/>
              <a:t>LTE+FR1: Rx and </a:t>
            </a:r>
            <a:r>
              <a:rPr lang="en-US" sz="1200" dirty="0" err="1"/>
              <a:t>Tx</a:t>
            </a:r>
            <a:r>
              <a:rPr lang="en-US" sz="1200" dirty="0"/>
              <a:t> test cases not completed in Phase 1</a:t>
            </a:r>
          </a:p>
          <a:p>
            <a:pPr lvl="2"/>
            <a:r>
              <a:rPr lang="en-US" sz="1200" dirty="0"/>
              <a:t>LTE+FR2: 6.2.1B Max Output Power and 7.3B Ref Sensitivity </a:t>
            </a:r>
          </a:p>
          <a:p>
            <a:pPr lvl="2"/>
            <a:r>
              <a:rPr lang="en-US" sz="1200" dirty="0"/>
              <a:t>Dependency: RAN4 progress until RAN4#89 (Nov-18)  + RAN5 MU/TT progress</a:t>
            </a:r>
          </a:p>
          <a:p>
            <a:pPr lvl="1"/>
            <a:r>
              <a:rPr lang="en-US" sz="1200" dirty="0"/>
              <a:t>Protocol - TS 38.523-x, TS 34.229-x, TS 37.571-x</a:t>
            </a:r>
          </a:p>
          <a:p>
            <a:pPr lvl="2"/>
            <a:r>
              <a:rPr lang="en-US" sz="1200" dirty="0"/>
              <a:t>Remaining test cases not completed in Phase 1</a:t>
            </a:r>
          </a:p>
          <a:p>
            <a:pPr lvl="2"/>
            <a:r>
              <a:rPr lang="en-US" sz="1200" dirty="0"/>
              <a:t>LTE </a:t>
            </a:r>
            <a:r>
              <a:rPr lang="en-US" sz="1200" dirty="0" err="1"/>
              <a:t>xCC</a:t>
            </a:r>
            <a:r>
              <a:rPr lang="en-US" sz="1200" dirty="0"/>
              <a:t> + NR FR1 1CC test cases</a:t>
            </a:r>
          </a:p>
          <a:p>
            <a:pPr lvl="2"/>
            <a:r>
              <a:rPr lang="en-US" sz="1200" dirty="0"/>
              <a:t>IMS IR.92 EN-DC test cases</a:t>
            </a:r>
          </a:p>
          <a:p>
            <a:pPr lvl="2"/>
            <a:r>
              <a:rPr lang="en-US" sz="1200" dirty="0"/>
              <a:t>Positioning EN-DC test cases</a:t>
            </a:r>
          </a:p>
          <a:p>
            <a:pPr lvl="1"/>
            <a:r>
              <a:rPr lang="en-US" sz="1200" dirty="0"/>
              <a:t>Test environment - TS 36.508, TS 38.508-1, TS 38.508-2</a:t>
            </a:r>
          </a:p>
          <a:p>
            <a:pPr lvl="2"/>
            <a:r>
              <a:rPr lang="en-US" sz="1200" dirty="0"/>
              <a:t>Common test environment to enable FR2 testing (RF and protocol)</a:t>
            </a:r>
          </a:p>
          <a:p>
            <a:pPr lvl="2"/>
            <a:r>
              <a:rPr lang="en-US" sz="1200" dirty="0"/>
              <a:t>Common ICS as needed for test cases in TS 38.521-3 and TS 38.523-1.</a:t>
            </a:r>
          </a:p>
          <a:p>
            <a:pPr lvl="1"/>
            <a:r>
              <a:rPr lang="en-US" sz="1200" dirty="0"/>
              <a:t>UE test functions - TS 38.509</a:t>
            </a:r>
          </a:p>
          <a:p>
            <a:pPr lvl="2"/>
            <a:r>
              <a:rPr lang="en-US" sz="1200" dirty="0"/>
              <a:t>SS-RSRPB UE reporting </a:t>
            </a:r>
          </a:p>
          <a:p>
            <a:r>
              <a:rPr lang="en-US" sz="16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RF LTE+FR2 for other test cases than 6.2.1B and 7.3B (TS 38.521-3)</a:t>
            </a:r>
          </a:p>
          <a:p>
            <a:pPr lvl="1"/>
            <a:r>
              <a:rPr lang="en-US" sz="1200" dirty="0" err="1">
                <a:solidFill>
                  <a:srgbClr val="FF0000"/>
                </a:solidFill>
              </a:rPr>
              <a:t>Demod</a:t>
            </a:r>
            <a:r>
              <a:rPr lang="en-US" sz="1200" dirty="0">
                <a:solidFill>
                  <a:srgbClr val="FF0000"/>
                </a:solidFill>
              </a:rPr>
              <a:t>/CSI reporting (TS 38.521-4)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RRM (TS 38.533)</a:t>
            </a:r>
          </a:p>
          <a:p>
            <a:pPr lvl="2"/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DEB411B-993D-4C62-A322-4020B8D85421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Proposal for NSA Option 3 (EN-DC) Phase 2 content</a:t>
            </a:r>
          </a:p>
          <a:p>
            <a:pPr marL="0" indent="0">
              <a:buNone/>
            </a:pPr>
            <a:r>
              <a:rPr lang="en-US" sz="1600" dirty="0"/>
              <a:t>- Target RAN5#81 NOV-18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2075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Proposal for NSA Option 3 (EN-DC) Phase 3 content</a:t>
            </a:r>
          </a:p>
          <a:p>
            <a:pPr marL="0" indent="0">
              <a:buNone/>
            </a:pPr>
            <a:r>
              <a:rPr lang="en-US" sz="1600" dirty="0"/>
              <a:t>- Target RAN5#83 MAY-19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560842"/>
            <a:ext cx="8479839" cy="3852000"/>
          </a:xfrm>
        </p:spPr>
        <p:txBody>
          <a:bodyPr/>
          <a:lstStyle/>
          <a:p>
            <a:r>
              <a:rPr lang="en-US" sz="1400" dirty="0"/>
              <a:t>Included EN-DC configurations: LTE </a:t>
            </a:r>
            <a:r>
              <a:rPr lang="en-US" sz="1400" dirty="0" err="1"/>
              <a:t>xCC</a:t>
            </a:r>
            <a:r>
              <a:rPr lang="en-US" sz="1400" dirty="0"/>
              <a:t> + NR FR1 </a:t>
            </a:r>
            <a:r>
              <a:rPr lang="en-US" sz="1400" dirty="0" err="1"/>
              <a:t>yCC</a:t>
            </a:r>
            <a:r>
              <a:rPr lang="en-US" sz="1400" dirty="0"/>
              <a:t>, where </a:t>
            </a:r>
            <a:r>
              <a:rPr lang="en-US" sz="1400" dirty="0" err="1"/>
              <a:t>x,y</a:t>
            </a:r>
            <a:r>
              <a:rPr lang="en-US" sz="1400" dirty="0"/>
              <a:t>&gt;=1; and LTE 1CC + NR FR2 1CC</a:t>
            </a:r>
            <a:endParaRPr lang="en-US" sz="1600" dirty="0"/>
          </a:p>
          <a:p>
            <a:r>
              <a:rPr lang="en-US" sz="1600" b="1" dirty="0"/>
              <a:t>INCLUDED:</a:t>
            </a:r>
          </a:p>
          <a:p>
            <a:pPr lvl="1"/>
            <a:r>
              <a:rPr lang="en-US" sz="1200" dirty="0"/>
              <a:t>RF - TS 38.521-3, TS 38.522, TS 38.521-1*, TS 38.521-2*, TR 38.903, TR 38.905 </a:t>
            </a:r>
            <a:br>
              <a:rPr lang="en-US" sz="1200" dirty="0"/>
            </a:br>
            <a:r>
              <a:rPr lang="en-US" sz="1200" dirty="0"/>
              <a:t>LTE+FR2 Rx and </a:t>
            </a:r>
            <a:r>
              <a:rPr lang="en-US" sz="1200" dirty="0" err="1"/>
              <a:t>Tx</a:t>
            </a:r>
            <a:r>
              <a:rPr lang="en-US" sz="1200" dirty="0"/>
              <a:t> test cases where MU/TT analysis completed**</a:t>
            </a:r>
          </a:p>
          <a:p>
            <a:pPr lvl="1"/>
            <a:r>
              <a:rPr lang="en-US" sz="1200" dirty="0" err="1"/>
              <a:t>Demod</a:t>
            </a:r>
            <a:r>
              <a:rPr lang="en-US" sz="1200" dirty="0"/>
              <a:t>/CSI reporting (TS 38.521-4)**</a:t>
            </a:r>
          </a:p>
          <a:p>
            <a:pPr lvl="1"/>
            <a:r>
              <a:rPr lang="en-US" sz="1200" dirty="0"/>
              <a:t>RRM (TS 38.533)**</a:t>
            </a:r>
          </a:p>
          <a:p>
            <a:pPr marL="355600" lvl="1" indent="0">
              <a:buNone/>
            </a:pPr>
            <a:r>
              <a:rPr lang="en-US" sz="1200" dirty="0"/>
              <a:t>    ** Dependency: RAN4 progress until RAN4#89 (Nov-18)  + RAN5 MU/TT progress</a:t>
            </a:r>
          </a:p>
          <a:p>
            <a:pPr lvl="1"/>
            <a:r>
              <a:rPr lang="en-US" sz="1200" dirty="0"/>
              <a:t>Protocol - TS 38.523-x, TS 34.229-x, TS 37.571-x</a:t>
            </a:r>
          </a:p>
          <a:p>
            <a:pPr lvl="2"/>
            <a:r>
              <a:rPr lang="en-US" sz="1200" dirty="0"/>
              <a:t>Remaining test cases not completed in Phase 2</a:t>
            </a:r>
          </a:p>
          <a:p>
            <a:pPr lvl="2"/>
            <a:r>
              <a:rPr lang="en-US" sz="1200" dirty="0"/>
              <a:t>LTE </a:t>
            </a:r>
            <a:r>
              <a:rPr lang="en-US" sz="1200" dirty="0" err="1"/>
              <a:t>xCC</a:t>
            </a:r>
            <a:r>
              <a:rPr lang="en-US" sz="1200" dirty="0"/>
              <a:t> + NR FR1 </a:t>
            </a:r>
            <a:r>
              <a:rPr lang="en-US" sz="1200" dirty="0" err="1"/>
              <a:t>yCC</a:t>
            </a:r>
            <a:r>
              <a:rPr lang="en-US" sz="1200" dirty="0"/>
              <a:t> test cases</a:t>
            </a:r>
          </a:p>
          <a:p>
            <a:pPr lvl="1"/>
            <a:r>
              <a:rPr lang="en-US" sz="1200" dirty="0"/>
              <a:t>Test environment - TS 36.508, TS 38.508-1, TS 38.508-2</a:t>
            </a:r>
          </a:p>
          <a:p>
            <a:pPr lvl="2"/>
            <a:r>
              <a:rPr lang="en-US" sz="1200" dirty="0"/>
              <a:t>Common test environment to enable to enable LTE </a:t>
            </a:r>
            <a:r>
              <a:rPr lang="en-US" sz="1200" dirty="0" err="1"/>
              <a:t>xCC</a:t>
            </a:r>
            <a:r>
              <a:rPr lang="en-US" sz="1200" dirty="0"/>
              <a:t> + NR FR1 </a:t>
            </a:r>
            <a:r>
              <a:rPr lang="en-US" sz="1200" dirty="0" err="1"/>
              <a:t>yCC</a:t>
            </a:r>
            <a:r>
              <a:rPr lang="en-US" sz="1200" dirty="0"/>
              <a:t> test cases</a:t>
            </a:r>
          </a:p>
          <a:p>
            <a:pPr lvl="2"/>
            <a:r>
              <a:rPr lang="en-US" sz="1200" dirty="0"/>
              <a:t>Common ICS as needed for test cases in TS 38.521-3 and TS 38.523-1.</a:t>
            </a:r>
          </a:p>
          <a:p>
            <a:pPr lvl="1"/>
            <a:r>
              <a:rPr lang="en-US" sz="1200" dirty="0"/>
              <a:t>UE test functions - TS 38.509</a:t>
            </a:r>
          </a:p>
          <a:p>
            <a:pPr lvl="2"/>
            <a:r>
              <a:rPr lang="en-US" sz="1200" dirty="0"/>
              <a:t>TBD if any new UE test functions needed</a:t>
            </a:r>
          </a:p>
          <a:p>
            <a:r>
              <a:rPr lang="en-US" sz="16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None</a:t>
            </a:r>
          </a:p>
          <a:p>
            <a:pPr lvl="1"/>
            <a:endParaRPr lang="en-US" sz="1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dirty="0"/>
              <a:t>*TS 38.521-3 referenced clauses in TS 38.521-x)</a:t>
            </a:r>
            <a:endParaRPr lang="en-US" sz="1600" dirty="0"/>
          </a:p>
          <a:p>
            <a:pPr lvl="1"/>
            <a:endParaRPr lang="en-US" sz="1200" dirty="0">
              <a:solidFill>
                <a:srgbClr val="FF0000"/>
              </a:solidFill>
            </a:endParaRPr>
          </a:p>
          <a:p>
            <a:pPr lvl="2"/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9152917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18497</TotalTime>
  <Words>732</Words>
  <Application>Microsoft Office PowerPoint</Application>
  <PresentationFormat>On-screen Show (4:3)</PresentationFormat>
  <Paragraphs>165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Ericsson Capital TT</vt:lpstr>
      <vt:lpstr>Arial</vt:lpstr>
      <vt:lpstr>PresentationTemplate2011</vt:lpstr>
      <vt:lpstr>Proposal for update of RAN5 5G NR phases and targets </vt:lpstr>
      <vt:lpstr>Introduction</vt:lpstr>
      <vt:lpstr>PowerPoint Presentation</vt:lpstr>
      <vt:lpstr>Timeline (Ref:RP-180554)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Proposed way forward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Leif Mattisson</cp:lastModifiedBy>
  <cp:revision>220</cp:revision>
  <dcterms:created xsi:type="dcterms:W3CDTF">2016-08-26T13:27:01Z</dcterms:created>
  <dcterms:modified xsi:type="dcterms:W3CDTF">2018-04-13T01:13:12Z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