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83" r:id="rId2"/>
    <p:sldId id="284" r:id="rId3"/>
    <p:sldId id="285" r:id="rId4"/>
    <p:sldId id="286" r:id="rId5"/>
    <p:sldId id="287" r:id="rId6"/>
    <p:sldId id="288" r:id="rId7"/>
    <p:sldId id="273" r:id="rId8"/>
    <p:sldId id="278" r:id="rId9"/>
    <p:sldId id="295" r:id="rId10"/>
    <p:sldId id="289" r:id="rId11"/>
    <p:sldId id="294" r:id="rId12"/>
    <p:sldId id="293" r:id="rId13"/>
    <p:sldId id="297" r:id="rId14"/>
    <p:sldId id="281" r:id="rId15"/>
    <p:sldId id="267"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C2C8"/>
    <a:srgbClr val="101797"/>
    <a:srgbClr val="111898"/>
    <a:srgbClr val="C71C2F"/>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11" autoAdjust="0"/>
    <p:restoredTop sz="95487" autoAdjust="0"/>
  </p:normalViewPr>
  <p:slideViewPr>
    <p:cSldViewPr snapToGrid="0">
      <p:cViewPr varScale="1">
        <p:scale>
          <a:sx n="74" d="100"/>
          <a:sy n="74" d="100"/>
        </p:scale>
        <p:origin x="732" y="60"/>
      </p:cViewPr>
      <p:guideLst>
        <p:guide orient="horz" pos="2160"/>
        <p:guide pos="3840"/>
      </p:guideLst>
    </p:cSldViewPr>
  </p:slideViewPr>
  <p:notesTextViewPr>
    <p:cViewPr>
      <p:scale>
        <a:sx n="1" d="1"/>
        <a:sy n="1" d="1"/>
      </p:scale>
      <p:origin x="0" y="0"/>
    </p:cViewPr>
  </p:notesTextViewPr>
  <p:notesViewPr>
    <p:cSldViewPr snapToGrid="0">
      <p:cViewPr varScale="1">
        <p:scale>
          <a:sx n="60" d="100"/>
          <a:sy n="60" d="100"/>
        </p:scale>
        <p:origin x="258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E9B3A5-20CE-494A-B2EB-3B5C3ABF56BD}" type="datetimeFigureOut">
              <a:rPr kumimoji="1" lang="ja-JP" altLang="en-US" smtClean="0"/>
              <a:t>2018/4/12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DF1A61-D42B-47B5-B172-A3B8B483ED5D}" type="slidenum">
              <a:rPr kumimoji="1" lang="ja-JP" altLang="en-US" smtClean="0"/>
              <a:t>‹#›</a:t>
            </a:fld>
            <a:endParaRPr kumimoji="1" lang="ja-JP" altLang="en-US"/>
          </a:p>
        </p:txBody>
      </p:sp>
    </p:spTree>
    <p:extLst>
      <p:ext uri="{BB962C8B-B14F-4D97-AF65-F5344CB8AC3E}">
        <p14:creationId xmlns:p14="http://schemas.microsoft.com/office/powerpoint/2010/main" val="21206606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122363"/>
            <a:ext cx="10383915" cy="2387600"/>
          </a:xfrm>
        </p:spPr>
        <p:txBody>
          <a:bodyPr anchor="b">
            <a:normAutofit/>
          </a:bodyPr>
          <a:lstStyle>
            <a:lvl1pPr algn="ctr">
              <a:defRPr sz="4800" b="1">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7" name="正方形/長方形 6"/>
          <p:cNvSpPr/>
          <p:nvPr userDrawn="1"/>
        </p:nvSpPr>
        <p:spPr>
          <a:xfrm>
            <a:off x="0" y="6578600"/>
            <a:ext cx="12192000" cy="284085"/>
          </a:xfrm>
          <a:prstGeom prst="rect">
            <a:avLst/>
          </a:prstGeom>
          <a:solidFill>
            <a:srgbClr val="111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8" name="正方形/長方形 7"/>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Tree>
    <p:extLst>
      <p:ext uri="{BB962C8B-B14F-4D97-AF65-F5344CB8AC3E}">
        <p14:creationId xmlns:p14="http://schemas.microsoft.com/office/powerpoint/2010/main" val="26714106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77559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1706098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9306" y="736916"/>
            <a:ext cx="12093388" cy="6121084"/>
          </a:xfrm>
        </p:spPr>
        <p:txBody>
          <a:bodyPr>
            <a:normAutofit/>
          </a:bodyPr>
          <a:lstStyle>
            <a:lvl1pPr marL="360000" indent="-288000">
              <a:lnSpc>
                <a:spcPct val="100000"/>
              </a:lnSpc>
              <a:spcBef>
                <a:spcPts val="1000"/>
              </a:spcBef>
              <a:buClr>
                <a:srgbClr val="111898"/>
              </a:buClr>
              <a:buFont typeface="Wingdings" panose="05000000000000000000" pitchFamily="2" charset="2"/>
              <a:buChar char="u"/>
              <a:defRPr sz="1800" baseline="0">
                <a:latin typeface="Segoe UI" panose="020B0502040204020203" pitchFamily="34" charset="0"/>
                <a:ea typeface="メイリオ" panose="020B0604030504040204" pitchFamily="50" charset="-128"/>
                <a:cs typeface="Segoe UI" panose="020B0502040204020203" pitchFamily="34" charset="0"/>
              </a:defRPr>
            </a:lvl1pPr>
            <a:lvl2pPr marL="720000" indent="-288000">
              <a:lnSpc>
                <a:spcPct val="100000"/>
              </a:lnSpc>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2pPr>
            <a:lvl3pPr marL="1080000" indent="-288000">
              <a:lnSpc>
                <a:spcPct val="100000"/>
              </a:lnSpc>
              <a:spcBef>
                <a:spcPts val="1000"/>
              </a:spcBef>
              <a:buClr>
                <a:schemeClr val="accent1"/>
              </a:buClr>
              <a:buFont typeface="Wingdings" panose="05000000000000000000" pitchFamily="2" charset="2"/>
              <a:buChar char="Ø"/>
              <a:defRPr sz="1800" baseline="0">
                <a:latin typeface="Segoe UI" panose="020B0502040204020203" pitchFamily="34" charset="0"/>
                <a:ea typeface="メイリオ" panose="020B0604030504040204" pitchFamily="50" charset="-128"/>
                <a:cs typeface="Segoe UI" panose="020B0502040204020203" pitchFamily="34" charset="0"/>
              </a:defRPr>
            </a:lvl3pPr>
            <a:lvl4pPr marL="16002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4pPr>
            <a:lvl5pPr marL="20574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5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7" name="正方形/長方形 6"/>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2" name="タイトル 1"/>
          <p:cNvSpPr>
            <a:spLocks noGrp="1"/>
          </p:cNvSpPr>
          <p:nvPr>
            <p:ph type="title"/>
          </p:nvPr>
        </p:nvSpPr>
        <p:spPr>
          <a:xfrm>
            <a:off x="24653" y="177506"/>
            <a:ext cx="12142694" cy="348037"/>
          </a:xfrm>
        </p:spPr>
        <p:txBody>
          <a:bodyPr>
            <a:noAutofit/>
          </a:bodyPr>
          <a:lstStyle>
            <a:lvl1pPr>
              <a:defRPr sz="2400" b="1" baseline="0">
                <a:solidFill>
                  <a:schemeClr val="bg1"/>
                </a:solidFill>
                <a:latin typeface="Segoe UI" panose="020B0502040204020203" pitchFamily="34" charset="0"/>
                <a:ea typeface="メイリオ" panose="020B0604030504040204" pitchFamily="50" charset="-128"/>
                <a:cs typeface="Segoe UI" panose="020B0502040204020203" pitchFamily="34" charset="0"/>
              </a:defRPr>
            </a:lvl1pPr>
          </a:lstStyle>
          <a:p>
            <a:r>
              <a:rPr kumimoji="1" lang="ja-JP" altLang="en-US" dirty="0" smtClean="0"/>
              <a:t>マスター タイトルの書式設定</a:t>
            </a:r>
            <a:endParaRPr kumimoji="1" lang="ja-JP" altLang="en-US" dirty="0"/>
          </a:p>
        </p:txBody>
      </p:sp>
    </p:spTree>
    <p:extLst>
      <p:ext uri="{BB962C8B-B14F-4D97-AF65-F5344CB8AC3E}">
        <p14:creationId xmlns:p14="http://schemas.microsoft.com/office/powerpoint/2010/main" val="202408618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2072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1841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387815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5606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46383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656792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F4CCC71-C51C-4BEB-BC13-B30372498ABD}" type="datetimeFigureOut">
              <a:rPr kumimoji="1" lang="ja-JP" altLang="en-US" smtClean="0"/>
              <a:t>2018/4/12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20158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4CCC71-C51C-4BEB-BC13-B30372498ABD}" type="datetimeFigureOut">
              <a:rPr kumimoji="1" lang="ja-JP" altLang="en-US" smtClean="0"/>
              <a:t>2018/4/12</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11257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4358" y="2704565"/>
            <a:ext cx="11683284" cy="1088734"/>
          </a:xfrm>
        </p:spPr>
        <p:txBody>
          <a:bodyPr>
            <a:normAutofit/>
          </a:bodyPr>
          <a:lstStyle/>
          <a:p>
            <a:r>
              <a:rPr lang="en-US" altLang="ja-JP" sz="4000" dirty="0" smtClean="0">
                <a:latin typeface="Segoe UI" panose="020B0502040204020203" pitchFamily="34" charset="0"/>
                <a:cs typeface="Segoe UI" panose="020B0502040204020203" pitchFamily="34" charset="0"/>
              </a:rPr>
              <a:t>Time </a:t>
            </a:r>
            <a:r>
              <a:rPr lang="en-US" altLang="ja-JP" sz="4000" dirty="0">
                <a:latin typeface="Segoe UI" panose="020B0502040204020203" pitchFamily="34" charset="0"/>
                <a:cs typeface="Segoe UI" panose="020B0502040204020203" pitchFamily="34" charset="0"/>
              </a:rPr>
              <a:t>plan for defining MU and TT for RF tests</a:t>
            </a:r>
            <a:endParaRPr kumimoji="1" lang="ja-JP" altLang="en-US" sz="4000" dirty="0">
              <a:latin typeface="Segoe UI" panose="020B0502040204020203" pitchFamily="34" charset="0"/>
              <a:cs typeface="Segoe UI" panose="020B0502040204020203" pitchFamily="34" charset="0"/>
            </a:endParaRPr>
          </a:p>
        </p:txBody>
      </p:sp>
      <p:sp>
        <p:nvSpPr>
          <p:cNvPr id="3" name="サブタイトル 2"/>
          <p:cNvSpPr>
            <a:spLocks noGrp="1"/>
          </p:cNvSpPr>
          <p:nvPr>
            <p:ph type="subTitle" idx="1"/>
          </p:nvPr>
        </p:nvSpPr>
        <p:spPr>
          <a:xfrm>
            <a:off x="202843" y="5628067"/>
            <a:ext cx="11786315" cy="695459"/>
          </a:xfrm>
        </p:spPr>
        <p:txBody>
          <a:bodyPr>
            <a:normAutofit/>
          </a:bodyPr>
          <a:lstStyle/>
          <a:p>
            <a:r>
              <a:rPr kumimoji="1" lang="en-US" altLang="ja-JP" sz="2000" dirty="0" smtClean="0">
                <a:latin typeface="Segoe UI" panose="020B0502040204020203" pitchFamily="34" charset="0"/>
                <a:cs typeface="Segoe UI" panose="020B0502040204020203" pitchFamily="34" charset="0"/>
              </a:rPr>
              <a:t>NTT DOCOMO, </a:t>
            </a:r>
            <a:r>
              <a:rPr kumimoji="1" lang="en-US" altLang="ja-JP" sz="2000" dirty="0" smtClean="0">
                <a:latin typeface="Segoe UI" panose="020B0502040204020203" pitchFamily="34" charset="0"/>
                <a:cs typeface="Segoe UI" panose="020B0502040204020203" pitchFamily="34" charset="0"/>
              </a:rPr>
              <a:t>INC</a:t>
            </a:r>
            <a:r>
              <a:rPr lang="en-US" altLang="ja-JP" sz="2000" dirty="0" smtClean="0">
                <a:latin typeface="Segoe UI" panose="020B0502040204020203" pitchFamily="34" charset="0"/>
                <a:cs typeface="Segoe UI" panose="020B0502040204020203" pitchFamily="34" charset="0"/>
              </a:rPr>
              <a:t>., Anritsu</a:t>
            </a:r>
            <a:r>
              <a:rPr lang="en-US" altLang="ja-JP" sz="2000" dirty="0">
                <a:latin typeface="Segoe UI" panose="020B0502040204020203" pitchFamily="34" charset="0"/>
                <a:cs typeface="Segoe UI" panose="020B0502040204020203" pitchFamily="34" charset="0"/>
              </a:rPr>
              <a:t>, </a:t>
            </a:r>
            <a:r>
              <a:rPr lang="en-US" altLang="ja-JP" sz="2000" dirty="0" smtClean="0">
                <a:latin typeface="Segoe UI" panose="020B0502040204020203" pitchFamily="34" charset="0"/>
                <a:cs typeface="Segoe UI" panose="020B0502040204020203" pitchFamily="34" charset="0"/>
              </a:rPr>
              <a:t>CAICT, CMCC</a:t>
            </a:r>
            <a:r>
              <a:rPr lang="en-US" altLang="ja-JP" sz="2000" dirty="0">
                <a:latin typeface="Segoe UI" panose="020B0502040204020203" pitchFamily="34" charset="0"/>
                <a:cs typeface="Segoe UI" panose="020B0502040204020203" pitchFamily="34" charset="0"/>
              </a:rPr>
              <a:t>, </a:t>
            </a:r>
            <a:r>
              <a:rPr lang="en-US" altLang="ja-JP" sz="2000" dirty="0" smtClean="0">
                <a:latin typeface="Segoe UI" panose="020B0502040204020203" pitchFamily="34" charset="0"/>
                <a:cs typeface="Segoe UI" panose="020B0502040204020203" pitchFamily="34" charset="0"/>
              </a:rPr>
              <a:t>Huawei, KDDI Corporation, Keysight </a:t>
            </a:r>
            <a:r>
              <a:rPr lang="en-US" altLang="ja-JP" sz="2000" dirty="0">
                <a:latin typeface="Segoe UI" panose="020B0502040204020203" pitchFamily="34" charset="0"/>
                <a:cs typeface="Segoe UI" panose="020B0502040204020203" pitchFamily="34" charset="0"/>
              </a:rPr>
              <a:t>Technologies UK </a:t>
            </a:r>
            <a:r>
              <a:rPr lang="en-US" altLang="ja-JP" sz="2000" dirty="0" smtClean="0">
                <a:latin typeface="Segoe UI" panose="020B0502040204020203" pitchFamily="34" charset="0"/>
                <a:cs typeface="Segoe UI" panose="020B0502040204020203" pitchFamily="34" charset="0"/>
              </a:rPr>
              <a:t>Ltd,</a:t>
            </a:r>
            <a:br>
              <a:rPr lang="en-US" altLang="ja-JP" sz="2000" dirty="0" smtClean="0">
                <a:latin typeface="Segoe UI" panose="020B0502040204020203" pitchFamily="34" charset="0"/>
                <a:cs typeface="Segoe UI" panose="020B0502040204020203" pitchFamily="34" charset="0"/>
              </a:rPr>
            </a:br>
            <a:r>
              <a:rPr lang="en-US" altLang="ja-JP" sz="2000" dirty="0" smtClean="0">
                <a:latin typeface="Segoe UI" panose="020B0502040204020203" pitchFamily="34" charset="0"/>
                <a:cs typeface="Segoe UI" panose="020B0502040204020203" pitchFamily="34" charset="0"/>
              </a:rPr>
              <a:t>MVG </a:t>
            </a:r>
            <a:r>
              <a:rPr lang="en-US" altLang="ja-JP" sz="2000" dirty="0">
                <a:latin typeface="Segoe UI" panose="020B0502040204020203" pitchFamily="34" charset="0"/>
                <a:cs typeface="Segoe UI" panose="020B0502040204020203" pitchFamily="34" charset="0"/>
              </a:rPr>
              <a:t>Industries, PCTEST Engineering </a:t>
            </a:r>
            <a:r>
              <a:rPr lang="en-US" altLang="ja-JP" sz="2000" dirty="0" smtClean="0">
                <a:latin typeface="Segoe UI" panose="020B0502040204020203" pitchFamily="34" charset="0"/>
                <a:cs typeface="Segoe UI" panose="020B0502040204020203" pitchFamily="34" charset="0"/>
              </a:rPr>
              <a:t>Lab, ROHDE </a:t>
            </a:r>
            <a:r>
              <a:rPr lang="en-US" altLang="ja-JP" sz="2000" dirty="0">
                <a:latin typeface="Segoe UI" panose="020B0502040204020203" pitchFamily="34" charset="0"/>
                <a:cs typeface="Segoe UI" panose="020B0502040204020203" pitchFamily="34" charset="0"/>
              </a:rPr>
              <a:t>&amp; SCHWARZ</a:t>
            </a:r>
            <a:endParaRPr kumimoji="1" lang="ja-JP" altLang="en-US" sz="2000" dirty="0">
              <a:latin typeface="Segoe UI" panose="020B0502040204020203" pitchFamily="34" charset="0"/>
              <a:cs typeface="Segoe UI" panose="020B0502040204020203" pitchFamily="34" charset="0"/>
            </a:endParaRPr>
          </a:p>
        </p:txBody>
      </p:sp>
      <p:sp>
        <p:nvSpPr>
          <p:cNvPr id="4" name="サブタイトル 2"/>
          <p:cNvSpPr txBox="1">
            <a:spLocks/>
          </p:cNvSpPr>
          <p:nvPr/>
        </p:nvSpPr>
        <p:spPr>
          <a:xfrm>
            <a:off x="152400" y="693725"/>
            <a:ext cx="11887200" cy="190780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1800" b="1" dirty="0" smtClean="0">
                <a:latin typeface="Segoe UI" panose="020B0502040204020203" pitchFamily="34" charset="0"/>
                <a:cs typeface="Segoe UI" panose="020B0502040204020203" pitchFamily="34" charset="0"/>
              </a:rPr>
              <a:t>3GPP </a:t>
            </a:r>
            <a:r>
              <a:rPr lang="en-US" altLang="ja-JP" sz="1800" b="1" dirty="0">
                <a:latin typeface="Segoe UI" panose="020B0502040204020203" pitchFamily="34" charset="0"/>
                <a:cs typeface="Segoe UI" panose="020B0502040204020203" pitchFamily="34" charset="0"/>
              </a:rPr>
              <a:t>TSG-RAN WG5 Meeting #</a:t>
            </a:r>
            <a:r>
              <a:rPr lang="en-US" altLang="ja-JP" sz="1800" b="1" dirty="0" smtClean="0">
                <a:latin typeface="Segoe UI" panose="020B0502040204020203" pitchFamily="34" charset="0"/>
                <a:cs typeface="Segoe UI" panose="020B0502040204020203" pitchFamily="34" charset="0"/>
              </a:rPr>
              <a:t>2-5G-NR		</a:t>
            </a:r>
            <a:r>
              <a:rPr lang="en-US" altLang="ja-JP" sz="1800" b="1" dirty="0">
                <a:latin typeface="Segoe UI" panose="020B0502040204020203" pitchFamily="34" charset="0"/>
                <a:cs typeface="Segoe UI" panose="020B0502040204020203" pitchFamily="34" charset="0"/>
              </a:rPr>
              <a:t>	</a:t>
            </a:r>
            <a:r>
              <a:rPr lang="en-US" altLang="ja-JP" sz="1800" b="1" dirty="0" smtClean="0">
                <a:latin typeface="Segoe UI" panose="020B0502040204020203" pitchFamily="34" charset="0"/>
                <a:cs typeface="Segoe UI" panose="020B0502040204020203" pitchFamily="34" charset="0"/>
              </a:rPr>
              <a:t>				</a:t>
            </a:r>
            <a:r>
              <a:rPr lang="en-US" altLang="ja-JP" sz="1800" b="1" dirty="0" smtClean="0">
                <a:latin typeface="Segoe UI" panose="020B0502040204020203" pitchFamily="34" charset="0"/>
                <a:cs typeface="Segoe UI" panose="020B0502040204020203" pitchFamily="34" charset="0"/>
              </a:rPr>
              <a:t>    </a:t>
            </a:r>
            <a:r>
              <a:rPr lang="ja-JP" altLang="en-US" sz="1800" b="1" dirty="0" smtClean="0">
                <a:latin typeface="Segoe UI" panose="020B0502040204020203" pitchFamily="34" charset="0"/>
                <a:cs typeface="Segoe UI" panose="020B0502040204020203" pitchFamily="34" charset="0"/>
              </a:rPr>
              <a:t> </a:t>
            </a:r>
            <a:r>
              <a:rPr lang="en-US" altLang="ja-JP" sz="1800" b="1" dirty="0" smtClean="0">
                <a:latin typeface="Segoe UI" panose="020B0502040204020203" pitchFamily="34" charset="0"/>
                <a:cs typeface="Segoe UI" panose="020B0502040204020203" pitchFamily="34" charset="0"/>
              </a:rPr>
              <a:t>R5-182092</a:t>
            </a:r>
            <a:endParaRPr lang="en-US" altLang="ja-JP" sz="1800" b="1" dirty="0">
              <a:latin typeface="Segoe UI" panose="020B0502040204020203" pitchFamily="34" charset="0"/>
              <a:cs typeface="Segoe UI" panose="020B0502040204020203" pitchFamily="34" charset="0"/>
            </a:endParaRPr>
          </a:p>
          <a:p>
            <a:pPr algn="l"/>
            <a:r>
              <a:rPr lang="en-US" altLang="ja-JP" sz="1800" b="1" dirty="0">
                <a:latin typeface="Segoe UI" panose="020B0502040204020203" pitchFamily="34" charset="0"/>
                <a:cs typeface="Segoe UI" panose="020B0502040204020203" pitchFamily="34" charset="0"/>
              </a:rPr>
              <a:t>Taoyuan, Taiwan, 9th – 13nd Apr </a:t>
            </a:r>
            <a:r>
              <a:rPr lang="en-US" altLang="ja-JP" sz="1800" b="1" dirty="0" smtClean="0">
                <a:latin typeface="Segoe UI" panose="020B0502040204020203" pitchFamily="34" charset="0"/>
                <a:cs typeface="Segoe UI" panose="020B0502040204020203" pitchFamily="34" charset="0"/>
              </a:rPr>
              <a:t>2018</a:t>
            </a:r>
          </a:p>
          <a:p>
            <a:pPr algn="l"/>
            <a:r>
              <a:rPr lang="en-US" altLang="ja-JP" sz="1800" dirty="0" smtClean="0">
                <a:latin typeface="Segoe UI" panose="020B0502040204020203" pitchFamily="34" charset="0"/>
                <a:cs typeface="Segoe UI" panose="020B0502040204020203" pitchFamily="34" charset="0"/>
              </a:rPr>
              <a:t>Agenda item	: 4.1.16</a:t>
            </a:r>
          </a:p>
          <a:p>
            <a:pPr algn="l"/>
            <a:r>
              <a:rPr lang="en-US" altLang="ja-JP" sz="1800" dirty="0" smtClean="0">
                <a:latin typeface="Segoe UI" panose="020B0502040204020203" pitchFamily="34" charset="0"/>
                <a:cs typeface="Segoe UI" panose="020B0502040204020203" pitchFamily="34" charset="0"/>
              </a:rPr>
              <a:t>Document for	: Discussion </a:t>
            </a:r>
            <a:r>
              <a:rPr lang="en-US" altLang="ja-JP" sz="1800" dirty="0">
                <a:latin typeface="Segoe UI" panose="020B0502040204020203" pitchFamily="34" charset="0"/>
                <a:cs typeface="Segoe UI" panose="020B0502040204020203" pitchFamily="34" charset="0"/>
              </a:rPr>
              <a:t>and Endorsement</a:t>
            </a:r>
            <a:endParaRPr lang="en-US" altLang="ja-JP" sz="1800" dirty="0" smtClean="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2187624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2000" b="1" dirty="0"/>
              <a:t>Test Frequency </a:t>
            </a:r>
            <a:r>
              <a:rPr lang="en-US" altLang="ja-JP" sz="2000" b="1" dirty="0" smtClean="0"/>
              <a:t>range</a:t>
            </a:r>
            <a:endParaRPr lang="en-US" altLang="ja-JP" sz="2000" dirty="0"/>
          </a:p>
          <a:p>
            <a:pPr lvl="1"/>
            <a:r>
              <a:rPr lang="en-US" altLang="ja-JP" sz="2000" dirty="0"/>
              <a:t>RAN5 define TT separately per </a:t>
            </a:r>
            <a:r>
              <a:rPr lang="en-US" altLang="ja-JP" sz="2000" dirty="0" smtClean="0"/>
              <a:t>frequency (FR2a, FR2b) </a:t>
            </a:r>
            <a:r>
              <a:rPr lang="en-US" altLang="ja-JP" sz="2000" dirty="0"/>
              <a:t>range like LTE</a:t>
            </a:r>
            <a:r>
              <a:rPr lang="en-US" altLang="ja-JP" sz="2000" dirty="0" smtClean="0"/>
              <a:t>.</a:t>
            </a:r>
          </a:p>
          <a:p>
            <a:pPr lvl="1"/>
            <a:endParaRPr lang="en-US" altLang="ja-JP" sz="2000" dirty="0"/>
          </a:p>
          <a:p>
            <a:r>
              <a:rPr lang="en-US" altLang="ja-JP" sz="2000" b="1" dirty="0"/>
              <a:t>Test setup</a:t>
            </a:r>
          </a:p>
          <a:p>
            <a:pPr lvl="1"/>
            <a:r>
              <a:rPr lang="en-US" altLang="ja-JP" sz="2000" dirty="0"/>
              <a:t>Define one TT regardless of the test setups.</a:t>
            </a:r>
            <a:endParaRPr lang="en-US" altLang="ja-JP" sz="2000" dirty="0" smtClean="0"/>
          </a:p>
          <a:p>
            <a:pPr lvl="2"/>
            <a:r>
              <a:rPr lang="en-US" altLang="ja-JP" sz="2000" dirty="0" smtClean="0"/>
              <a:t>Based on the following sentence </a:t>
            </a:r>
            <a:r>
              <a:rPr lang="en-US" altLang="ja-JP" sz="2000" dirty="0"/>
              <a:t>captured in TR 38.810.</a:t>
            </a:r>
          </a:p>
          <a:p>
            <a:pPr lvl="2"/>
            <a:r>
              <a:rPr lang="en-US" altLang="ja-JP" sz="2000" i="1" dirty="0"/>
              <a:t>Common test tolerances apply for all test methods addressing the same test requirement.</a:t>
            </a:r>
          </a:p>
          <a:p>
            <a:pPr lvl="1"/>
            <a:r>
              <a:rPr lang="en-US" altLang="ja-JP" sz="2000" dirty="0" smtClean="0"/>
              <a:t>How to</a:t>
            </a:r>
            <a:r>
              <a:rPr lang="en-US" altLang="ja-JP" sz="2000" b="1" dirty="0" smtClean="0"/>
              <a:t> </a:t>
            </a:r>
            <a:r>
              <a:rPr lang="en-US" altLang="ja-JP" sz="2000" dirty="0" smtClean="0"/>
              <a:t>define representative TT among some test setup is TBD.</a:t>
            </a:r>
          </a:p>
          <a:p>
            <a:pPr lvl="1"/>
            <a:endParaRPr lang="en-US" altLang="ja-JP" sz="2000" b="1" dirty="0" smtClean="0"/>
          </a:p>
          <a:p>
            <a:r>
              <a:rPr lang="en-US" altLang="ja-JP" sz="2000" b="1" dirty="0" smtClean="0"/>
              <a:t>Aperture size</a:t>
            </a:r>
            <a:endParaRPr lang="en-US" altLang="ja-JP" sz="2000" b="1" dirty="0"/>
          </a:p>
          <a:p>
            <a:pPr lvl="1"/>
            <a:r>
              <a:rPr lang="en-US" altLang="ja-JP" sz="2000" dirty="0" smtClean="0"/>
              <a:t>A </a:t>
            </a:r>
            <a:r>
              <a:rPr lang="en-US" altLang="ja-JP" sz="2000" dirty="0"/>
              <a:t>single TT value valid for D ≤ 15cm is determined from the MU values for D ≤ 5cm and </a:t>
            </a:r>
            <a:r>
              <a:rPr lang="en-US" altLang="ja-JP" sz="2000" dirty="0" smtClean="0"/>
              <a:t/>
            </a:r>
            <a:br>
              <a:rPr lang="en-US" altLang="ja-JP" sz="2000" dirty="0" smtClean="0"/>
            </a:br>
            <a:r>
              <a:rPr lang="en-US" altLang="ja-JP" sz="2000" dirty="0" smtClean="0"/>
              <a:t>5cm </a:t>
            </a:r>
            <a:r>
              <a:rPr lang="en-US" altLang="ja-JP" sz="2000" dirty="0"/>
              <a:t>&lt; D ≤ 15cm. The details of the derivation procedure are TBD</a:t>
            </a:r>
            <a:r>
              <a:rPr lang="en-US" altLang="ja-JP" sz="2000" dirty="0" smtClean="0"/>
              <a:t>. (Noted</a:t>
            </a:r>
            <a:r>
              <a:rPr lang="en-US" altLang="ja-JP" sz="2000" dirty="0" smtClean="0">
                <a:solidFill>
                  <a:srgbClr val="FF0000"/>
                </a:solidFill>
              </a:rPr>
              <a:t> </a:t>
            </a:r>
            <a:r>
              <a:rPr lang="en-US" altLang="ja-JP" sz="2000" dirty="0" smtClean="0"/>
              <a:t>in [4])</a:t>
            </a:r>
            <a:endParaRPr lang="en-US" altLang="ja-JP" sz="2000" dirty="0"/>
          </a:p>
          <a:p>
            <a:pPr lvl="1"/>
            <a:r>
              <a:rPr lang="en-US" altLang="ja-JP" sz="2000" dirty="0" smtClean="0"/>
              <a:t>Define </a:t>
            </a:r>
            <a:r>
              <a:rPr lang="en-US" altLang="ja-JP" sz="2000" dirty="0"/>
              <a:t>one TT regardless of the aperture sizes</a:t>
            </a:r>
            <a:r>
              <a:rPr lang="en-US" altLang="ja-JP" sz="2000" dirty="0" smtClean="0"/>
              <a:t>.</a:t>
            </a:r>
          </a:p>
          <a:p>
            <a:pPr lvl="1"/>
            <a:r>
              <a:rPr lang="en-US" altLang="ja-JP" sz="2000" dirty="0"/>
              <a:t>How to</a:t>
            </a:r>
            <a:r>
              <a:rPr lang="en-US" altLang="ja-JP" sz="2000" b="1" dirty="0"/>
              <a:t> </a:t>
            </a:r>
            <a:r>
              <a:rPr lang="en-US" altLang="ja-JP" sz="2000" dirty="0"/>
              <a:t>define representative TT among some </a:t>
            </a:r>
            <a:r>
              <a:rPr lang="en-US" altLang="ja-JP" sz="2000" dirty="0" smtClean="0"/>
              <a:t>aperture size </a:t>
            </a:r>
            <a:r>
              <a:rPr lang="en-US" altLang="ja-JP" sz="2000" dirty="0"/>
              <a:t>is TBD.</a:t>
            </a:r>
          </a:p>
          <a:p>
            <a:endParaRPr kumimoji="1" lang="ja-JP" altLang="en-US" sz="2000" dirty="0"/>
          </a:p>
        </p:txBody>
      </p:sp>
      <p:sp>
        <p:nvSpPr>
          <p:cNvPr id="3" name="タイトル 2"/>
          <p:cNvSpPr>
            <a:spLocks noGrp="1"/>
          </p:cNvSpPr>
          <p:nvPr>
            <p:ph type="title"/>
          </p:nvPr>
        </p:nvSpPr>
        <p:spPr/>
        <p:txBody>
          <a:bodyPr/>
          <a:lstStyle/>
          <a:p>
            <a:r>
              <a:rPr kumimoji="1" lang="en-US" altLang="ja-JP" dirty="0" smtClean="0"/>
              <a:t>[TT</a:t>
            </a:r>
            <a:r>
              <a:rPr lang="en-US" altLang="ja-JP" dirty="0"/>
              <a:t>] WF about how to define </a:t>
            </a:r>
            <a:r>
              <a:rPr lang="en-US" altLang="ja-JP" dirty="0" smtClean="0"/>
              <a:t>TT</a:t>
            </a:r>
            <a:endParaRPr kumimoji="1" lang="ja-JP" altLang="en-US" dirty="0"/>
          </a:p>
        </p:txBody>
      </p:sp>
    </p:spTree>
    <p:extLst>
      <p:ext uri="{BB962C8B-B14F-4D97-AF65-F5344CB8AC3E}">
        <p14:creationId xmlns:p14="http://schemas.microsoft.com/office/powerpoint/2010/main" val="324662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2000" b="1" dirty="0"/>
              <a:t>Define TT for each TC </a:t>
            </a:r>
            <a:r>
              <a:rPr lang="en-US" altLang="ja-JP" sz="2000" b="1" dirty="0" smtClean="0"/>
              <a:t>and </a:t>
            </a:r>
            <a:r>
              <a:rPr lang="en-US" altLang="ja-JP" sz="2000" b="1" dirty="0"/>
              <a:t>frequency range only based on MU of </a:t>
            </a:r>
            <a:r>
              <a:rPr lang="en-US" altLang="ja-JP" sz="2000" b="1" dirty="0" smtClean="0"/>
              <a:t>(DFF</a:t>
            </a:r>
            <a:r>
              <a:rPr lang="en-US" altLang="ja-JP" sz="2000" b="1" dirty="0"/>
              <a:t>, D&lt;=5cm</a:t>
            </a:r>
            <a:r>
              <a:rPr lang="en-US" altLang="ja-JP" sz="2000" b="1" dirty="0" smtClean="0"/>
              <a:t>) and (IFF, Any D).</a:t>
            </a:r>
            <a:endParaRPr lang="en-US" altLang="ja-JP" sz="2000" b="1" dirty="0"/>
          </a:p>
          <a:p>
            <a:pPr lvl="1"/>
            <a:r>
              <a:rPr lang="en-US" altLang="ja-JP" sz="2000" dirty="0"/>
              <a:t>Common TT regardless of the test setup and aperture size</a:t>
            </a:r>
            <a:r>
              <a:rPr lang="en-US" altLang="ja-JP" sz="2000" dirty="0" smtClean="0"/>
              <a:t>.</a:t>
            </a:r>
          </a:p>
          <a:p>
            <a:pPr lvl="2"/>
            <a:r>
              <a:rPr lang="en-US" altLang="ja-JP" sz="2000" dirty="0" smtClean="0"/>
              <a:t>(The values in the table are example.)</a:t>
            </a:r>
            <a:endParaRPr lang="en-US" altLang="ja-JP" sz="2000" dirty="0"/>
          </a:p>
          <a:p>
            <a:endParaRPr lang="en-US" altLang="ja-JP" sz="2000" dirty="0"/>
          </a:p>
          <a:p>
            <a:endParaRPr kumimoji="1" lang="ja-JP" altLang="en-US" sz="2000" dirty="0"/>
          </a:p>
        </p:txBody>
      </p:sp>
      <p:sp>
        <p:nvSpPr>
          <p:cNvPr id="3" name="タイトル 2"/>
          <p:cNvSpPr>
            <a:spLocks noGrp="1"/>
          </p:cNvSpPr>
          <p:nvPr>
            <p:ph type="title"/>
          </p:nvPr>
        </p:nvSpPr>
        <p:spPr/>
        <p:txBody>
          <a:bodyPr/>
          <a:lstStyle/>
          <a:p>
            <a:r>
              <a:rPr lang="en-US" altLang="ja-JP" dirty="0"/>
              <a:t>[TT] WF about how to define TT</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893300557"/>
              </p:ext>
            </p:extLst>
          </p:nvPr>
        </p:nvGraphicFramePr>
        <p:xfrm>
          <a:off x="345582" y="2177859"/>
          <a:ext cx="11500836" cy="970040"/>
        </p:xfrm>
        <a:graphic>
          <a:graphicData uri="http://schemas.openxmlformats.org/drawingml/2006/table">
            <a:tbl>
              <a:tblPr/>
              <a:tblGrid>
                <a:gridCol w="588663">
                  <a:extLst>
                    <a:ext uri="{9D8B030D-6E8A-4147-A177-3AD203B41FA5}">
                      <a16:colId xmlns:a16="http://schemas.microsoft.com/office/drawing/2014/main" val="1808771616"/>
                    </a:ext>
                  </a:extLst>
                </a:gridCol>
                <a:gridCol w="485472">
                  <a:extLst>
                    <a:ext uri="{9D8B030D-6E8A-4147-A177-3AD203B41FA5}">
                      <a16:colId xmlns:a16="http://schemas.microsoft.com/office/drawing/2014/main" val="2425071967"/>
                    </a:ext>
                  </a:extLst>
                </a:gridCol>
                <a:gridCol w="1034619">
                  <a:extLst>
                    <a:ext uri="{9D8B030D-6E8A-4147-A177-3AD203B41FA5}">
                      <a16:colId xmlns:a16="http://schemas.microsoft.com/office/drawing/2014/main" val="2113863241"/>
                    </a:ext>
                  </a:extLst>
                </a:gridCol>
                <a:gridCol w="1006352">
                  <a:extLst>
                    <a:ext uri="{9D8B030D-6E8A-4147-A177-3AD203B41FA5}">
                      <a16:colId xmlns:a16="http://schemas.microsoft.com/office/drawing/2014/main" val="1252093065"/>
                    </a:ext>
                  </a:extLst>
                </a:gridCol>
                <a:gridCol w="910508">
                  <a:extLst>
                    <a:ext uri="{9D8B030D-6E8A-4147-A177-3AD203B41FA5}">
                      <a16:colId xmlns:a16="http://schemas.microsoft.com/office/drawing/2014/main" val="2745195525"/>
                    </a:ext>
                  </a:extLst>
                </a:gridCol>
                <a:gridCol w="2108543">
                  <a:extLst>
                    <a:ext uri="{9D8B030D-6E8A-4147-A177-3AD203B41FA5}">
                      <a16:colId xmlns:a16="http://schemas.microsoft.com/office/drawing/2014/main" val="3370359227"/>
                    </a:ext>
                  </a:extLst>
                </a:gridCol>
                <a:gridCol w="1485036">
                  <a:extLst>
                    <a:ext uri="{9D8B030D-6E8A-4147-A177-3AD203B41FA5}">
                      <a16:colId xmlns:a16="http://schemas.microsoft.com/office/drawing/2014/main" val="612236123"/>
                    </a:ext>
                  </a:extLst>
                </a:gridCol>
                <a:gridCol w="1054274">
                  <a:extLst>
                    <a:ext uri="{9D8B030D-6E8A-4147-A177-3AD203B41FA5}">
                      <a16:colId xmlns:a16="http://schemas.microsoft.com/office/drawing/2014/main" val="4077593276"/>
                    </a:ext>
                  </a:extLst>
                </a:gridCol>
                <a:gridCol w="1006352">
                  <a:extLst>
                    <a:ext uri="{9D8B030D-6E8A-4147-A177-3AD203B41FA5}">
                      <a16:colId xmlns:a16="http://schemas.microsoft.com/office/drawing/2014/main" val="3773627472"/>
                    </a:ext>
                  </a:extLst>
                </a:gridCol>
                <a:gridCol w="862587">
                  <a:extLst>
                    <a:ext uri="{9D8B030D-6E8A-4147-A177-3AD203B41FA5}">
                      <a16:colId xmlns:a16="http://schemas.microsoft.com/office/drawing/2014/main" val="2104674226"/>
                    </a:ext>
                  </a:extLst>
                </a:gridCol>
                <a:gridCol w="479215">
                  <a:extLst>
                    <a:ext uri="{9D8B030D-6E8A-4147-A177-3AD203B41FA5}">
                      <a16:colId xmlns:a16="http://schemas.microsoft.com/office/drawing/2014/main" val="4269958310"/>
                    </a:ext>
                  </a:extLst>
                </a:gridCol>
                <a:gridCol w="479215">
                  <a:extLst>
                    <a:ext uri="{9D8B030D-6E8A-4147-A177-3AD203B41FA5}">
                      <a16:colId xmlns:a16="http://schemas.microsoft.com/office/drawing/2014/main" val="4257228618"/>
                    </a:ext>
                  </a:extLst>
                </a:gridCol>
              </a:tblGrid>
              <a:tr h="194008">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TC</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Title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Metric</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Environment</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Bandwidth</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Power level</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Frequency range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Aperture size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DUT size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Test setup</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MU</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smtClean="0">
                          <a:solidFill>
                            <a:srgbClr val="000099"/>
                          </a:solidFill>
                          <a:effectLst/>
                          <a:latin typeface="Segoe UI" panose="020B0502040204020203" pitchFamily="34" charset="0"/>
                          <a:ea typeface="游ゴシック" panose="020B0400000000000000" pitchFamily="50" charset="-128"/>
                        </a:rPr>
                        <a:t>TT</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extLst>
                  <a:ext uri="{0D108BD9-81ED-4DB2-BD59-A6C34878D82A}">
                    <a16:rowId xmlns:a16="http://schemas.microsoft.com/office/drawing/2014/main" val="1786689573"/>
                  </a:ext>
                </a:extLst>
              </a:tr>
              <a:tr h="194008">
                <a:tc>
                  <a:txBody>
                    <a:bodyPr/>
                    <a:lstStyle/>
                    <a:p>
                      <a:pPr algn="l" fontAlgn="b"/>
                      <a:r>
                        <a:rPr lang="en-US" altLang="ja-JP" sz="1100" b="0" i="0" u="none" strike="noStrike">
                          <a:solidFill>
                            <a:srgbClr val="000000"/>
                          </a:solidFill>
                          <a:effectLst/>
                          <a:latin typeface="Segoe UI" panose="020B0502040204020203" pitchFamily="34" charset="0"/>
                          <a:ea typeface="游ゴシック" panose="020B0400000000000000" pitchFamily="50" charset="-128"/>
                        </a:rPr>
                        <a:t>6.2.1</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MOP</a:t>
                      </a:r>
                      <a:endParaRPr 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EIRP</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NC</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&lt;= 400MHz</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Max output </a:t>
                      </a:r>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&gt; </a:t>
                      </a:r>
                      <a:r>
                        <a:rPr lang="en-US" sz="1100" b="0" i="0" u="none" strike="noStrike" dirty="0">
                          <a:solidFill>
                            <a:srgbClr val="000000"/>
                          </a:solidFill>
                          <a:effectLst/>
                          <a:latin typeface="Segoe UI" panose="020B0502040204020203" pitchFamily="34" charset="0"/>
                          <a:ea typeface="游ゴシック" panose="020B0400000000000000" pitchFamily="50" charset="-128"/>
                        </a:rPr>
                        <a:t>p </a:t>
                      </a:r>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&gt; </a:t>
                      </a:r>
                      <a:r>
                        <a:rPr lang="en-US" sz="1100" b="0" i="0" u="none" strike="noStrike" dirty="0">
                          <a:solidFill>
                            <a:srgbClr val="000000"/>
                          </a:solidFill>
                          <a:effectLst/>
                          <a:latin typeface="Segoe UI" panose="020B0502040204020203" pitchFamily="34" charset="0"/>
                          <a:ea typeface="游ゴシック" panose="020B0400000000000000" pitchFamily="50" charset="-128"/>
                        </a:rPr>
                        <a:t>Mid power</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FR2a</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D&lt;=5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100" b="0" i="0" u="none" strike="noStrike" baseline="0" dirty="0" smtClean="0">
                          <a:solidFill>
                            <a:srgbClr val="000000"/>
                          </a:solidFill>
                          <a:effectLst/>
                          <a:latin typeface="Segoe UI" panose="020B0502040204020203" pitchFamily="34" charset="0"/>
                          <a:ea typeface="游ゴシック" panose="020B0400000000000000" pitchFamily="50" charset="-128"/>
                        </a:rPr>
                        <a:t> </a:t>
                      </a:r>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6.0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3.0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3373784"/>
                  </a:ext>
                </a:extLst>
              </a:tr>
              <a:tr h="194008">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Any D</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IFF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smtClean="0">
                          <a:solidFill>
                            <a:srgbClr val="000000"/>
                          </a:solidFill>
                          <a:effectLst/>
                          <a:latin typeface="Segoe UI" panose="020B0502040204020203" pitchFamily="34" charset="0"/>
                          <a:ea typeface="游ゴシック" panose="020B0400000000000000" pitchFamily="50" charset="-128"/>
                        </a:rPr>
                        <a:t> </a:t>
                      </a:r>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5.0</a:t>
                      </a:r>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65046109"/>
                  </a:ext>
                </a:extLst>
              </a:tr>
              <a:tr h="194008">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FR2b</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D&lt;=5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altLang="ja-JP" sz="1100" b="0" i="0" u="none" strike="noStrike" baseline="0" dirty="0" smtClean="0">
                          <a:solidFill>
                            <a:srgbClr val="000000"/>
                          </a:solidFill>
                          <a:effectLst/>
                          <a:latin typeface="Segoe UI" panose="020B0502040204020203" pitchFamily="34" charset="0"/>
                          <a:ea typeface="游ゴシック" panose="020B0400000000000000" pitchFamily="50" charset="-128"/>
                        </a:rPr>
                        <a:t> 7.0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3.5</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7430080"/>
                  </a:ext>
                </a:extLst>
              </a:tr>
              <a:tr h="194008">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Any D</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IFF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altLang="ja-JP" sz="1100" b="0" i="0" u="none" strike="noStrike" baseline="0" dirty="0" smtClean="0">
                          <a:solidFill>
                            <a:srgbClr val="000000"/>
                          </a:solidFill>
                          <a:effectLst/>
                          <a:latin typeface="Segoe UI" panose="020B0502040204020203" pitchFamily="34" charset="0"/>
                          <a:ea typeface="游ゴシック" panose="020B0400000000000000" pitchFamily="50" charset="-128"/>
                        </a:rPr>
                        <a:t> 6.0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62924334"/>
                  </a:ext>
                </a:extLst>
              </a:tr>
            </a:tbl>
          </a:graphicData>
        </a:graphic>
      </p:graphicFrame>
    </p:spTree>
    <p:extLst>
      <p:ext uri="{BB962C8B-B14F-4D97-AF65-F5344CB8AC3E}">
        <p14:creationId xmlns:p14="http://schemas.microsoft.com/office/powerpoint/2010/main" val="3483090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1600" b="1" dirty="0" smtClean="0">
                <a:solidFill>
                  <a:schemeClr val="accent1"/>
                </a:solidFill>
              </a:rPr>
              <a:t>Priority of the MU</a:t>
            </a:r>
          </a:p>
          <a:p>
            <a:pPr lvl="1"/>
            <a:r>
              <a:rPr lang="en-US" altLang="ja-JP" sz="1600" b="1" dirty="0" smtClean="0"/>
              <a:t>1st </a:t>
            </a:r>
            <a:r>
              <a:rPr lang="en-US" altLang="ja-JP" sz="1600" b="1" dirty="0"/>
              <a:t>priority </a:t>
            </a:r>
            <a:r>
              <a:rPr lang="en-US" altLang="ja-JP" sz="1600" b="1" dirty="0" smtClean="0"/>
              <a:t>(12 items</a:t>
            </a:r>
            <a:r>
              <a:rPr lang="en-US" altLang="ja-JP" sz="1600" b="1" dirty="0"/>
              <a:t>)</a:t>
            </a:r>
          </a:p>
          <a:p>
            <a:pPr lvl="2"/>
            <a:r>
              <a:rPr lang="en-US" altLang="ja-JP" sz="1600" dirty="0"/>
              <a:t>TC	: Maximum output power (TRP, EIRP), REFSENS</a:t>
            </a:r>
          </a:p>
          <a:p>
            <a:pPr lvl="2"/>
            <a:r>
              <a:rPr lang="en-US" altLang="ja-JP" sz="1600" dirty="0"/>
              <a:t>Item	: </a:t>
            </a:r>
            <a:r>
              <a:rPr lang="en-US" altLang="ja-JP" sz="1600" dirty="0" smtClean="0"/>
              <a:t>(FR2a, </a:t>
            </a:r>
            <a:r>
              <a:rPr lang="en-US" altLang="ja-JP" sz="1600" dirty="0"/>
              <a:t>DFF, D&lt;=5cm), (</a:t>
            </a:r>
            <a:r>
              <a:rPr lang="en-US" altLang="ja-JP" sz="1600" dirty="0" smtClean="0"/>
              <a:t>FR2a, </a:t>
            </a:r>
            <a:r>
              <a:rPr lang="en-US" altLang="ja-JP" sz="1600" dirty="0"/>
              <a:t>IFF</a:t>
            </a:r>
            <a:r>
              <a:rPr lang="en-US" altLang="ja-JP" sz="1600" dirty="0" smtClean="0"/>
              <a:t>), (</a:t>
            </a:r>
            <a:r>
              <a:rPr lang="en-US" altLang="ja-JP" sz="1600" dirty="0"/>
              <a:t>FR2b, DFF, D&lt;=5cm), (FR2b, IFF) </a:t>
            </a:r>
            <a:endParaRPr lang="en-US" altLang="ja-JP" sz="1600" dirty="0" smtClean="0"/>
          </a:p>
          <a:p>
            <a:pPr lvl="1"/>
            <a:r>
              <a:rPr lang="en-US" altLang="ja-JP" sz="1600" b="1" dirty="0" smtClean="0"/>
              <a:t>2nd priority (&lt;= 32 items)</a:t>
            </a:r>
          </a:p>
          <a:p>
            <a:pPr lvl="2"/>
            <a:r>
              <a:rPr lang="en-US" altLang="ja-JP" sz="1600" dirty="0" smtClean="0"/>
              <a:t>TC</a:t>
            </a:r>
            <a:r>
              <a:rPr lang="en-US" altLang="ja-JP" sz="1600" dirty="0"/>
              <a:t>	: </a:t>
            </a:r>
            <a:r>
              <a:rPr lang="en-US" altLang="ja-JP" sz="1600" dirty="0" smtClean="0"/>
              <a:t>8 </a:t>
            </a:r>
            <a:r>
              <a:rPr lang="en-US" altLang="ja-JP" sz="1600" dirty="0"/>
              <a:t>TCs in Proposed </a:t>
            </a:r>
            <a:r>
              <a:rPr lang="en-US" altLang="ja-JP" sz="1600" dirty="0" smtClean="0"/>
              <a:t>table.</a:t>
            </a:r>
            <a:endParaRPr lang="en-US" altLang="ja-JP" sz="1600" dirty="0"/>
          </a:p>
          <a:p>
            <a:pPr lvl="2"/>
            <a:r>
              <a:rPr lang="en-US" altLang="ja-JP" sz="1600" dirty="0"/>
              <a:t>Item	: (FR2a, DFF, D&lt;=5cm), (FR2a, IFF), </a:t>
            </a:r>
            <a:r>
              <a:rPr lang="en-US" altLang="ja-JP" sz="1600" dirty="0" smtClean="0"/>
              <a:t>(</a:t>
            </a:r>
            <a:r>
              <a:rPr lang="en-US" altLang="ja-JP" sz="1600" dirty="0"/>
              <a:t>FR2b, DFF, D&lt;=5cm), (FR2b, IFF)</a:t>
            </a:r>
          </a:p>
          <a:p>
            <a:pPr lvl="1"/>
            <a:r>
              <a:rPr lang="en-US" altLang="ja-JP" sz="1600" b="1" dirty="0"/>
              <a:t>3rd priority </a:t>
            </a:r>
            <a:r>
              <a:rPr lang="en-US" altLang="ja-JP" sz="1600" b="1" dirty="0" smtClean="0"/>
              <a:t>(&lt;= 44 items</a:t>
            </a:r>
            <a:r>
              <a:rPr lang="en-US" altLang="ja-JP" sz="1600" b="1" dirty="0"/>
              <a:t>)</a:t>
            </a:r>
          </a:p>
          <a:p>
            <a:pPr lvl="2"/>
            <a:r>
              <a:rPr lang="en-US" altLang="ja-JP" sz="1600" dirty="0"/>
              <a:t>TC	: Other TCs</a:t>
            </a:r>
          </a:p>
          <a:p>
            <a:pPr lvl="2"/>
            <a:r>
              <a:rPr lang="en-US" altLang="ja-JP" sz="1600" dirty="0"/>
              <a:t>Item	: (FR2a, DFF, D&lt;=5cm), (FR2a, IFF</a:t>
            </a:r>
            <a:r>
              <a:rPr lang="en-US" altLang="ja-JP" sz="1600" dirty="0" smtClean="0"/>
              <a:t>), </a:t>
            </a:r>
            <a:r>
              <a:rPr lang="en-US" altLang="ja-JP" sz="1600" dirty="0"/>
              <a:t>(FR2b, DFF, D&lt;=5cm), (FR2b, IFF)</a:t>
            </a:r>
          </a:p>
          <a:p>
            <a:pPr lvl="1"/>
            <a:r>
              <a:rPr lang="en-US" altLang="ja-JP" sz="1600" b="1" dirty="0" smtClean="0"/>
              <a:t>Lowest </a:t>
            </a:r>
            <a:r>
              <a:rPr lang="en-US" altLang="ja-JP" sz="1600" b="1" dirty="0"/>
              <a:t>Priority (These items should not be considered about time plan)</a:t>
            </a:r>
          </a:p>
          <a:p>
            <a:pPr lvl="2"/>
            <a:r>
              <a:rPr lang="en-US" altLang="ja-JP" sz="1600" dirty="0"/>
              <a:t>TC	: All TCs</a:t>
            </a:r>
          </a:p>
          <a:p>
            <a:pPr lvl="2"/>
            <a:r>
              <a:rPr lang="en-US" altLang="ja-JP" sz="1600" dirty="0"/>
              <a:t>Items	: Other than </a:t>
            </a:r>
            <a:r>
              <a:rPr lang="en-US" altLang="ja-JP" sz="1600" dirty="0" smtClean="0"/>
              <a:t> </a:t>
            </a:r>
            <a:r>
              <a:rPr lang="en-US" altLang="ja-JP" sz="1600" dirty="0"/>
              <a:t>(FR2a, DFF, D&lt;=5cm), (FR2a, IFF), </a:t>
            </a:r>
            <a:r>
              <a:rPr lang="en-US" altLang="ja-JP" sz="1600" dirty="0" smtClean="0"/>
              <a:t>(</a:t>
            </a:r>
            <a:r>
              <a:rPr lang="en-US" altLang="ja-JP" sz="1600" dirty="0"/>
              <a:t>FR2b, DFF, D&lt;=5cm), (FR2b, IFF</a:t>
            </a:r>
            <a:r>
              <a:rPr lang="en-US" altLang="ja-JP" sz="1600" dirty="0" smtClean="0"/>
              <a:t>)</a:t>
            </a:r>
          </a:p>
          <a:p>
            <a:r>
              <a:rPr lang="en-US" altLang="ja-JP" sz="1600" b="1" dirty="0" smtClean="0">
                <a:solidFill>
                  <a:schemeClr val="accent1"/>
                </a:solidFill>
              </a:rPr>
              <a:t>Priority of the TT</a:t>
            </a:r>
          </a:p>
          <a:p>
            <a:pPr lvl="1"/>
            <a:r>
              <a:rPr lang="en-US" altLang="ja-JP" sz="1600" dirty="0" smtClean="0"/>
              <a:t>Basically </a:t>
            </a:r>
            <a:r>
              <a:rPr lang="en-US" altLang="ja-JP" sz="1600" dirty="0"/>
              <a:t>Priority of the TT work depends on the progress of the MU work.</a:t>
            </a:r>
          </a:p>
          <a:p>
            <a:pPr lvl="1"/>
            <a:r>
              <a:rPr lang="en-US" altLang="ja-JP" sz="1600" dirty="0"/>
              <a:t>RAN5 can treat TT of each item after completion about MU work of corresponding items</a:t>
            </a:r>
            <a:r>
              <a:rPr lang="en-US" altLang="ja-JP" sz="1600" dirty="0" smtClean="0"/>
              <a:t>.</a:t>
            </a:r>
            <a:endParaRPr lang="en-US" altLang="ja-JP" sz="1600" dirty="0"/>
          </a:p>
        </p:txBody>
      </p:sp>
      <p:sp>
        <p:nvSpPr>
          <p:cNvPr id="3" name="タイトル 2"/>
          <p:cNvSpPr>
            <a:spLocks noGrp="1"/>
          </p:cNvSpPr>
          <p:nvPr>
            <p:ph type="title"/>
          </p:nvPr>
        </p:nvSpPr>
        <p:spPr/>
        <p:txBody>
          <a:bodyPr/>
          <a:lstStyle/>
          <a:p>
            <a:r>
              <a:rPr kumimoji="1" lang="en-US" altLang="ja-JP" dirty="0" smtClean="0"/>
              <a:t>[MU/TT] Priority of the items</a:t>
            </a:r>
            <a:endParaRPr kumimoji="1" lang="ja-JP" altLang="en-US" dirty="0"/>
          </a:p>
        </p:txBody>
      </p:sp>
    </p:spTree>
    <p:extLst>
      <p:ext uri="{BB962C8B-B14F-4D97-AF65-F5344CB8AC3E}">
        <p14:creationId xmlns:p14="http://schemas.microsoft.com/office/powerpoint/2010/main" val="1798448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1"/>
          <p:cNvSpPr>
            <a:spLocks noGrp="1"/>
          </p:cNvSpPr>
          <p:nvPr>
            <p:ph idx="1"/>
          </p:nvPr>
        </p:nvSpPr>
        <p:spPr>
          <a:xfrm>
            <a:off x="49306" y="736916"/>
            <a:ext cx="12093388" cy="6121084"/>
          </a:xfrm>
        </p:spPr>
        <p:txBody>
          <a:bodyPr/>
          <a:lstStyle/>
          <a:p>
            <a:r>
              <a:rPr kumimoji="1" lang="en-US" altLang="ja-JP" sz="2000" b="1" dirty="0" smtClean="0">
                <a:solidFill>
                  <a:schemeClr val="accent1"/>
                </a:solidFill>
              </a:rPr>
              <a:t>Proposed Time plan</a:t>
            </a:r>
          </a:p>
          <a:p>
            <a:pPr lvl="1"/>
            <a:r>
              <a:rPr kumimoji="1" lang="en-US" altLang="ja-JP" dirty="0" smtClean="0"/>
              <a:t>Target of the 1</a:t>
            </a:r>
            <a:r>
              <a:rPr kumimoji="1" lang="en-US" altLang="ja-JP" baseline="30000" dirty="0" smtClean="0"/>
              <a:t>st</a:t>
            </a:r>
            <a:r>
              <a:rPr kumimoji="1" lang="en-US" altLang="ja-JP" dirty="0" smtClean="0"/>
              <a:t> priority	: [MU] RAN5#NR3 (</a:t>
            </a:r>
            <a:r>
              <a:rPr lang="en-US" altLang="ja-JP" dirty="0" smtClean="0"/>
              <a:t>Oct</a:t>
            </a:r>
            <a:r>
              <a:rPr kumimoji="1" lang="en-US" altLang="ja-JP" dirty="0" smtClean="0"/>
              <a:t>-18)		 [TT] </a:t>
            </a:r>
            <a:r>
              <a:rPr kumimoji="1" lang="en-US" altLang="ja-JP" dirty="0" smtClean="0"/>
              <a:t>RAN5#XX (</a:t>
            </a:r>
            <a:r>
              <a:rPr lang="en-US" altLang="ja-JP" dirty="0" smtClean="0"/>
              <a:t>Jan</a:t>
            </a:r>
            <a:r>
              <a:rPr kumimoji="1" lang="en-US" altLang="ja-JP" dirty="0" smtClean="0"/>
              <a:t>-19)</a:t>
            </a:r>
            <a:endParaRPr kumimoji="1" lang="en-US" altLang="ja-JP" dirty="0" smtClean="0"/>
          </a:p>
          <a:p>
            <a:pPr lvl="1"/>
            <a:r>
              <a:rPr lang="en-US" altLang="ja-JP" dirty="0" smtClean="0"/>
              <a:t>Target of the 2</a:t>
            </a:r>
            <a:r>
              <a:rPr lang="en-US" altLang="ja-JP" baseline="30000" dirty="0" smtClean="0"/>
              <a:t>nd</a:t>
            </a:r>
            <a:r>
              <a:rPr lang="en-US" altLang="ja-JP" dirty="0" smtClean="0"/>
              <a:t> priority	: </a:t>
            </a:r>
            <a:r>
              <a:rPr lang="en-US" altLang="ja-JP" dirty="0"/>
              <a:t>[MU] </a:t>
            </a:r>
            <a:r>
              <a:rPr lang="en-US" altLang="ja-JP" dirty="0" smtClean="0"/>
              <a:t>RAN5#82 (Feb-19)</a:t>
            </a:r>
            <a:r>
              <a:rPr lang="en-US" altLang="ja-JP" dirty="0"/>
              <a:t>		</a:t>
            </a:r>
            <a:r>
              <a:rPr lang="en-US" altLang="ja-JP" dirty="0" smtClean="0"/>
              <a:t> </a:t>
            </a:r>
            <a:r>
              <a:rPr lang="en-US" altLang="ja-JP" dirty="0"/>
              <a:t>[TT] </a:t>
            </a:r>
            <a:r>
              <a:rPr lang="en-US" altLang="ja-JP" dirty="0" smtClean="0"/>
              <a:t>RAN5#83 (May-19)</a:t>
            </a:r>
            <a:endParaRPr lang="en-US" altLang="ja-JP" dirty="0"/>
          </a:p>
          <a:p>
            <a:pPr lvl="1"/>
            <a:r>
              <a:rPr lang="en-US" altLang="ja-JP" dirty="0" smtClean="0"/>
              <a:t>Target </a:t>
            </a:r>
            <a:r>
              <a:rPr lang="en-US" altLang="ja-JP" dirty="0"/>
              <a:t>of the </a:t>
            </a:r>
            <a:r>
              <a:rPr lang="en-US" altLang="ja-JP" dirty="0" smtClean="0"/>
              <a:t>3</a:t>
            </a:r>
            <a:r>
              <a:rPr lang="en-US" altLang="ja-JP" baseline="30000" dirty="0" smtClean="0"/>
              <a:t>rd</a:t>
            </a:r>
            <a:r>
              <a:rPr lang="en-US" altLang="ja-JP" dirty="0" smtClean="0"/>
              <a:t> priority</a:t>
            </a:r>
            <a:r>
              <a:rPr lang="en-US" altLang="ja-JP" dirty="0"/>
              <a:t>	: [MU] </a:t>
            </a:r>
            <a:r>
              <a:rPr lang="en-US" altLang="ja-JP" dirty="0" smtClean="0"/>
              <a:t>RAN5#83 (May-19)</a:t>
            </a:r>
            <a:r>
              <a:rPr lang="en-US" altLang="ja-JP" dirty="0"/>
              <a:t>		</a:t>
            </a:r>
            <a:r>
              <a:rPr lang="en-US" altLang="ja-JP" dirty="0" smtClean="0"/>
              <a:t> </a:t>
            </a:r>
            <a:r>
              <a:rPr lang="en-US" altLang="ja-JP" dirty="0"/>
              <a:t>[TT] </a:t>
            </a:r>
            <a:r>
              <a:rPr lang="en-US" altLang="ja-JP" dirty="0" smtClean="0"/>
              <a:t>RAN5#84 (Aug-19)</a:t>
            </a:r>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lang="en-US" altLang="ja-JP" dirty="0"/>
          </a:p>
          <a:p>
            <a:pPr lvl="1"/>
            <a:endParaRPr kumimoji="1" lang="en-US" altLang="ja-JP" dirty="0" smtClean="0"/>
          </a:p>
          <a:p>
            <a:pPr lvl="1"/>
            <a:endParaRPr kumimoji="1" lang="en-US" altLang="ja-JP" sz="600" dirty="0" smtClean="0"/>
          </a:p>
          <a:p>
            <a:pPr lvl="1"/>
            <a:r>
              <a:rPr kumimoji="1" lang="en-US" altLang="ja-JP" dirty="0" smtClean="0"/>
              <a:t>Detaile</a:t>
            </a:r>
            <a:r>
              <a:rPr lang="en-US" altLang="ja-JP" dirty="0" smtClean="0"/>
              <a:t>d estimation of the work can be re-defined during the RAN5#79 based on the progress of 1</a:t>
            </a:r>
            <a:r>
              <a:rPr lang="en-US" altLang="ja-JP" baseline="30000" dirty="0" smtClean="0"/>
              <a:t>st</a:t>
            </a:r>
            <a:r>
              <a:rPr lang="en-US" altLang="ja-JP" dirty="0" smtClean="0"/>
              <a:t> priority.</a:t>
            </a:r>
            <a:endParaRPr kumimoji="1" lang="ja-JP" altLang="en-US" dirty="0"/>
          </a:p>
        </p:txBody>
      </p:sp>
      <p:sp>
        <p:nvSpPr>
          <p:cNvPr id="3" name="タイトル 2"/>
          <p:cNvSpPr>
            <a:spLocks noGrp="1"/>
          </p:cNvSpPr>
          <p:nvPr>
            <p:ph type="title"/>
          </p:nvPr>
        </p:nvSpPr>
        <p:spPr/>
        <p:txBody>
          <a:bodyPr/>
          <a:lstStyle/>
          <a:p>
            <a:r>
              <a:rPr lang="en-US" altLang="ja-JP" dirty="0" smtClean="0"/>
              <a:t>[MU/TT] Time plan of the work</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304545250"/>
              </p:ext>
            </p:extLst>
          </p:nvPr>
        </p:nvGraphicFramePr>
        <p:xfrm>
          <a:off x="156000" y="2599981"/>
          <a:ext cx="11880000" cy="335280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79021094"/>
                    </a:ext>
                  </a:extLst>
                </a:gridCol>
                <a:gridCol w="1188000">
                  <a:extLst>
                    <a:ext uri="{9D8B030D-6E8A-4147-A177-3AD203B41FA5}">
                      <a16:colId xmlns:a16="http://schemas.microsoft.com/office/drawing/2014/main" val="659052937"/>
                    </a:ext>
                  </a:extLst>
                </a:gridCol>
                <a:gridCol w="1584000">
                  <a:extLst>
                    <a:ext uri="{9D8B030D-6E8A-4147-A177-3AD203B41FA5}">
                      <a16:colId xmlns:a16="http://schemas.microsoft.com/office/drawing/2014/main" val="1085504331"/>
                    </a:ext>
                  </a:extLst>
                </a:gridCol>
                <a:gridCol w="1584000">
                  <a:extLst>
                    <a:ext uri="{9D8B030D-6E8A-4147-A177-3AD203B41FA5}">
                      <a16:colId xmlns:a16="http://schemas.microsoft.com/office/drawing/2014/main" val="1496402474"/>
                    </a:ext>
                  </a:extLst>
                </a:gridCol>
                <a:gridCol w="1584000">
                  <a:extLst>
                    <a:ext uri="{9D8B030D-6E8A-4147-A177-3AD203B41FA5}">
                      <a16:colId xmlns:a16="http://schemas.microsoft.com/office/drawing/2014/main" val="352259748"/>
                    </a:ext>
                  </a:extLst>
                </a:gridCol>
                <a:gridCol w="1584000">
                  <a:extLst>
                    <a:ext uri="{9D8B030D-6E8A-4147-A177-3AD203B41FA5}">
                      <a16:colId xmlns:a16="http://schemas.microsoft.com/office/drawing/2014/main" val="1648464604"/>
                    </a:ext>
                  </a:extLst>
                </a:gridCol>
                <a:gridCol w="1584000">
                  <a:extLst>
                    <a:ext uri="{9D8B030D-6E8A-4147-A177-3AD203B41FA5}">
                      <a16:colId xmlns:a16="http://schemas.microsoft.com/office/drawing/2014/main" val="1569182506"/>
                    </a:ext>
                  </a:extLst>
                </a:gridCol>
                <a:gridCol w="1584000">
                  <a:extLst>
                    <a:ext uri="{9D8B030D-6E8A-4147-A177-3AD203B41FA5}">
                      <a16:colId xmlns:a16="http://schemas.microsoft.com/office/drawing/2014/main" val="450807000"/>
                    </a:ext>
                  </a:extLst>
                </a:gridCol>
              </a:tblGrid>
              <a:tr h="0">
                <a:tc>
                  <a:txBody>
                    <a:bodyPr/>
                    <a:lstStyle/>
                    <a:p>
                      <a:r>
                        <a:rPr kumimoji="1" lang="en-US" altLang="ja-JP" sz="1400" b="1" dirty="0" smtClean="0">
                          <a:latin typeface="Segoe UI" panose="020B0502040204020203" pitchFamily="34" charset="0"/>
                          <a:cs typeface="Segoe UI" panose="020B0502040204020203" pitchFamily="34" charset="0"/>
                        </a:rPr>
                        <a:t>Meeting</a:t>
                      </a:r>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kumimoji="1" lang="en-US" altLang="ja-JP" sz="1400" b="1" dirty="0" smtClean="0">
                          <a:latin typeface="Segoe UI" panose="020B0502040204020203" pitchFamily="34" charset="0"/>
                          <a:cs typeface="Segoe UI" panose="020B0502040204020203" pitchFamily="34" charset="0"/>
                        </a:rPr>
                        <a:t>Dates</a:t>
                      </a:r>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kumimoji="1" lang="en-US" altLang="ja-JP" sz="1400" b="1" dirty="0" smtClean="0">
                          <a:latin typeface="Segoe UI" panose="020B0502040204020203" pitchFamily="34" charset="0"/>
                          <a:cs typeface="Segoe UI" panose="020B0502040204020203" pitchFamily="34" charset="0"/>
                        </a:rPr>
                        <a:t>1st Priority (12)</a:t>
                      </a:r>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kumimoji="1" lang="ja-JP" altLang="en-US" sz="1400" b="1" dirty="0">
                        <a:latin typeface="Segoe UI" panose="020B0502040204020203" pitchFamily="34" charset="0"/>
                        <a:cs typeface="Segoe UI" panose="020B0502040204020203" pitchFamily="34" charset="0"/>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r>
                        <a:rPr kumimoji="1" lang="en-US" altLang="ja-JP" sz="1400" b="1" dirty="0" smtClean="0">
                          <a:latin typeface="Segoe UI" panose="020B0502040204020203" pitchFamily="34" charset="0"/>
                          <a:cs typeface="Segoe UI" panose="020B0502040204020203" pitchFamily="34" charset="0"/>
                        </a:rPr>
                        <a:t>2nd Priority (32)</a:t>
                      </a:r>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C2C8"/>
                    </a:solidFill>
                  </a:tcPr>
                </a:tc>
                <a:tc>
                  <a:txBody>
                    <a:bodyPr/>
                    <a:lstStyle/>
                    <a:p>
                      <a:endParaRPr kumimoji="1" lang="ja-JP" altLang="en-US" sz="1400" b="1" dirty="0">
                        <a:latin typeface="Segoe UI" panose="020B0502040204020203" pitchFamily="34" charset="0"/>
                        <a:cs typeface="Segoe UI" panose="020B0502040204020203" pitchFamily="34" charset="0"/>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C2C8"/>
                    </a:solidFill>
                  </a:tcPr>
                </a:tc>
                <a:tc>
                  <a:txBody>
                    <a:bodyPr/>
                    <a:lstStyle/>
                    <a:p>
                      <a:r>
                        <a:rPr kumimoji="1" lang="en-US" altLang="ja-JP" sz="1400" b="1" dirty="0" smtClean="0">
                          <a:latin typeface="Segoe UI" panose="020B0502040204020203" pitchFamily="34" charset="0"/>
                          <a:cs typeface="Segoe UI" panose="020B0502040204020203" pitchFamily="34" charset="0"/>
                        </a:rPr>
                        <a:t>3rd Priority (44)</a:t>
                      </a:r>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kumimoji="1" lang="ja-JP" altLang="en-US" sz="1400" b="1" dirty="0">
                        <a:latin typeface="Segoe UI" panose="020B0502040204020203" pitchFamily="34" charset="0"/>
                        <a:cs typeface="Segoe UI" panose="020B0502040204020203" pitchFamily="34" charset="0"/>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581138728"/>
                  </a:ext>
                </a:extLst>
              </a:tr>
              <a:tr h="0">
                <a:tc>
                  <a:txBody>
                    <a:bodyPr/>
                    <a:lstStyle/>
                    <a:p>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en-US" altLang="ja-JP" sz="1400" b="1" dirty="0" smtClean="0">
                          <a:latin typeface="Segoe UI" panose="020B0502040204020203" pitchFamily="34" charset="0"/>
                          <a:cs typeface="Segoe UI" panose="020B0502040204020203" pitchFamily="34" charset="0"/>
                        </a:rPr>
                        <a:t>MU</a:t>
                      </a:r>
                      <a:endParaRPr kumimoji="1" lang="ja-JP" altLang="en-US" sz="1400" b="1" dirty="0">
                        <a:latin typeface="Segoe UI" panose="020B0502040204020203" pitchFamily="34" charset="0"/>
                        <a:cs typeface="Segoe UI" panose="020B0502040204020203"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kumimoji="1" lang="en-US" altLang="ja-JP" sz="1400" b="1" dirty="0" smtClean="0">
                          <a:latin typeface="Segoe UI" panose="020B0502040204020203" pitchFamily="34" charset="0"/>
                          <a:cs typeface="Segoe UI" panose="020B0502040204020203" pitchFamily="34" charset="0"/>
                        </a:rPr>
                        <a:t>TT</a:t>
                      </a:r>
                      <a:endParaRPr kumimoji="1" lang="ja-JP" altLang="en-US" sz="1400" b="1"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r>
                        <a:rPr kumimoji="1" lang="en-US" altLang="ja-JP" sz="1400" b="1" dirty="0" smtClean="0">
                          <a:latin typeface="Segoe UI" panose="020B0502040204020203" pitchFamily="34" charset="0"/>
                          <a:cs typeface="Segoe UI" panose="020B0502040204020203" pitchFamily="34" charset="0"/>
                        </a:rPr>
                        <a:t>MU</a:t>
                      </a:r>
                      <a:endParaRPr kumimoji="1" lang="ja-JP" altLang="en-US" sz="1400" b="1"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r>
                        <a:rPr kumimoji="1" lang="en-US" altLang="ja-JP" sz="1400" b="1" dirty="0" smtClean="0">
                          <a:latin typeface="Segoe UI" panose="020B0502040204020203" pitchFamily="34" charset="0"/>
                          <a:cs typeface="Segoe UI" panose="020B0502040204020203" pitchFamily="34" charset="0"/>
                        </a:rPr>
                        <a:t>TT</a:t>
                      </a:r>
                      <a:endParaRPr kumimoji="1" lang="ja-JP" altLang="en-US" sz="1400" b="1"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r>
                        <a:rPr kumimoji="1" lang="en-US" altLang="ja-JP" sz="1400" b="1" dirty="0" smtClean="0">
                          <a:latin typeface="Segoe UI" panose="020B0502040204020203" pitchFamily="34" charset="0"/>
                          <a:cs typeface="Segoe UI" panose="020B0502040204020203" pitchFamily="34" charset="0"/>
                        </a:rPr>
                        <a:t>MU</a:t>
                      </a:r>
                      <a:endParaRPr kumimoji="1" lang="ja-JP" altLang="en-US" sz="1400" b="1"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r>
                        <a:rPr kumimoji="1" lang="en-US" altLang="ja-JP" sz="1400" b="1" dirty="0" smtClean="0">
                          <a:latin typeface="Segoe UI" panose="020B0502040204020203" pitchFamily="34" charset="0"/>
                          <a:cs typeface="Segoe UI" panose="020B0502040204020203" pitchFamily="34" charset="0"/>
                        </a:rPr>
                        <a:t>TT</a:t>
                      </a:r>
                      <a:endParaRPr kumimoji="1" lang="ja-JP" altLang="en-US" sz="1400" b="1"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04156601"/>
                  </a:ext>
                </a:extLst>
              </a:tr>
              <a:tr h="0">
                <a:tc>
                  <a:txBody>
                    <a:bodyPr/>
                    <a:lstStyle/>
                    <a:p>
                      <a:r>
                        <a:rPr kumimoji="1" lang="en-US" altLang="ja-JP" sz="1400" dirty="0" smtClean="0">
                          <a:latin typeface="Segoe UI" panose="020B0502040204020203" pitchFamily="34" charset="0"/>
                          <a:cs typeface="Segoe UI" panose="020B0502040204020203" pitchFamily="34" charset="0"/>
                        </a:rPr>
                        <a:t>RAN5 #NR2</a:t>
                      </a:r>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r>
                        <a:rPr kumimoji="1" lang="en-US" altLang="ja-JP" sz="1400" dirty="0" smtClean="0">
                          <a:latin typeface="Segoe UI" panose="020B0502040204020203" pitchFamily="34" charset="0"/>
                          <a:cs typeface="Segoe UI" panose="020B0502040204020203" pitchFamily="34" charset="0"/>
                        </a:rPr>
                        <a:t>Apr-18</a:t>
                      </a:r>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3149008191"/>
                  </a:ext>
                </a:extLst>
              </a:tr>
              <a:tr h="0">
                <a:tc>
                  <a:txBody>
                    <a:bodyPr/>
                    <a:lstStyle/>
                    <a:p>
                      <a:r>
                        <a:rPr kumimoji="1" lang="en-US" altLang="ja-JP" sz="1400" dirty="0" smtClean="0">
                          <a:latin typeface="Segoe UI" panose="020B0502040204020203" pitchFamily="34" charset="0"/>
                          <a:cs typeface="Segoe UI" panose="020B0502040204020203" pitchFamily="34" charset="0"/>
                        </a:rPr>
                        <a:t>RAN5 #79</a:t>
                      </a:r>
                      <a:endParaRPr kumimoji="1" lang="ja-JP" altLang="en-US" sz="1400" dirty="0">
                        <a:latin typeface="Segoe UI" panose="020B0502040204020203" pitchFamily="34" charset="0"/>
                        <a:cs typeface="Segoe UI" panose="020B0502040204020203" pitchFamily="34" charset="0"/>
                      </a:endParaRPr>
                    </a:p>
                  </a:txBody>
                  <a:tcPr/>
                </a:tc>
                <a:tc>
                  <a:txBody>
                    <a:bodyPr/>
                    <a:lstStyle/>
                    <a:p>
                      <a:r>
                        <a:rPr kumimoji="1" lang="en-US" altLang="ja-JP" sz="1400" dirty="0" smtClean="0">
                          <a:latin typeface="Segoe UI" panose="020B0502040204020203" pitchFamily="34" charset="0"/>
                          <a:cs typeface="Segoe UI" panose="020B0502040204020203" pitchFamily="34" charset="0"/>
                        </a:rPr>
                        <a:t>May-18</a:t>
                      </a:r>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extLst>
                  <a:ext uri="{0D108BD9-81ED-4DB2-BD59-A6C34878D82A}">
                    <a16:rowId xmlns:a16="http://schemas.microsoft.com/office/drawing/2014/main" val="3438350411"/>
                  </a:ext>
                </a:extLst>
              </a:tr>
              <a:tr h="0">
                <a:tc>
                  <a:txBody>
                    <a:bodyPr/>
                    <a:lstStyle/>
                    <a:p>
                      <a:r>
                        <a:rPr kumimoji="1" lang="en-US" altLang="ja-JP" sz="1400" dirty="0" smtClean="0">
                          <a:latin typeface="Segoe UI" panose="020B0502040204020203" pitchFamily="34" charset="0"/>
                          <a:cs typeface="Segoe UI" panose="020B0502040204020203" pitchFamily="34" charset="0"/>
                        </a:rPr>
                        <a:t>RAN5 #80</a:t>
                      </a:r>
                      <a:endParaRPr kumimoji="1" lang="ja-JP" altLang="en-US" sz="1400" dirty="0">
                        <a:latin typeface="Segoe UI" panose="020B0502040204020203" pitchFamily="34" charset="0"/>
                        <a:cs typeface="Segoe UI" panose="020B0502040204020203" pitchFamily="34" charset="0"/>
                      </a:endParaRPr>
                    </a:p>
                  </a:txBody>
                  <a:tcPr/>
                </a:tc>
                <a:tc>
                  <a:txBody>
                    <a:bodyPr/>
                    <a:lstStyle/>
                    <a:p>
                      <a:r>
                        <a:rPr kumimoji="1" lang="en-US" altLang="ja-JP" sz="1400" dirty="0" smtClean="0">
                          <a:latin typeface="Segoe UI" panose="020B0502040204020203" pitchFamily="34" charset="0"/>
                          <a:cs typeface="Segoe UI" panose="020B0502040204020203" pitchFamily="34" charset="0"/>
                        </a:rPr>
                        <a:t>Aug-18</a:t>
                      </a:r>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extLst>
                  <a:ext uri="{0D108BD9-81ED-4DB2-BD59-A6C34878D82A}">
                    <a16:rowId xmlns:a16="http://schemas.microsoft.com/office/drawing/2014/main" val="1856576286"/>
                  </a:ext>
                </a:extLst>
              </a:tr>
              <a:tr h="0">
                <a:tc>
                  <a:txBody>
                    <a:bodyPr/>
                    <a:lstStyle/>
                    <a:p>
                      <a:r>
                        <a:rPr kumimoji="1" lang="en-US" altLang="ja-JP" sz="1400" dirty="0" smtClean="0">
                          <a:latin typeface="Segoe UI" panose="020B0502040204020203" pitchFamily="34" charset="0"/>
                          <a:cs typeface="Segoe UI" panose="020B0502040204020203" pitchFamily="34" charset="0"/>
                        </a:rPr>
                        <a:t>RAN5 #NR3</a:t>
                      </a:r>
                      <a:endParaRPr kumimoji="1" lang="ja-JP" altLang="en-US" sz="1400" dirty="0">
                        <a:latin typeface="Segoe UI" panose="020B0502040204020203" pitchFamily="34" charset="0"/>
                        <a:cs typeface="Segoe UI" panose="020B0502040204020203" pitchFamily="34" charset="0"/>
                      </a:endParaRPr>
                    </a:p>
                  </a:txBody>
                  <a:tcPr/>
                </a:tc>
                <a:tc>
                  <a:txBody>
                    <a:bodyPr/>
                    <a:lstStyle/>
                    <a:p>
                      <a:r>
                        <a:rPr kumimoji="1" lang="en-US" altLang="ja-JP" sz="1400" dirty="0" smtClean="0">
                          <a:latin typeface="Segoe UI" panose="020B0502040204020203" pitchFamily="34" charset="0"/>
                          <a:cs typeface="Segoe UI" panose="020B0502040204020203" pitchFamily="34" charset="0"/>
                        </a:rPr>
                        <a:t>Oct-18</a:t>
                      </a:r>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extLst>
                  <a:ext uri="{0D108BD9-81ED-4DB2-BD59-A6C34878D82A}">
                    <a16:rowId xmlns:a16="http://schemas.microsoft.com/office/drawing/2014/main" val="261828967"/>
                  </a:ext>
                </a:extLst>
              </a:tr>
              <a:tr h="0">
                <a:tc>
                  <a:txBody>
                    <a:bodyPr/>
                    <a:lstStyle/>
                    <a:p>
                      <a:r>
                        <a:rPr kumimoji="1" lang="en-US" altLang="ja-JP" sz="1400" dirty="0" smtClean="0">
                          <a:latin typeface="Segoe UI" panose="020B0502040204020203" pitchFamily="34" charset="0"/>
                          <a:cs typeface="Segoe UI" panose="020B0502040204020203" pitchFamily="34" charset="0"/>
                        </a:rPr>
                        <a:t>RAN5 #81</a:t>
                      </a:r>
                      <a:endParaRPr kumimoji="1" lang="ja-JP" altLang="en-US" sz="1400" dirty="0">
                        <a:latin typeface="Segoe UI" panose="020B0502040204020203" pitchFamily="34" charset="0"/>
                        <a:cs typeface="Segoe UI" panose="020B0502040204020203" pitchFamily="34" charset="0"/>
                      </a:endParaRPr>
                    </a:p>
                  </a:txBody>
                  <a:tcPr/>
                </a:tc>
                <a:tc>
                  <a:txBody>
                    <a:bodyPr/>
                    <a:lstStyle/>
                    <a:p>
                      <a:r>
                        <a:rPr kumimoji="1" lang="en-US" altLang="ja-JP" sz="1400" dirty="0" smtClean="0">
                          <a:latin typeface="Segoe UI" panose="020B0502040204020203" pitchFamily="34" charset="0"/>
                          <a:cs typeface="Segoe UI" panose="020B0502040204020203" pitchFamily="34" charset="0"/>
                        </a:rPr>
                        <a:t>Nov-18</a:t>
                      </a:r>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5">
                        <a:lumMod val="40000"/>
                        <a:lumOff val="60000"/>
                      </a:schemeClr>
                    </a:solidFill>
                  </a:tcPr>
                </a:tc>
                <a:extLst>
                  <a:ext uri="{0D108BD9-81ED-4DB2-BD59-A6C34878D82A}">
                    <a16:rowId xmlns:a16="http://schemas.microsoft.com/office/drawing/2014/main" val="3136215990"/>
                  </a:ext>
                </a:extLst>
              </a:tr>
              <a:tr h="0">
                <a:tc>
                  <a:txBody>
                    <a:bodyPr/>
                    <a:lstStyle/>
                    <a:p>
                      <a:r>
                        <a:rPr kumimoji="1" lang="en-US" altLang="ja-JP" sz="1400" dirty="0" smtClean="0">
                          <a:latin typeface="Segoe UI" panose="020B0502040204020203" pitchFamily="34" charset="0"/>
                          <a:cs typeface="Segoe UI" panose="020B0502040204020203" pitchFamily="34" charset="0"/>
                        </a:rPr>
                        <a:t>RAN5 #XX</a:t>
                      </a:r>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tcPr>
                </a:tc>
                <a:tc>
                  <a:txBody>
                    <a:bodyPr/>
                    <a:lstStyle/>
                    <a:p>
                      <a:r>
                        <a:rPr kumimoji="1" lang="en-US" altLang="ja-JP" sz="1400" dirty="0" smtClean="0">
                          <a:latin typeface="Segoe UI" panose="020B0502040204020203" pitchFamily="34" charset="0"/>
                          <a:cs typeface="Segoe UI" panose="020B0502040204020203" pitchFamily="34" charset="0"/>
                        </a:rPr>
                        <a:t>Jan-19</a:t>
                      </a:r>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tcPr>
                </a:tc>
                <a:tc>
                  <a:txBody>
                    <a:bodyPr/>
                    <a:lstStyle/>
                    <a:p>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tcPr>
                </a:tc>
                <a:tc>
                  <a:txBody>
                    <a:bodyPr/>
                    <a:lstStyle/>
                    <a:p>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116226432"/>
                  </a:ext>
                </a:extLst>
              </a:tr>
              <a:tr h="0">
                <a:tc>
                  <a:txBody>
                    <a:bodyPr/>
                    <a:lstStyle/>
                    <a:p>
                      <a:r>
                        <a:rPr kumimoji="1" lang="en-US" altLang="ja-JP" sz="1400" dirty="0" smtClean="0">
                          <a:latin typeface="Segoe UI" panose="020B0502040204020203" pitchFamily="34" charset="0"/>
                          <a:cs typeface="Segoe UI" panose="020B0502040204020203" pitchFamily="34" charset="0"/>
                        </a:rPr>
                        <a:t>RAN5 #82</a:t>
                      </a:r>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r>
                        <a:rPr kumimoji="1" lang="en-US" altLang="ja-JP" sz="1400" dirty="0" smtClean="0">
                          <a:latin typeface="Segoe UI" panose="020B0502040204020203" pitchFamily="34" charset="0"/>
                          <a:cs typeface="Segoe UI" panose="020B0502040204020203" pitchFamily="34" charset="0"/>
                        </a:rPr>
                        <a:t>Feb-19</a:t>
                      </a:r>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endParaRPr kumimoji="1" lang="ja-JP" altLang="en-US" sz="140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endParaRPr kumimoji="1" lang="ja-JP" altLang="en-US" sz="140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tcPr>
                </a:tc>
                <a:tc>
                  <a:txBody>
                    <a:bodyPr/>
                    <a:lstStyle/>
                    <a:p>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solidFill>
                      <a:schemeClr val="accent2"/>
                    </a:solidFill>
                  </a:tcPr>
                </a:tc>
                <a:tc>
                  <a:txBody>
                    <a:bodyPr/>
                    <a:lstStyle/>
                    <a:p>
                      <a:endParaRPr kumimoji="1" lang="ja-JP" altLang="en-US" sz="1400">
                        <a:latin typeface="Segoe UI" panose="020B0502040204020203" pitchFamily="34" charset="0"/>
                        <a:cs typeface="Segoe UI" panose="020B0502040204020203" pitchFamily="34" charset="0"/>
                      </a:endParaRPr>
                    </a:p>
                  </a:txBody>
                  <a:tcPr>
                    <a:lnT w="12700" cap="flat" cmpd="sng" algn="ctr">
                      <a:solidFill>
                        <a:schemeClr val="tx1"/>
                      </a:solidFill>
                      <a:prstDash val="solid"/>
                      <a:round/>
                      <a:headEnd type="none" w="med" len="med"/>
                      <a:tailEnd type="none" w="med" len="med"/>
                    </a:lnT>
                    <a:solidFill>
                      <a:schemeClr val="accent2"/>
                    </a:solidFill>
                  </a:tcPr>
                </a:tc>
                <a:extLst>
                  <a:ext uri="{0D108BD9-81ED-4DB2-BD59-A6C34878D82A}">
                    <a16:rowId xmlns:a16="http://schemas.microsoft.com/office/drawing/2014/main" val="3539989956"/>
                  </a:ext>
                </a:extLst>
              </a:tr>
              <a:tr h="0">
                <a:tc>
                  <a:txBody>
                    <a:bodyPr/>
                    <a:lstStyle/>
                    <a:p>
                      <a:r>
                        <a:rPr kumimoji="1" lang="en-US" altLang="ja-JP" sz="1400" dirty="0" smtClean="0">
                          <a:latin typeface="Segoe UI" panose="020B0502040204020203" pitchFamily="34" charset="0"/>
                          <a:cs typeface="Segoe UI" panose="020B0502040204020203" pitchFamily="34" charset="0"/>
                        </a:rPr>
                        <a:t>RAN5 #83</a:t>
                      </a:r>
                      <a:endParaRPr kumimoji="1" lang="ja-JP" altLang="en-US" sz="1400" dirty="0">
                        <a:latin typeface="Segoe UI" panose="020B0502040204020203" pitchFamily="34" charset="0"/>
                        <a:cs typeface="Segoe UI" panose="020B0502040204020203" pitchFamily="34" charset="0"/>
                      </a:endParaRPr>
                    </a:p>
                  </a:txBody>
                  <a:tcPr/>
                </a:tc>
                <a:tc>
                  <a:txBody>
                    <a:bodyPr/>
                    <a:lstStyle/>
                    <a:p>
                      <a:r>
                        <a:rPr kumimoji="1" lang="en-US" altLang="ja-JP" sz="1400" dirty="0" smtClean="0">
                          <a:latin typeface="Segoe UI" panose="020B0502040204020203" pitchFamily="34" charset="0"/>
                          <a:cs typeface="Segoe UI" panose="020B0502040204020203" pitchFamily="34" charset="0"/>
                        </a:rPr>
                        <a:t>May-19</a:t>
                      </a:r>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extLst>
                  <a:ext uri="{0D108BD9-81ED-4DB2-BD59-A6C34878D82A}">
                    <a16:rowId xmlns:a16="http://schemas.microsoft.com/office/drawing/2014/main" val="4072295484"/>
                  </a:ext>
                </a:extLst>
              </a:tr>
              <a:tr h="0">
                <a:tc>
                  <a:txBody>
                    <a:bodyPr/>
                    <a:lstStyle/>
                    <a:p>
                      <a:r>
                        <a:rPr kumimoji="1" lang="en-US" altLang="ja-JP" sz="1400" dirty="0" smtClean="0">
                          <a:latin typeface="Segoe UI" panose="020B0502040204020203" pitchFamily="34" charset="0"/>
                          <a:cs typeface="Segoe UI" panose="020B0502040204020203" pitchFamily="34" charset="0"/>
                        </a:rPr>
                        <a:t>RAN5 #84</a:t>
                      </a:r>
                      <a:endParaRPr kumimoji="1" lang="ja-JP" altLang="en-US" sz="1400" dirty="0">
                        <a:latin typeface="Segoe UI" panose="020B0502040204020203" pitchFamily="34" charset="0"/>
                        <a:cs typeface="Segoe UI" panose="020B0502040204020203" pitchFamily="34" charset="0"/>
                      </a:endParaRPr>
                    </a:p>
                  </a:txBody>
                  <a:tcPr/>
                </a:tc>
                <a:tc>
                  <a:txBody>
                    <a:bodyPr/>
                    <a:lstStyle/>
                    <a:p>
                      <a:r>
                        <a:rPr kumimoji="1" lang="en-US" altLang="ja-JP" sz="1400" dirty="0" smtClean="0">
                          <a:latin typeface="Segoe UI" panose="020B0502040204020203" pitchFamily="34" charset="0"/>
                          <a:cs typeface="Segoe UI" panose="020B0502040204020203" pitchFamily="34" charset="0"/>
                        </a:rPr>
                        <a:t>Aug-19</a:t>
                      </a:r>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tc>
                <a:tc>
                  <a:txBody>
                    <a:bodyPr/>
                    <a:lstStyle/>
                    <a:p>
                      <a:endParaRPr kumimoji="1" lang="ja-JP" altLang="en-US" sz="1400" dirty="0">
                        <a:latin typeface="Segoe UI" panose="020B0502040204020203" pitchFamily="34" charset="0"/>
                        <a:cs typeface="Segoe UI" panose="020B0502040204020203" pitchFamily="34" charset="0"/>
                      </a:endParaRPr>
                    </a:p>
                  </a:txBody>
                  <a:tcPr>
                    <a:solidFill>
                      <a:schemeClr val="accent2"/>
                    </a:solidFill>
                  </a:tcPr>
                </a:tc>
                <a:extLst>
                  <a:ext uri="{0D108BD9-81ED-4DB2-BD59-A6C34878D82A}">
                    <a16:rowId xmlns:a16="http://schemas.microsoft.com/office/drawing/2014/main" val="3255208421"/>
                  </a:ext>
                </a:extLst>
              </a:tr>
            </a:tbl>
          </a:graphicData>
        </a:graphic>
      </p:graphicFrame>
    </p:spTree>
    <p:extLst>
      <p:ext uri="{BB962C8B-B14F-4D97-AF65-F5344CB8AC3E}">
        <p14:creationId xmlns:p14="http://schemas.microsoft.com/office/powerpoint/2010/main" val="1073765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kumimoji="1" lang="en-US" altLang="ja-JP" b="1" dirty="0" smtClean="0">
                <a:solidFill>
                  <a:schemeClr val="accent1"/>
                </a:solidFill>
              </a:rPr>
              <a:t>Maximum output power case</a:t>
            </a:r>
          </a:p>
          <a:p>
            <a:endParaRPr lang="en-US" altLang="ja-JP" dirty="0"/>
          </a:p>
          <a:p>
            <a:endParaRPr kumimoji="1" lang="en-US" altLang="ja-JP" dirty="0" smtClean="0"/>
          </a:p>
          <a:p>
            <a:endParaRPr lang="en-US" altLang="ja-JP" dirty="0"/>
          </a:p>
          <a:p>
            <a:pPr marL="72000" indent="0">
              <a:buNone/>
            </a:pPr>
            <a:endParaRPr lang="en-US" altLang="ja-JP" dirty="0" smtClean="0"/>
          </a:p>
          <a:p>
            <a:pPr marL="414900" indent="-342900">
              <a:buFont typeface="+mj-lt"/>
              <a:buAutoNum type="arabicPeriod"/>
            </a:pPr>
            <a:r>
              <a:rPr kumimoji="1" lang="en-US" altLang="ja-JP" b="1" dirty="0" smtClean="0"/>
              <a:t>Companies submit documents </a:t>
            </a:r>
            <a:r>
              <a:rPr lang="en-US" altLang="ja-JP" b="1" dirty="0" smtClean="0"/>
              <a:t>about MU calculation for each item.</a:t>
            </a:r>
          </a:p>
          <a:p>
            <a:pPr lvl="1"/>
            <a:r>
              <a:rPr lang="en-US" altLang="ja-JP" dirty="0"/>
              <a:t>MU work for each TC can be regarded as completed if step 1 is completed</a:t>
            </a:r>
            <a:r>
              <a:rPr lang="en-US" altLang="ja-JP" dirty="0" smtClean="0"/>
              <a:t>.</a:t>
            </a:r>
          </a:p>
          <a:p>
            <a:pPr lvl="1"/>
            <a:r>
              <a:rPr lang="en-US" altLang="ja-JP" dirty="0" smtClean="0"/>
              <a:t>This information should be captured in TS 38.521-2,3 and TR 38.903.</a:t>
            </a:r>
          </a:p>
          <a:p>
            <a:pPr marL="414900" indent="-342900">
              <a:buFont typeface="+mj-lt"/>
              <a:buAutoNum type="arabicPeriod"/>
            </a:pPr>
            <a:r>
              <a:rPr kumimoji="1" lang="en-US" altLang="ja-JP" b="1" dirty="0" smtClean="0"/>
              <a:t>RAN5 defines “MU threshold” per frequency range based on the MUs in step 1.</a:t>
            </a:r>
          </a:p>
          <a:p>
            <a:pPr lvl="1"/>
            <a:r>
              <a:rPr lang="en-US" altLang="ja-JP" dirty="0" smtClean="0"/>
              <a:t>In case other interested companies calculate MU for other items.</a:t>
            </a:r>
          </a:p>
          <a:p>
            <a:pPr lvl="2"/>
            <a:r>
              <a:rPr lang="en-US" altLang="ja-JP" dirty="0" smtClean="0"/>
              <a:t>If MU is lower than MU threshold		: This item (setup) are regarded as permitted method.</a:t>
            </a:r>
          </a:p>
          <a:p>
            <a:pPr lvl="2"/>
            <a:r>
              <a:rPr lang="en-US" altLang="ja-JP" dirty="0" smtClean="0"/>
              <a:t>If MU is higher than MU threshold		: This item (setup) cannot be permitted.</a:t>
            </a:r>
            <a:endParaRPr lang="en-US" altLang="ja-JP" dirty="0"/>
          </a:p>
          <a:p>
            <a:pPr marL="414900" indent="-342900">
              <a:buFont typeface="+mj-lt"/>
              <a:buAutoNum type="arabicPeriod"/>
            </a:pPr>
            <a:r>
              <a:rPr kumimoji="1" lang="en-US" altLang="ja-JP" b="1" dirty="0" smtClean="0"/>
              <a:t>Define one TT based on MUs </a:t>
            </a:r>
            <a:r>
              <a:rPr lang="en-US" altLang="ja-JP" b="1" dirty="0" smtClean="0"/>
              <a:t>defined in table per frequency range.</a:t>
            </a:r>
            <a:endParaRPr lang="en-US" altLang="ja-JP" b="1" dirty="0"/>
          </a:p>
          <a:p>
            <a:pPr lvl="1"/>
            <a:r>
              <a:rPr lang="en-US" altLang="ja-JP" dirty="0" smtClean="0"/>
              <a:t>How </a:t>
            </a:r>
            <a:r>
              <a:rPr lang="en-US" altLang="ja-JP" dirty="0"/>
              <a:t>to define TTs from MUs is </a:t>
            </a:r>
            <a:r>
              <a:rPr lang="en-US" altLang="ja-JP" dirty="0" smtClean="0"/>
              <a:t>TBD</a:t>
            </a:r>
            <a:endParaRPr lang="en-US" altLang="ja-JP" dirty="0"/>
          </a:p>
        </p:txBody>
      </p:sp>
      <p:sp>
        <p:nvSpPr>
          <p:cNvPr id="3" name="タイトル 2"/>
          <p:cNvSpPr>
            <a:spLocks noGrp="1"/>
          </p:cNvSpPr>
          <p:nvPr>
            <p:ph type="title"/>
          </p:nvPr>
        </p:nvSpPr>
        <p:spPr/>
        <p:txBody>
          <a:bodyPr/>
          <a:lstStyle/>
          <a:p>
            <a:r>
              <a:rPr lang="en-US" altLang="ja-JP" dirty="0" smtClean="0"/>
              <a:t>[Example] Specific approach of the MU/TT work</a:t>
            </a:r>
            <a:endParaRPr kumimoji="1"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3600237217"/>
              </p:ext>
            </p:extLst>
          </p:nvPr>
        </p:nvGraphicFramePr>
        <p:xfrm>
          <a:off x="446252" y="1199064"/>
          <a:ext cx="11299496" cy="970040"/>
        </p:xfrm>
        <a:graphic>
          <a:graphicData uri="http://schemas.openxmlformats.org/drawingml/2006/table">
            <a:tbl>
              <a:tblPr/>
              <a:tblGrid>
                <a:gridCol w="578358">
                  <a:extLst>
                    <a:ext uri="{9D8B030D-6E8A-4147-A177-3AD203B41FA5}">
                      <a16:colId xmlns:a16="http://schemas.microsoft.com/office/drawing/2014/main" val="1808771616"/>
                    </a:ext>
                  </a:extLst>
                </a:gridCol>
                <a:gridCol w="476972">
                  <a:extLst>
                    <a:ext uri="{9D8B030D-6E8A-4147-A177-3AD203B41FA5}">
                      <a16:colId xmlns:a16="http://schemas.microsoft.com/office/drawing/2014/main" val="2425071967"/>
                    </a:ext>
                  </a:extLst>
                </a:gridCol>
                <a:gridCol w="1016507">
                  <a:extLst>
                    <a:ext uri="{9D8B030D-6E8A-4147-A177-3AD203B41FA5}">
                      <a16:colId xmlns:a16="http://schemas.microsoft.com/office/drawing/2014/main" val="2113863241"/>
                    </a:ext>
                  </a:extLst>
                </a:gridCol>
                <a:gridCol w="988734">
                  <a:extLst>
                    <a:ext uri="{9D8B030D-6E8A-4147-A177-3AD203B41FA5}">
                      <a16:colId xmlns:a16="http://schemas.microsoft.com/office/drawing/2014/main" val="1252093065"/>
                    </a:ext>
                  </a:extLst>
                </a:gridCol>
                <a:gridCol w="894567">
                  <a:extLst>
                    <a:ext uri="{9D8B030D-6E8A-4147-A177-3AD203B41FA5}">
                      <a16:colId xmlns:a16="http://schemas.microsoft.com/office/drawing/2014/main" val="2745195525"/>
                    </a:ext>
                  </a:extLst>
                </a:gridCol>
                <a:gridCol w="2071631">
                  <a:extLst>
                    <a:ext uri="{9D8B030D-6E8A-4147-A177-3AD203B41FA5}">
                      <a16:colId xmlns:a16="http://schemas.microsoft.com/office/drawing/2014/main" val="3370359227"/>
                    </a:ext>
                  </a:extLst>
                </a:gridCol>
                <a:gridCol w="1459038">
                  <a:extLst>
                    <a:ext uri="{9D8B030D-6E8A-4147-A177-3AD203B41FA5}">
                      <a16:colId xmlns:a16="http://schemas.microsoft.com/office/drawing/2014/main" val="612236123"/>
                    </a:ext>
                  </a:extLst>
                </a:gridCol>
                <a:gridCol w="1035817">
                  <a:extLst>
                    <a:ext uri="{9D8B030D-6E8A-4147-A177-3AD203B41FA5}">
                      <a16:colId xmlns:a16="http://schemas.microsoft.com/office/drawing/2014/main" val="4077593276"/>
                    </a:ext>
                  </a:extLst>
                </a:gridCol>
                <a:gridCol w="988734">
                  <a:extLst>
                    <a:ext uri="{9D8B030D-6E8A-4147-A177-3AD203B41FA5}">
                      <a16:colId xmlns:a16="http://schemas.microsoft.com/office/drawing/2014/main" val="3773627472"/>
                    </a:ext>
                  </a:extLst>
                </a:gridCol>
                <a:gridCol w="847486">
                  <a:extLst>
                    <a:ext uri="{9D8B030D-6E8A-4147-A177-3AD203B41FA5}">
                      <a16:colId xmlns:a16="http://schemas.microsoft.com/office/drawing/2014/main" val="2104674226"/>
                    </a:ext>
                  </a:extLst>
                </a:gridCol>
                <a:gridCol w="470826">
                  <a:extLst>
                    <a:ext uri="{9D8B030D-6E8A-4147-A177-3AD203B41FA5}">
                      <a16:colId xmlns:a16="http://schemas.microsoft.com/office/drawing/2014/main" val="4269958310"/>
                    </a:ext>
                  </a:extLst>
                </a:gridCol>
                <a:gridCol w="470826">
                  <a:extLst>
                    <a:ext uri="{9D8B030D-6E8A-4147-A177-3AD203B41FA5}">
                      <a16:colId xmlns:a16="http://schemas.microsoft.com/office/drawing/2014/main" val="2844643153"/>
                    </a:ext>
                  </a:extLst>
                </a:gridCol>
              </a:tblGrid>
              <a:tr h="194008">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TC</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Title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Metric</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Environment</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Bandwidth</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Power level</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Frequency range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Aperture size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DUT size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Test setup</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MU</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smtClean="0">
                          <a:solidFill>
                            <a:srgbClr val="000099"/>
                          </a:solidFill>
                          <a:effectLst/>
                          <a:latin typeface="Segoe UI" panose="020B0502040204020203" pitchFamily="34" charset="0"/>
                          <a:ea typeface="游ゴシック" panose="020B0400000000000000" pitchFamily="50" charset="-128"/>
                        </a:rPr>
                        <a:t>TT</a:t>
                      </a:r>
                      <a:endParaRPr lang="en-US" sz="1100" b="1" i="0" u="none" strike="noStrike" dirty="0">
                        <a:solidFill>
                          <a:srgbClr val="000099"/>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extLst>
                  <a:ext uri="{0D108BD9-81ED-4DB2-BD59-A6C34878D82A}">
                    <a16:rowId xmlns:a16="http://schemas.microsoft.com/office/drawing/2014/main" val="1786689573"/>
                  </a:ext>
                </a:extLst>
              </a:tr>
              <a:tr h="194008">
                <a:tc>
                  <a:txBody>
                    <a:bodyPr/>
                    <a:lstStyle/>
                    <a:p>
                      <a:pPr algn="l" fontAlgn="b"/>
                      <a:r>
                        <a:rPr lang="en-US" altLang="ja-JP" sz="1100" b="0" i="0" u="none" strike="noStrike">
                          <a:solidFill>
                            <a:srgbClr val="000000"/>
                          </a:solidFill>
                          <a:effectLst/>
                          <a:latin typeface="Segoe UI" panose="020B0502040204020203" pitchFamily="34" charset="0"/>
                          <a:ea typeface="游ゴシック" panose="020B0400000000000000" pitchFamily="50" charset="-128"/>
                        </a:rPr>
                        <a:t>6.2.1</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MOP</a:t>
                      </a:r>
                      <a:endParaRPr 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EIRP</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NC</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&lt;= 400MHz</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Max output </a:t>
                      </a:r>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&gt; </a:t>
                      </a:r>
                      <a:r>
                        <a:rPr lang="en-US" sz="1100" b="0" i="0" u="none" strike="noStrike" dirty="0">
                          <a:solidFill>
                            <a:srgbClr val="000000"/>
                          </a:solidFill>
                          <a:effectLst/>
                          <a:latin typeface="Segoe UI" panose="020B0502040204020203" pitchFamily="34" charset="0"/>
                          <a:ea typeface="游ゴシック" panose="020B0400000000000000" pitchFamily="50" charset="-128"/>
                        </a:rPr>
                        <a:t>p </a:t>
                      </a:r>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&gt; </a:t>
                      </a:r>
                      <a:r>
                        <a:rPr lang="en-US" sz="1100" b="0" i="0" u="none" strike="noStrike" dirty="0">
                          <a:solidFill>
                            <a:srgbClr val="000000"/>
                          </a:solidFill>
                          <a:effectLst/>
                          <a:latin typeface="Segoe UI" panose="020B0502040204020203" pitchFamily="34" charset="0"/>
                          <a:ea typeface="游ゴシック" panose="020B0400000000000000" pitchFamily="50" charset="-128"/>
                        </a:rPr>
                        <a:t>Mid power</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FR2a</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D&lt;=5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100" b="0" i="0" u="none" strike="noStrike" baseline="0" dirty="0" smtClean="0">
                          <a:solidFill>
                            <a:srgbClr val="000000"/>
                          </a:solidFill>
                          <a:effectLst/>
                          <a:latin typeface="Segoe UI" panose="020B0502040204020203" pitchFamily="34" charset="0"/>
                          <a:ea typeface="游ゴシック" panose="020B0400000000000000" pitchFamily="50" charset="-128"/>
                        </a:rPr>
                        <a:t> </a:t>
                      </a:r>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6.0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 3.0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3373784"/>
                  </a:ext>
                </a:extLst>
              </a:tr>
              <a:tr h="194008">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Any D</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IFF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smtClean="0">
                          <a:solidFill>
                            <a:srgbClr val="000000"/>
                          </a:solidFill>
                          <a:effectLst/>
                          <a:latin typeface="Segoe UI" panose="020B0502040204020203" pitchFamily="34" charset="0"/>
                          <a:ea typeface="游ゴシック" panose="020B0400000000000000" pitchFamily="50" charset="-128"/>
                        </a:rPr>
                        <a:t> </a:t>
                      </a:r>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5.0</a:t>
                      </a:r>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65046109"/>
                  </a:ext>
                </a:extLst>
              </a:tr>
              <a:tr h="194008">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FR2b</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D&lt;=5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DFF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altLang="ja-JP" sz="1100" b="0" i="0" u="none" strike="noStrike" baseline="0" dirty="0" smtClean="0">
                          <a:solidFill>
                            <a:srgbClr val="000000"/>
                          </a:solidFill>
                          <a:effectLst/>
                          <a:latin typeface="Segoe UI" panose="020B0502040204020203" pitchFamily="34" charset="0"/>
                          <a:ea typeface="游ゴシック" panose="020B0400000000000000" pitchFamily="50" charset="-128"/>
                        </a:rPr>
                        <a:t> 7.0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altLang="ja-JP" sz="1100" b="0" i="0" u="none" strike="noStrike" dirty="0" smtClean="0">
                          <a:solidFill>
                            <a:srgbClr val="000000"/>
                          </a:solidFill>
                          <a:effectLst/>
                          <a:latin typeface="Segoe UI" panose="020B0502040204020203" pitchFamily="34" charset="0"/>
                          <a:ea typeface="游ゴシック" panose="020B0400000000000000" pitchFamily="50" charset="-128"/>
                        </a:rPr>
                        <a:t> 3.5</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8316092"/>
                  </a:ext>
                </a:extLst>
              </a:tr>
              <a:tr h="194008">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Any D</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IFF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altLang="ja-JP" sz="1100" b="0" i="0" u="none" strike="noStrike" baseline="0" dirty="0" smtClean="0">
                          <a:solidFill>
                            <a:srgbClr val="000000"/>
                          </a:solidFill>
                          <a:effectLst/>
                          <a:latin typeface="Segoe UI" panose="020B0502040204020203" pitchFamily="34" charset="0"/>
                          <a:ea typeface="游ゴシック" panose="020B0400000000000000" pitchFamily="50" charset="-128"/>
                        </a:rPr>
                        <a:t> 6.0</a:t>
                      </a:r>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2270186"/>
                  </a:ext>
                </a:extLst>
              </a:tr>
            </a:tbl>
          </a:graphicData>
        </a:graphic>
      </p:graphicFrame>
    </p:spTree>
    <p:extLst>
      <p:ext uri="{BB962C8B-B14F-4D97-AF65-F5344CB8AC3E}">
        <p14:creationId xmlns:p14="http://schemas.microsoft.com/office/powerpoint/2010/main" val="3467717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2000" dirty="0" smtClean="0"/>
              <a:t>During the RAN5#NR adhoc-2 Meeting (Apr-18) following documents about MU/TT were treated.</a:t>
            </a:r>
            <a:endParaRPr lang="en-US" altLang="ja-JP" sz="2000" dirty="0"/>
          </a:p>
          <a:p>
            <a:pPr lvl="1"/>
            <a:r>
              <a:rPr lang="en-US" altLang="ja-JP" sz="1600" dirty="0" smtClean="0"/>
              <a:t>[1] R5-181829</a:t>
            </a:r>
            <a:r>
              <a:rPr lang="en-US" altLang="ja-JP" sz="1600" dirty="0"/>
              <a:t>	: Update of TR 38.903 to introduce information of FR2 MU and TT </a:t>
            </a:r>
            <a:r>
              <a:rPr lang="en-US" altLang="ja-JP" sz="1600" dirty="0" smtClean="0"/>
              <a:t>(Huawei)</a:t>
            </a:r>
            <a:endParaRPr lang="en-US" altLang="ja-JP" sz="1600" dirty="0"/>
          </a:p>
          <a:p>
            <a:pPr lvl="1"/>
            <a:r>
              <a:rPr lang="en-US" altLang="ja-JP" sz="1600" dirty="0" smtClean="0"/>
              <a:t>[2] R5-181865</a:t>
            </a:r>
            <a:r>
              <a:rPr lang="en-US" altLang="ja-JP" sz="1600" dirty="0"/>
              <a:t>	: Priority of the RF test cases about MU and TT discussion (NTT DOCOMO, INC)</a:t>
            </a:r>
          </a:p>
          <a:p>
            <a:pPr lvl="1"/>
            <a:r>
              <a:rPr lang="en-US" altLang="ja-JP" sz="1600" dirty="0" smtClean="0"/>
              <a:t>[3] </a:t>
            </a:r>
            <a:r>
              <a:rPr lang="en-US" altLang="ja-JP" sz="1600" dirty="0" smtClean="0"/>
              <a:t>R5-182007</a:t>
            </a:r>
            <a:r>
              <a:rPr lang="en-US" altLang="ja-JP" sz="1600" dirty="0"/>
              <a:t>	: Priority of the test setup about defining MU</a:t>
            </a:r>
            <a:r>
              <a:rPr lang="en-US" altLang="ja-JP" sz="1600" dirty="0" smtClean="0"/>
              <a:t> </a:t>
            </a:r>
            <a:r>
              <a:rPr lang="en-US" altLang="ja-JP" sz="1600" dirty="0"/>
              <a:t>(NTT DOCOMO, INC</a:t>
            </a:r>
            <a:r>
              <a:rPr lang="en-US" altLang="ja-JP" sz="1600" dirty="0" smtClean="0"/>
              <a:t>)</a:t>
            </a:r>
          </a:p>
          <a:p>
            <a:pPr lvl="1"/>
            <a:r>
              <a:rPr lang="en-US" altLang="ja-JP" sz="1600" dirty="0" smtClean="0"/>
              <a:t>[4] R5-181901</a:t>
            </a:r>
            <a:r>
              <a:rPr lang="en-US" altLang="ja-JP" sz="1600" dirty="0"/>
              <a:t>	: </a:t>
            </a:r>
            <a:r>
              <a:rPr lang="en-US" altLang="ja-JP" sz="1600" dirty="0" smtClean="0"/>
              <a:t>Basic </a:t>
            </a:r>
            <a:r>
              <a:rPr lang="en-US" altLang="ja-JP" sz="1600" dirty="0"/>
              <a:t>assumptions for the FR2 MU and TT work (ROHDE &amp; </a:t>
            </a:r>
            <a:r>
              <a:rPr lang="en-US" altLang="ja-JP" sz="1600" dirty="0" smtClean="0"/>
              <a:t>SCHWARZ)</a:t>
            </a:r>
            <a:endParaRPr lang="en-US" altLang="ja-JP" sz="1600" dirty="0"/>
          </a:p>
          <a:p>
            <a:pPr lvl="1"/>
            <a:r>
              <a:rPr lang="en-US" altLang="ja-JP" sz="1600" dirty="0" smtClean="0"/>
              <a:t>[5] R5-181928</a:t>
            </a:r>
            <a:r>
              <a:rPr lang="en-US" altLang="ja-JP" sz="1600" dirty="0"/>
              <a:t>	: Discussion on MU in NR FR2 (Keysight Technologies UK Ltd)</a:t>
            </a:r>
          </a:p>
          <a:p>
            <a:pPr lvl="1"/>
            <a:endParaRPr lang="en-US" altLang="ja-JP" sz="1600" dirty="0" smtClean="0"/>
          </a:p>
          <a:p>
            <a:endParaRPr lang="en-US" altLang="ja-JP" sz="1600" dirty="0"/>
          </a:p>
          <a:p>
            <a:endParaRPr lang="en-US" altLang="ja-JP" sz="1600" dirty="0"/>
          </a:p>
          <a:p>
            <a:endParaRPr lang="en-US" altLang="ja-JP" sz="1600" dirty="0"/>
          </a:p>
          <a:p>
            <a:endParaRPr kumimoji="1" lang="en-US" altLang="ja-JP" sz="1600" dirty="0" smtClean="0"/>
          </a:p>
          <a:p>
            <a:endParaRPr lang="en-US" altLang="ja-JP" sz="1600" dirty="0"/>
          </a:p>
          <a:p>
            <a:endParaRPr kumimoji="1" lang="en-US" altLang="ja-JP" sz="2000" dirty="0" smtClean="0"/>
          </a:p>
          <a:p>
            <a:endParaRPr kumimoji="1" lang="ja-JP" altLang="en-US" sz="2000" dirty="0"/>
          </a:p>
        </p:txBody>
      </p:sp>
      <p:sp>
        <p:nvSpPr>
          <p:cNvPr id="3" name="タイトル 2"/>
          <p:cNvSpPr>
            <a:spLocks noGrp="1"/>
          </p:cNvSpPr>
          <p:nvPr>
            <p:ph type="title"/>
          </p:nvPr>
        </p:nvSpPr>
        <p:spPr/>
        <p:txBody>
          <a:bodyPr/>
          <a:lstStyle/>
          <a:p>
            <a:r>
              <a:rPr kumimoji="1" lang="en-US" altLang="ja-JP" dirty="0" smtClean="0"/>
              <a:t>Reference</a:t>
            </a:r>
            <a:endParaRPr kumimoji="1" lang="ja-JP" altLang="en-US" dirty="0"/>
          </a:p>
        </p:txBody>
      </p:sp>
    </p:spTree>
    <p:extLst>
      <p:ext uri="{BB962C8B-B14F-4D97-AF65-F5344CB8AC3E}">
        <p14:creationId xmlns:p14="http://schemas.microsoft.com/office/powerpoint/2010/main" val="32397424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fontScale="92500" lnSpcReduction="20000"/>
          </a:bodyPr>
          <a:lstStyle/>
          <a:p>
            <a:r>
              <a:rPr lang="en-US" altLang="ja-JP" sz="2000" b="1" dirty="0">
                <a:solidFill>
                  <a:schemeClr val="accent1"/>
                </a:solidFill>
              </a:rPr>
              <a:t>B</a:t>
            </a:r>
            <a:r>
              <a:rPr lang="en-US" altLang="ja-JP" sz="2000" b="1" dirty="0" smtClean="0">
                <a:solidFill>
                  <a:schemeClr val="accent1"/>
                </a:solidFill>
              </a:rPr>
              <a:t>ack Ground</a:t>
            </a:r>
          </a:p>
          <a:p>
            <a:pPr lvl="1"/>
            <a:r>
              <a:rPr lang="en-US" altLang="ja-JP" sz="2000" dirty="0"/>
              <a:t>RAN5 has discussed defining MU and TT for NR (FR1, FR2) since RAN5#77 (Nov-18). However whole progress of this work is roughly estimated as 10 or 20% and much acceleration of the discussion is required to complete corresponding work on time (by RAN5#79 May-18). The purpose of this document is to define the time plan (milestone, action points, remaining issues, etc.) about MU and TT work and to progress RAN5 work.</a:t>
            </a:r>
          </a:p>
          <a:p>
            <a:pPr lvl="1"/>
            <a:r>
              <a:rPr lang="en-US" altLang="ja-JP" sz="2000" dirty="0"/>
              <a:t>Defining MU and TT (test requirement) in 3GPP RAN5 is closely related to UE development, the regulation and Certification. Delay of the MU and TT work will directly affect launch of the 5G/NR service in the world. This situation doesn’t meet market demands and RAN5 need to progress this work systematically.</a:t>
            </a:r>
          </a:p>
          <a:p>
            <a:r>
              <a:rPr lang="en-US" altLang="ja-JP" sz="2000" b="1" dirty="0" smtClean="0">
                <a:solidFill>
                  <a:schemeClr val="accent1"/>
                </a:solidFill>
              </a:rPr>
              <a:t>Purpose</a:t>
            </a:r>
            <a:endParaRPr lang="en-US" altLang="ja-JP" sz="2000" b="1" dirty="0">
              <a:solidFill>
                <a:schemeClr val="accent1"/>
              </a:solidFill>
            </a:endParaRPr>
          </a:p>
          <a:p>
            <a:pPr lvl="1"/>
            <a:r>
              <a:rPr kumimoji="1" lang="en-US" altLang="ja-JP" sz="2000" b="1" dirty="0" smtClean="0"/>
              <a:t>Purpose of this contribution is to clarify following aspects and to accelerate RAN5 MU/TT work for FR2 RF Tests.</a:t>
            </a:r>
          </a:p>
          <a:p>
            <a:pPr lvl="2"/>
            <a:r>
              <a:rPr lang="en-US" altLang="ja-JP" sz="2000" dirty="0" smtClean="0"/>
              <a:t>WF about how to define MU</a:t>
            </a:r>
          </a:p>
          <a:p>
            <a:pPr lvl="2"/>
            <a:r>
              <a:rPr lang="en-US" altLang="ja-JP" sz="2000" dirty="0" smtClean="0"/>
              <a:t>WF about how to define TT</a:t>
            </a:r>
          </a:p>
          <a:p>
            <a:pPr lvl="2"/>
            <a:r>
              <a:rPr lang="en-US" altLang="ja-JP" sz="2000" dirty="0" smtClean="0"/>
              <a:t>WF about how to update RAN5 specifications</a:t>
            </a:r>
          </a:p>
          <a:p>
            <a:pPr lvl="2"/>
            <a:r>
              <a:rPr lang="en-US" altLang="ja-JP" sz="2000" dirty="0" smtClean="0"/>
              <a:t>Remaining issues on MU/TT work</a:t>
            </a:r>
          </a:p>
          <a:p>
            <a:pPr lvl="2"/>
            <a:r>
              <a:rPr lang="en-US" altLang="ja-JP" sz="2000" dirty="0" smtClean="0"/>
              <a:t>Time plan about MU/TT work</a:t>
            </a:r>
          </a:p>
          <a:p>
            <a:pPr lvl="1"/>
            <a:r>
              <a:rPr lang="en-US" altLang="ja-JP" sz="2000" b="1" dirty="0" smtClean="0"/>
              <a:t>Moreover this document shares the MU/TT discussion during the RAN5#NR2 (Apr-18).</a:t>
            </a:r>
          </a:p>
        </p:txBody>
      </p:sp>
      <p:sp>
        <p:nvSpPr>
          <p:cNvPr id="3" name="タイトル 2"/>
          <p:cNvSpPr>
            <a:spLocks noGrp="1"/>
          </p:cNvSpPr>
          <p:nvPr>
            <p:ph type="title"/>
          </p:nvPr>
        </p:nvSpPr>
        <p:spPr/>
        <p:txBody>
          <a:bodyPr/>
          <a:lstStyle/>
          <a:p>
            <a:r>
              <a:rPr lang="en-US" altLang="ja-JP" dirty="0" smtClean="0"/>
              <a:t>Introduction</a:t>
            </a:r>
            <a:endParaRPr kumimoji="1" lang="ja-JP" altLang="en-US" dirty="0"/>
          </a:p>
        </p:txBody>
      </p:sp>
    </p:spTree>
    <p:extLst>
      <p:ext uri="{BB962C8B-B14F-4D97-AF65-F5344CB8AC3E}">
        <p14:creationId xmlns:p14="http://schemas.microsoft.com/office/powerpoint/2010/main" val="3737540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2000" b="1" dirty="0">
                <a:solidFill>
                  <a:schemeClr val="accent1"/>
                </a:solidFill>
              </a:rPr>
              <a:t>RAN5 responsibility work</a:t>
            </a:r>
          </a:p>
          <a:p>
            <a:pPr lvl="1"/>
            <a:r>
              <a:rPr lang="en-US" altLang="ja-JP" sz="2000" b="1" dirty="0"/>
              <a:t>[Step 3] Define MUs per following </a:t>
            </a:r>
            <a:r>
              <a:rPr lang="en-US" altLang="ja-JP" sz="2000" b="1" dirty="0" smtClean="0"/>
              <a:t>content.</a:t>
            </a:r>
            <a:endParaRPr lang="en-US" altLang="ja-JP" sz="2000" b="1" dirty="0"/>
          </a:p>
          <a:p>
            <a:pPr lvl="2"/>
            <a:r>
              <a:rPr lang="en-US" altLang="ja-JP" sz="2000" dirty="0"/>
              <a:t>Test case, Metric, Environment, Test setup, Channel BW, Frequency range, aperture </a:t>
            </a:r>
            <a:r>
              <a:rPr lang="en-US" altLang="ja-JP" sz="2000" dirty="0" smtClean="0"/>
              <a:t>size</a:t>
            </a:r>
            <a:endParaRPr lang="en-US" altLang="ja-JP" sz="2000" dirty="0"/>
          </a:p>
          <a:p>
            <a:pPr lvl="1"/>
            <a:r>
              <a:rPr lang="en-US" altLang="ja-JP" sz="2000" b="1" dirty="0"/>
              <a:t>[Step 4] Define TTs per following content.</a:t>
            </a:r>
          </a:p>
          <a:p>
            <a:pPr lvl="2"/>
            <a:r>
              <a:rPr lang="en-US" altLang="ja-JP" sz="2000" dirty="0"/>
              <a:t>Test case, Metric, Environment, </a:t>
            </a:r>
            <a:r>
              <a:rPr lang="en-US" altLang="ja-JP" sz="2000" dirty="0" smtClean="0"/>
              <a:t>[Test setup], </a:t>
            </a:r>
            <a:r>
              <a:rPr lang="en-US" altLang="ja-JP" sz="2000" dirty="0"/>
              <a:t>Channel BW, Frequency range, </a:t>
            </a:r>
            <a:r>
              <a:rPr lang="en-US" altLang="ja-JP" sz="2000" dirty="0" smtClean="0"/>
              <a:t>[aperture size]</a:t>
            </a:r>
            <a:endParaRPr lang="en-US" altLang="ja-JP" sz="2000" dirty="0"/>
          </a:p>
          <a:p>
            <a:pPr lvl="1"/>
            <a:r>
              <a:rPr lang="en-US" altLang="ja-JP" sz="2000" b="1" dirty="0"/>
              <a:t>[Step 5] Define Test requirement (Test </a:t>
            </a:r>
            <a:r>
              <a:rPr lang="en-US" altLang="ja-JP" sz="2000" b="1" dirty="0" smtClean="0"/>
              <a:t>requirement </a:t>
            </a:r>
            <a:r>
              <a:rPr lang="en-US" altLang="ja-JP" sz="2000" b="1" dirty="0"/>
              <a:t>= Minimum </a:t>
            </a:r>
            <a:r>
              <a:rPr lang="en-US" altLang="ja-JP" sz="2000" b="1" dirty="0" smtClean="0"/>
              <a:t>requirement </a:t>
            </a:r>
            <a:r>
              <a:rPr lang="en-US" altLang="ja-JP" sz="2000" b="1" dirty="0"/>
              <a:t>+ TT)</a:t>
            </a:r>
          </a:p>
          <a:p>
            <a:endParaRPr kumimoji="1" lang="ja-JP" altLang="en-US" sz="2000" dirty="0"/>
          </a:p>
        </p:txBody>
      </p:sp>
      <p:sp>
        <p:nvSpPr>
          <p:cNvPr id="3" name="タイトル 2"/>
          <p:cNvSpPr>
            <a:spLocks noGrp="1"/>
          </p:cNvSpPr>
          <p:nvPr>
            <p:ph type="title"/>
          </p:nvPr>
        </p:nvSpPr>
        <p:spPr/>
        <p:txBody>
          <a:bodyPr/>
          <a:lstStyle/>
          <a:p>
            <a:r>
              <a:rPr lang="en-US" altLang="ja-JP" dirty="0" smtClean="0"/>
              <a:t>MU/TT defining approach</a:t>
            </a:r>
            <a:endParaRPr kumimoji="1" lang="ja-JP" altLang="en-US" dirty="0"/>
          </a:p>
        </p:txBody>
      </p:sp>
      <p:grpSp>
        <p:nvGrpSpPr>
          <p:cNvPr id="23" name="グループ化 22"/>
          <p:cNvGrpSpPr/>
          <p:nvPr/>
        </p:nvGrpSpPr>
        <p:grpSpPr>
          <a:xfrm>
            <a:off x="228600" y="4046292"/>
            <a:ext cx="11733967" cy="1422400"/>
            <a:chOff x="228600" y="4406900"/>
            <a:chExt cx="11733967" cy="1422400"/>
          </a:xfrm>
        </p:grpSpPr>
        <p:sp>
          <p:nvSpPr>
            <p:cNvPr id="6" name="正方形/長方形 5"/>
            <p:cNvSpPr/>
            <p:nvPr/>
          </p:nvSpPr>
          <p:spPr>
            <a:xfrm>
              <a:off x="230161" y="4406900"/>
              <a:ext cx="2184400" cy="10287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2616200" y="4406900"/>
              <a:ext cx="2184400" cy="10287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4991100" y="4406900"/>
              <a:ext cx="2184400" cy="10287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7378700" y="4406900"/>
              <a:ext cx="2184400" cy="10287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9778167" y="4406900"/>
              <a:ext cx="2184400" cy="10287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二等辺三角形 10"/>
            <p:cNvSpPr/>
            <p:nvPr/>
          </p:nvSpPr>
          <p:spPr>
            <a:xfrm rot="5400000">
              <a:off x="2216943" y="4867450"/>
              <a:ext cx="595313" cy="10760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二等辺三角形 11"/>
            <p:cNvSpPr/>
            <p:nvPr/>
          </p:nvSpPr>
          <p:spPr>
            <a:xfrm rot="5400000">
              <a:off x="4604718" y="4867450"/>
              <a:ext cx="595313" cy="10760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二等辺三角形 12"/>
            <p:cNvSpPr/>
            <p:nvPr/>
          </p:nvSpPr>
          <p:spPr>
            <a:xfrm rot="5400000">
              <a:off x="6998842" y="4867450"/>
              <a:ext cx="595313" cy="1076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二等辺三角形 13"/>
            <p:cNvSpPr/>
            <p:nvPr/>
          </p:nvSpPr>
          <p:spPr>
            <a:xfrm rot="5400000">
              <a:off x="9378843" y="4867450"/>
              <a:ext cx="595313" cy="1076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228600" y="4690418"/>
              <a:ext cx="2187522" cy="461665"/>
            </a:xfrm>
            <a:prstGeom prst="rect">
              <a:avLst/>
            </a:prstGeom>
            <a:noFill/>
          </p:spPr>
          <p:txBody>
            <a:bodyPr wrap="none" rtlCol="0">
              <a:spAutoFit/>
            </a:bodyPr>
            <a:lstStyle/>
            <a:p>
              <a:pPr algn="ctr"/>
              <a:r>
                <a:rPr kumimoji="1" lang="en-US" altLang="ja-JP" sz="1200" b="1" dirty="0" smtClean="0">
                  <a:solidFill>
                    <a:schemeClr val="accent2"/>
                  </a:solidFill>
                  <a:latin typeface="Segoe UI" panose="020B0502040204020203" pitchFamily="34" charset="0"/>
                  <a:cs typeface="Segoe UI" panose="020B0502040204020203" pitchFamily="34" charset="0"/>
                </a:rPr>
                <a:t>Step 1</a:t>
              </a:r>
            </a:p>
            <a:p>
              <a:pPr algn="ctr"/>
              <a:r>
                <a:rPr lang="en-US" altLang="ja-JP" sz="1200" dirty="0" smtClean="0">
                  <a:solidFill>
                    <a:schemeClr val="accent2"/>
                  </a:solidFill>
                  <a:latin typeface="Segoe UI" panose="020B0502040204020203" pitchFamily="34" charset="0"/>
                  <a:cs typeface="Segoe UI" panose="020B0502040204020203" pitchFamily="34" charset="0"/>
                </a:rPr>
                <a:t>Define Minimum requirement</a:t>
              </a:r>
              <a:endParaRPr kumimoji="1" lang="ja-JP" altLang="en-US" sz="1200" dirty="0">
                <a:solidFill>
                  <a:schemeClr val="accent2"/>
                </a:solidFill>
                <a:latin typeface="Segoe UI" panose="020B0502040204020203" pitchFamily="34" charset="0"/>
                <a:cs typeface="Segoe UI" panose="020B0502040204020203" pitchFamily="34" charset="0"/>
              </a:endParaRPr>
            </a:p>
          </p:txBody>
        </p:sp>
        <p:sp>
          <p:nvSpPr>
            <p:cNvPr id="17" name="テキスト ボックス 16"/>
            <p:cNvSpPr txBox="1"/>
            <p:nvPr/>
          </p:nvSpPr>
          <p:spPr>
            <a:xfrm>
              <a:off x="2957682" y="4598085"/>
              <a:ext cx="1501437" cy="646331"/>
            </a:xfrm>
            <a:prstGeom prst="rect">
              <a:avLst/>
            </a:prstGeom>
            <a:noFill/>
          </p:spPr>
          <p:txBody>
            <a:bodyPr wrap="none" rtlCol="0">
              <a:spAutoFit/>
            </a:bodyPr>
            <a:lstStyle/>
            <a:p>
              <a:pPr algn="ctr"/>
              <a:r>
                <a:rPr kumimoji="1" lang="en-US" altLang="ja-JP" sz="1200" b="1" dirty="0" smtClean="0">
                  <a:solidFill>
                    <a:schemeClr val="accent2"/>
                  </a:solidFill>
                  <a:latin typeface="Segoe UI" panose="020B0502040204020203" pitchFamily="34" charset="0"/>
                  <a:cs typeface="Segoe UI" panose="020B0502040204020203" pitchFamily="34" charset="0"/>
                </a:rPr>
                <a:t>Step 2</a:t>
              </a:r>
            </a:p>
            <a:p>
              <a:pPr algn="ctr"/>
              <a:r>
                <a:rPr lang="en-US" altLang="ja-JP" sz="1200" dirty="0" smtClean="0">
                  <a:solidFill>
                    <a:schemeClr val="accent2"/>
                  </a:solidFill>
                  <a:latin typeface="Segoe UI" panose="020B0502040204020203" pitchFamily="34" charset="0"/>
                  <a:cs typeface="Segoe UI" panose="020B0502040204020203" pitchFamily="34" charset="0"/>
                </a:rPr>
                <a:t>Define basic MU</a:t>
              </a:r>
            </a:p>
            <a:p>
              <a:pPr algn="ctr"/>
              <a:r>
                <a:rPr kumimoji="1" lang="en-US" altLang="ja-JP" sz="1200" dirty="0" smtClean="0">
                  <a:solidFill>
                    <a:schemeClr val="accent2"/>
                  </a:solidFill>
                  <a:latin typeface="Segoe UI" panose="020B0502040204020203" pitchFamily="34" charset="0"/>
                  <a:cs typeface="Segoe UI" panose="020B0502040204020203" pitchFamily="34" charset="0"/>
                </a:rPr>
                <a:t>(for MOP, REFSENS)</a:t>
              </a:r>
              <a:endParaRPr kumimoji="1" lang="ja-JP" altLang="en-US" sz="1200" dirty="0">
                <a:solidFill>
                  <a:schemeClr val="accent2"/>
                </a:solidFill>
                <a:latin typeface="Segoe UI" panose="020B0502040204020203" pitchFamily="34" charset="0"/>
                <a:cs typeface="Segoe UI" panose="020B0502040204020203" pitchFamily="34" charset="0"/>
              </a:endParaRPr>
            </a:p>
          </p:txBody>
        </p:sp>
        <p:sp>
          <p:nvSpPr>
            <p:cNvPr id="18" name="テキスト ボックス 17"/>
            <p:cNvSpPr txBox="1"/>
            <p:nvPr/>
          </p:nvSpPr>
          <p:spPr>
            <a:xfrm>
              <a:off x="5104763" y="4690418"/>
              <a:ext cx="1957075" cy="461665"/>
            </a:xfrm>
            <a:prstGeom prst="rect">
              <a:avLst/>
            </a:prstGeom>
            <a:noFill/>
          </p:spPr>
          <p:txBody>
            <a:bodyPr wrap="none" rtlCol="0">
              <a:spAutoFit/>
            </a:bodyPr>
            <a:lstStyle/>
            <a:p>
              <a:pPr algn="ctr"/>
              <a:r>
                <a:rPr kumimoji="1" lang="en-US" altLang="ja-JP" sz="1200" b="1" dirty="0" smtClean="0">
                  <a:solidFill>
                    <a:schemeClr val="accent1"/>
                  </a:solidFill>
                  <a:latin typeface="Segoe UI" panose="020B0502040204020203" pitchFamily="34" charset="0"/>
                  <a:cs typeface="Segoe UI" panose="020B0502040204020203" pitchFamily="34" charset="0"/>
                </a:rPr>
                <a:t>Step 3</a:t>
              </a:r>
            </a:p>
            <a:p>
              <a:pPr algn="ctr"/>
              <a:r>
                <a:rPr lang="en-US" altLang="ja-JP" sz="1200" dirty="0" smtClean="0">
                  <a:solidFill>
                    <a:schemeClr val="accent1"/>
                  </a:solidFill>
                  <a:latin typeface="Segoe UI" panose="020B0502040204020203" pitchFamily="34" charset="0"/>
                  <a:cs typeface="Segoe UI" panose="020B0502040204020203" pitchFamily="34" charset="0"/>
                </a:rPr>
                <a:t>Define MU for specific TCs</a:t>
              </a:r>
              <a:endParaRPr kumimoji="1" lang="ja-JP" altLang="en-US" sz="1200" dirty="0">
                <a:solidFill>
                  <a:schemeClr val="accent1"/>
                </a:solidFill>
                <a:latin typeface="Segoe UI" panose="020B0502040204020203" pitchFamily="34" charset="0"/>
                <a:cs typeface="Segoe UI" panose="020B0502040204020203" pitchFamily="34" charset="0"/>
              </a:endParaRPr>
            </a:p>
          </p:txBody>
        </p:sp>
        <p:sp>
          <p:nvSpPr>
            <p:cNvPr id="19" name="テキスト ボックス 18"/>
            <p:cNvSpPr txBox="1"/>
            <p:nvPr/>
          </p:nvSpPr>
          <p:spPr>
            <a:xfrm>
              <a:off x="7532566" y="4598085"/>
              <a:ext cx="1876668" cy="646331"/>
            </a:xfrm>
            <a:prstGeom prst="rect">
              <a:avLst/>
            </a:prstGeom>
            <a:noFill/>
          </p:spPr>
          <p:txBody>
            <a:bodyPr wrap="none" rtlCol="0">
              <a:spAutoFit/>
            </a:bodyPr>
            <a:lstStyle/>
            <a:p>
              <a:pPr algn="ctr"/>
              <a:r>
                <a:rPr kumimoji="1" lang="en-US" altLang="ja-JP" sz="1200" b="1" dirty="0" smtClean="0">
                  <a:solidFill>
                    <a:schemeClr val="accent1"/>
                  </a:solidFill>
                  <a:latin typeface="Segoe UI" panose="020B0502040204020203" pitchFamily="34" charset="0"/>
                  <a:cs typeface="Segoe UI" panose="020B0502040204020203" pitchFamily="34" charset="0"/>
                </a:rPr>
                <a:t>Step 4</a:t>
              </a:r>
            </a:p>
            <a:p>
              <a:pPr algn="ctr"/>
              <a:r>
                <a:rPr lang="en-US" altLang="ja-JP" sz="1200" dirty="0" smtClean="0">
                  <a:solidFill>
                    <a:schemeClr val="accent1"/>
                  </a:solidFill>
                  <a:latin typeface="Segoe UI" panose="020B0502040204020203" pitchFamily="34" charset="0"/>
                  <a:cs typeface="Segoe UI" panose="020B0502040204020203" pitchFamily="34" charset="0"/>
                </a:rPr>
                <a:t>Define TT for specific TCs</a:t>
              </a:r>
            </a:p>
            <a:p>
              <a:pPr algn="ctr"/>
              <a:r>
                <a:rPr lang="en-US" altLang="ja-JP" sz="1200" dirty="0">
                  <a:solidFill>
                    <a:schemeClr val="accent1"/>
                  </a:solidFill>
                  <a:latin typeface="Segoe UI" panose="020B0502040204020203" pitchFamily="34" charset="0"/>
                  <a:cs typeface="Segoe UI" panose="020B0502040204020203" pitchFamily="34" charset="0"/>
                </a:rPr>
                <a:t>b</a:t>
              </a:r>
              <a:r>
                <a:rPr kumimoji="1" lang="en-US" altLang="ja-JP" sz="1200" dirty="0" smtClean="0">
                  <a:solidFill>
                    <a:schemeClr val="accent1"/>
                  </a:solidFill>
                  <a:latin typeface="Segoe UI" panose="020B0502040204020203" pitchFamily="34" charset="0"/>
                  <a:cs typeface="Segoe UI" panose="020B0502040204020203" pitchFamily="34" charset="0"/>
                </a:rPr>
                <a:t>ased on specific MU</a:t>
              </a:r>
              <a:endParaRPr kumimoji="1" lang="ja-JP" altLang="en-US" sz="1200" dirty="0">
                <a:solidFill>
                  <a:schemeClr val="accent1"/>
                </a:solidFill>
                <a:latin typeface="Segoe UI" panose="020B0502040204020203" pitchFamily="34" charset="0"/>
                <a:cs typeface="Segoe UI" panose="020B0502040204020203" pitchFamily="34" charset="0"/>
              </a:endParaRPr>
            </a:p>
          </p:txBody>
        </p:sp>
        <p:sp>
          <p:nvSpPr>
            <p:cNvPr id="20" name="テキスト ボックス 19"/>
            <p:cNvSpPr txBox="1"/>
            <p:nvPr/>
          </p:nvSpPr>
          <p:spPr>
            <a:xfrm>
              <a:off x="9900870" y="4598085"/>
              <a:ext cx="1938993" cy="646331"/>
            </a:xfrm>
            <a:prstGeom prst="rect">
              <a:avLst/>
            </a:prstGeom>
            <a:noFill/>
          </p:spPr>
          <p:txBody>
            <a:bodyPr wrap="none" rtlCol="0">
              <a:spAutoFit/>
            </a:bodyPr>
            <a:lstStyle/>
            <a:p>
              <a:pPr algn="ctr"/>
              <a:r>
                <a:rPr kumimoji="1" lang="en-US" altLang="ja-JP" sz="1200" b="1" dirty="0" smtClean="0">
                  <a:solidFill>
                    <a:schemeClr val="accent1"/>
                  </a:solidFill>
                  <a:latin typeface="Segoe UI" panose="020B0502040204020203" pitchFamily="34" charset="0"/>
                  <a:cs typeface="Segoe UI" panose="020B0502040204020203" pitchFamily="34" charset="0"/>
                </a:rPr>
                <a:t>Step 5</a:t>
              </a:r>
            </a:p>
            <a:p>
              <a:pPr algn="ctr"/>
              <a:r>
                <a:rPr lang="en-US" altLang="ja-JP" sz="1200" dirty="0" smtClean="0">
                  <a:solidFill>
                    <a:schemeClr val="accent1"/>
                  </a:solidFill>
                  <a:latin typeface="Segoe UI" panose="020B0502040204020203" pitchFamily="34" charset="0"/>
                  <a:cs typeface="Segoe UI" panose="020B0502040204020203" pitchFamily="34" charset="0"/>
                </a:rPr>
                <a:t>Define Test requirement</a:t>
              </a:r>
            </a:p>
            <a:p>
              <a:pPr algn="ctr"/>
              <a:r>
                <a:rPr kumimoji="1" lang="en-US" altLang="ja-JP" sz="1200" dirty="0" smtClean="0">
                  <a:solidFill>
                    <a:schemeClr val="accent1"/>
                  </a:solidFill>
                  <a:latin typeface="Segoe UI" panose="020B0502040204020203" pitchFamily="34" charset="0"/>
                  <a:cs typeface="Segoe UI" panose="020B0502040204020203" pitchFamily="34" charset="0"/>
                </a:rPr>
                <a:t>(Test req. = Min req. + TT)</a:t>
              </a:r>
              <a:endParaRPr kumimoji="1" lang="ja-JP" altLang="en-US" sz="1200" dirty="0">
                <a:solidFill>
                  <a:schemeClr val="accent1"/>
                </a:solidFill>
                <a:latin typeface="Segoe UI" panose="020B0502040204020203" pitchFamily="34" charset="0"/>
                <a:cs typeface="Segoe UI" panose="020B0502040204020203" pitchFamily="34" charset="0"/>
              </a:endParaRPr>
            </a:p>
          </p:txBody>
        </p:sp>
        <p:sp>
          <p:nvSpPr>
            <p:cNvPr id="21" name="正方形/長方形 20"/>
            <p:cNvSpPr/>
            <p:nvPr/>
          </p:nvSpPr>
          <p:spPr>
            <a:xfrm>
              <a:off x="5136831" y="5600303"/>
              <a:ext cx="6668137" cy="228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smtClean="0">
                  <a:latin typeface="Segoe UI" panose="020B0502040204020203" pitchFamily="34" charset="0"/>
                  <a:cs typeface="Segoe UI" panose="020B0502040204020203" pitchFamily="34" charset="0"/>
                </a:rPr>
                <a:t>RAN5 responsible</a:t>
              </a:r>
              <a:endParaRPr kumimoji="1" lang="ja-JP" altLang="en-US" sz="1400" dirty="0">
                <a:latin typeface="Segoe UI" panose="020B0502040204020203" pitchFamily="34" charset="0"/>
                <a:cs typeface="Segoe UI" panose="020B0502040204020203" pitchFamily="34" charset="0"/>
              </a:endParaRPr>
            </a:p>
          </p:txBody>
        </p:sp>
        <p:sp>
          <p:nvSpPr>
            <p:cNvPr id="22" name="正方形/長方形 21"/>
            <p:cNvSpPr/>
            <p:nvPr/>
          </p:nvSpPr>
          <p:spPr>
            <a:xfrm>
              <a:off x="350520" y="5600303"/>
              <a:ext cx="4312920" cy="228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smtClean="0">
                  <a:latin typeface="Segoe UI" panose="020B0502040204020203" pitchFamily="34" charset="0"/>
                  <a:cs typeface="Segoe UI" panose="020B0502040204020203" pitchFamily="34" charset="0"/>
                </a:rPr>
                <a:t>RAN4 responsible</a:t>
              </a:r>
              <a:endParaRPr kumimoji="1" lang="ja-JP" altLang="en-US" sz="1400" dirty="0">
                <a:latin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25743921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2000" b="1" dirty="0"/>
              <a:t>Following table is the basic format which kind of MU to be calculated per TC. </a:t>
            </a:r>
          </a:p>
          <a:p>
            <a:pPr lvl="1"/>
            <a:r>
              <a:rPr lang="en-US" altLang="ja-JP" sz="2000" dirty="0"/>
              <a:t>(Parameters)</a:t>
            </a:r>
          </a:p>
          <a:p>
            <a:pPr lvl="2"/>
            <a:r>
              <a:rPr lang="en-US" altLang="ja-JP" sz="2000" dirty="0" smtClean="0"/>
              <a:t>Environment</a:t>
            </a:r>
            <a:r>
              <a:rPr lang="en-US" altLang="ja-JP" sz="2000" dirty="0"/>
              <a:t>, BW, Power level, Frequency range, aperture size, Test setup, DUT size</a:t>
            </a:r>
          </a:p>
          <a:p>
            <a:pPr lvl="2"/>
            <a:r>
              <a:rPr lang="en-US" altLang="ja-JP" sz="2000" dirty="0"/>
              <a:t>Maximum number of the items per TC is </a:t>
            </a:r>
            <a:r>
              <a:rPr lang="en-US" altLang="ja-JP" sz="2000" b="1" dirty="0" smtClean="0">
                <a:solidFill>
                  <a:schemeClr val="accent2"/>
                </a:solidFill>
              </a:rPr>
              <a:t>4</a:t>
            </a:r>
            <a:r>
              <a:rPr lang="en-US" altLang="ja-JP" sz="2000" dirty="0" smtClean="0"/>
              <a:t>. </a:t>
            </a:r>
            <a:r>
              <a:rPr lang="en-US" altLang="ja-JP" sz="2000" dirty="0"/>
              <a:t>(Total of the </a:t>
            </a:r>
            <a:r>
              <a:rPr lang="en-US" altLang="ja-JP" sz="2000" dirty="0" smtClean="0"/>
              <a:t>items among RF tests is </a:t>
            </a:r>
            <a:r>
              <a:rPr lang="en-US" altLang="ja-JP" sz="2000" b="1" dirty="0" smtClean="0">
                <a:solidFill>
                  <a:schemeClr val="accent2"/>
                </a:solidFill>
              </a:rPr>
              <a:t>88</a:t>
            </a:r>
            <a:r>
              <a:rPr lang="en-US" altLang="ja-JP" sz="2000" dirty="0" smtClean="0"/>
              <a:t>)</a:t>
            </a:r>
            <a:endParaRPr lang="en-US" altLang="ja-JP" sz="2000" dirty="0"/>
          </a:p>
          <a:p>
            <a:endParaRPr lang="en-US" altLang="ja-JP" sz="2000" dirty="0"/>
          </a:p>
          <a:p>
            <a:endParaRPr lang="en-US" altLang="ja-JP" sz="2000" dirty="0"/>
          </a:p>
          <a:p>
            <a:pPr marL="72000" indent="0">
              <a:buNone/>
            </a:pPr>
            <a:endParaRPr lang="en-US" altLang="ja-JP" sz="1200" dirty="0" smtClean="0"/>
          </a:p>
          <a:p>
            <a:r>
              <a:rPr lang="en-US" altLang="ja-JP" sz="2000" b="1" dirty="0" smtClean="0"/>
              <a:t>List of the items are summarized in the attached document.</a:t>
            </a:r>
          </a:p>
          <a:p>
            <a:pPr lvl="1"/>
            <a:r>
              <a:rPr lang="en-US" altLang="ja-JP" sz="2000" dirty="0" smtClean="0"/>
              <a:t>[Attached] </a:t>
            </a:r>
            <a:r>
              <a:rPr lang="en-US" altLang="ja-JP" sz="2000" i="1" dirty="0" smtClean="0"/>
              <a:t>List </a:t>
            </a:r>
            <a:r>
              <a:rPr lang="en-US" altLang="ja-JP" sz="2000" i="1" dirty="0"/>
              <a:t>of the items to be </a:t>
            </a:r>
            <a:r>
              <a:rPr lang="en-US" altLang="ja-JP" sz="2000" i="1" dirty="0" smtClean="0"/>
              <a:t>calculated.xlsx</a:t>
            </a:r>
          </a:p>
          <a:p>
            <a:r>
              <a:rPr lang="en-US" altLang="ja-JP" sz="2000" b="1" dirty="0" smtClean="0"/>
              <a:t>Specific parameter values for MU calculation</a:t>
            </a:r>
            <a:endParaRPr lang="ja-JP" altLang="en-US" sz="2000" b="1" dirty="0"/>
          </a:p>
          <a:p>
            <a:pPr lvl="1"/>
            <a:r>
              <a:rPr lang="en-US" altLang="ja-JP" sz="2000" dirty="0" smtClean="0"/>
              <a:t>Specific parameter values except for channel BW and Power level are clear.</a:t>
            </a:r>
          </a:p>
          <a:p>
            <a:pPr lvl="1"/>
            <a:r>
              <a:rPr lang="en-US" altLang="ja-JP" sz="2000" dirty="0"/>
              <a:t>S</a:t>
            </a:r>
            <a:r>
              <a:rPr lang="en-US" altLang="ja-JP" sz="2000" dirty="0" smtClean="0"/>
              <a:t>pecific values of channel BW and Power level depend on each TC.</a:t>
            </a:r>
          </a:p>
          <a:p>
            <a:r>
              <a:rPr lang="en-US" altLang="ja-JP" sz="2000" b="1" dirty="0" smtClean="0"/>
              <a:t>Criteria </a:t>
            </a:r>
            <a:r>
              <a:rPr lang="en-US" altLang="ja-JP" sz="2000" b="1" dirty="0"/>
              <a:t>to complete each TC</a:t>
            </a:r>
            <a:endParaRPr lang="en-US" altLang="ja-JP" sz="2000" b="1" dirty="0" smtClean="0"/>
          </a:p>
          <a:p>
            <a:pPr lvl="1"/>
            <a:r>
              <a:rPr lang="en-US" altLang="ja-JP" sz="2000" dirty="0"/>
              <a:t>RAN5 conclude MU work for each TC can be completed with </a:t>
            </a:r>
            <a:r>
              <a:rPr lang="en-US" altLang="ja-JP" sz="2000" dirty="0" smtClean="0"/>
              <a:t>agreement of MUs </a:t>
            </a:r>
            <a:r>
              <a:rPr lang="en-US" altLang="ja-JP" sz="2000" dirty="0"/>
              <a:t>about 4</a:t>
            </a:r>
            <a:r>
              <a:rPr lang="en-US" altLang="ja-JP" sz="2000" dirty="0" smtClean="0"/>
              <a:t> items.</a:t>
            </a:r>
            <a:endParaRPr lang="en-US" altLang="ja-JP" sz="2000" dirty="0"/>
          </a:p>
          <a:p>
            <a:endParaRPr lang="en-US" altLang="ja-JP" sz="2000" dirty="0"/>
          </a:p>
        </p:txBody>
      </p:sp>
      <p:sp>
        <p:nvSpPr>
          <p:cNvPr id="3" name="タイトル 2"/>
          <p:cNvSpPr>
            <a:spLocks noGrp="1"/>
          </p:cNvSpPr>
          <p:nvPr>
            <p:ph type="title"/>
          </p:nvPr>
        </p:nvSpPr>
        <p:spPr/>
        <p:txBody>
          <a:bodyPr/>
          <a:lstStyle/>
          <a:p>
            <a:r>
              <a:rPr lang="en-US" altLang="ja-JP" dirty="0" smtClean="0"/>
              <a:t>[MU] WF </a:t>
            </a:r>
            <a:r>
              <a:rPr lang="en-US" altLang="ja-JP" dirty="0"/>
              <a:t>about how to define </a:t>
            </a:r>
            <a:r>
              <a:rPr lang="en-US" altLang="ja-JP" dirty="0" smtClean="0"/>
              <a:t>MU</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385940194"/>
              </p:ext>
            </p:extLst>
          </p:nvPr>
        </p:nvGraphicFramePr>
        <p:xfrm>
          <a:off x="168392" y="2496944"/>
          <a:ext cx="11855217" cy="970040"/>
        </p:xfrm>
        <a:graphic>
          <a:graphicData uri="http://schemas.openxmlformats.org/drawingml/2006/table">
            <a:tbl>
              <a:tblPr/>
              <a:tblGrid>
                <a:gridCol w="581370">
                  <a:extLst>
                    <a:ext uri="{9D8B030D-6E8A-4147-A177-3AD203B41FA5}">
                      <a16:colId xmlns:a16="http://schemas.microsoft.com/office/drawing/2014/main" val="1491363926"/>
                    </a:ext>
                  </a:extLst>
                </a:gridCol>
                <a:gridCol w="532924">
                  <a:extLst>
                    <a:ext uri="{9D8B030D-6E8A-4147-A177-3AD203B41FA5}">
                      <a16:colId xmlns:a16="http://schemas.microsoft.com/office/drawing/2014/main" val="1808771616"/>
                    </a:ext>
                  </a:extLst>
                </a:gridCol>
                <a:gridCol w="1735354">
                  <a:extLst>
                    <a:ext uri="{9D8B030D-6E8A-4147-A177-3AD203B41FA5}">
                      <a16:colId xmlns:a16="http://schemas.microsoft.com/office/drawing/2014/main" val="2425071967"/>
                    </a:ext>
                  </a:extLst>
                </a:gridCol>
                <a:gridCol w="936652">
                  <a:extLst>
                    <a:ext uri="{9D8B030D-6E8A-4147-A177-3AD203B41FA5}">
                      <a16:colId xmlns:a16="http://schemas.microsoft.com/office/drawing/2014/main" val="2113863241"/>
                    </a:ext>
                  </a:extLst>
                </a:gridCol>
                <a:gridCol w="911061">
                  <a:extLst>
                    <a:ext uri="{9D8B030D-6E8A-4147-A177-3AD203B41FA5}">
                      <a16:colId xmlns:a16="http://schemas.microsoft.com/office/drawing/2014/main" val="1252093065"/>
                    </a:ext>
                  </a:extLst>
                </a:gridCol>
                <a:gridCol w="824293">
                  <a:extLst>
                    <a:ext uri="{9D8B030D-6E8A-4147-A177-3AD203B41FA5}">
                      <a16:colId xmlns:a16="http://schemas.microsoft.com/office/drawing/2014/main" val="2745195525"/>
                    </a:ext>
                  </a:extLst>
                </a:gridCol>
                <a:gridCol w="1908890">
                  <a:extLst>
                    <a:ext uri="{9D8B030D-6E8A-4147-A177-3AD203B41FA5}">
                      <a16:colId xmlns:a16="http://schemas.microsoft.com/office/drawing/2014/main" val="3370359227"/>
                    </a:ext>
                  </a:extLst>
                </a:gridCol>
                <a:gridCol w="1344419">
                  <a:extLst>
                    <a:ext uri="{9D8B030D-6E8A-4147-A177-3AD203B41FA5}">
                      <a16:colId xmlns:a16="http://schemas.microsoft.com/office/drawing/2014/main" val="612236123"/>
                    </a:ext>
                  </a:extLst>
                </a:gridCol>
                <a:gridCol w="954445">
                  <a:extLst>
                    <a:ext uri="{9D8B030D-6E8A-4147-A177-3AD203B41FA5}">
                      <a16:colId xmlns:a16="http://schemas.microsoft.com/office/drawing/2014/main" val="4077593276"/>
                    </a:ext>
                  </a:extLst>
                </a:gridCol>
                <a:gridCol w="911061">
                  <a:extLst>
                    <a:ext uri="{9D8B030D-6E8A-4147-A177-3AD203B41FA5}">
                      <a16:colId xmlns:a16="http://schemas.microsoft.com/office/drawing/2014/main" val="3773627472"/>
                    </a:ext>
                  </a:extLst>
                </a:gridCol>
                <a:gridCol w="780909">
                  <a:extLst>
                    <a:ext uri="{9D8B030D-6E8A-4147-A177-3AD203B41FA5}">
                      <a16:colId xmlns:a16="http://schemas.microsoft.com/office/drawing/2014/main" val="2104674226"/>
                    </a:ext>
                  </a:extLst>
                </a:gridCol>
                <a:gridCol w="433839">
                  <a:extLst>
                    <a:ext uri="{9D8B030D-6E8A-4147-A177-3AD203B41FA5}">
                      <a16:colId xmlns:a16="http://schemas.microsoft.com/office/drawing/2014/main" val="4269958310"/>
                    </a:ext>
                  </a:extLst>
                </a:gridCol>
              </a:tblGrid>
              <a:tr h="194008">
                <a:tc>
                  <a:txBody>
                    <a:bodyPr/>
                    <a:lstStyle/>
                    <a:p>
                      <a:pPr algn="l" fontAlgn="b"/>
                      <a:r>
                        <a:rPr lang="en-US" sz="1100" b="1" i="0" u="none" strike="noStrike">
                          <a:solidFill>
                            <a:srgbClr val="000099"/>
                          </a:solidFill>
                          <a:effectLst/>
                          <a:latin typeface="Segoe UI" panose="020B0502040204020203" pitchFamily="34" charset="0"/>
                          <a:ea typeface="游ゴシック" panose="020B0400000000000000" pitchFamily="50" charset="-128"/>
                        </a:rPr>
                        <a:t>Group</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a:solidFill>
                            <a:srgbClr val="000099"/>
                          </a:solidFill>
                          <a:effectLst/>
                          <a:latin typeface="Segoe UI" panose="020B0502040204020203" pitchFamily="34" charset="0"/>
                          <a:ea typeface="游ゴシック" panose="020B0400000000000000" pitchFamily="50" charset="-128"/>
                        </a:rPr>
                        <a:t>TC</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Title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a:solidFill>
                            <a:srgbClr val="000099"/>
                          </a:solidFill>
                          <a:effectLst/>
                          <a:latin typeface="Segoe UI" panose="020B0502040204020203" pitchFamily="34" charset="0"/>
                          <a:ea typeface="游ゴシック" panose="020B0400000000000000" pitchFamily="50" charset="-128"/>
                        </a:rPr>
                        <a:t>Metric</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Environment</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Bandwidth</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Power level</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a:solidFill>
                            <a:srgbClr val="000099"/>
                          </a:solidFill>
                          <a:effectLst/>
                          <a:latin typeface="Segoe UI" panose="020B0502040204020203" pitchFamily="34" charset="0"/>
                          <a:ea typeface="游ゴシック" panose="020B0400000000000000" pitchFamily="50" charset="-128"/>
                        </a:rPr>
                        <a:t>Frequency range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Aperture size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DUT size</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Test setup</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en-US" sz="1100" b="1" i="0" u="none" strike="noStrike" dirty="0">
                          <a:solidFill>
                            <a:srgbClr val="000099"/>
                          </a:solidFill>
                          <a:effectLst/>
                          <a:latin typeface="Segoe UI" panose="020B0502040204020203" pitchFamily="34" charset="0"/>
                          <a:ea typeface="游ゴシック" panose="020B0400000000000000" pitchFamily="50" charset="-128"/>
                        </a:rPr>
                        <a:t>MU</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1786689573"/>
                  </a:ext>
                </a:extLst>
              </a:tr>
              <a:tr h="194008">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A</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altLang="ja-JP" sz="1100" b="0" i="0" u="none" strike="noStrike">
                          <a:solidFill>
                            <a:srgbClr val="000000"/>
                          </a:solidFill>
                          <a:effectLst/>
                          <a:latin typeface="Segoe UI" panose="020B0502040204020203" pitchFamily="34" charset="0"/>
                          <a:ea typeface="游ゴシック" panose="020B0400000000000000" pitchFamily="50" charset="-128"/>
                        </a:rPr>
                        <a:t>6.2.1</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UE maximum output power</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EIRP</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NC</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&lt;= 400MHz</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Max output </a:t>
                      </a:r>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&gt; </a:t>
                      </a:r>
                      <a:r>
                        <a:rPr lang="en-US" sz="1100" b="0" i="0" u="none" strike="noStrike" dirty="0">
                          <a:solidFill>
                            <a:srgbClr val="000000"/>
                          </a:solidFill>
                          <a:effectLst/>
                          <a:latin typeface="Segoe UI" panose="020B0502040204020203" pitchFamily="34" charset="0"/>
                          <a:ea typeface="游ゴシック" panose="020B0400000000000000" pitchFamily="50" charset="-128"/>
                        </a:rPr>
                        <a:t>p </a:t>
                      </a:r>
                      <a:r>
                        <a:rPr lang="en-US" sz="1100" b="0" i="0" u="none" strike="noStrike" dirty="0" smtClean="0">
                          <a:solidFill>
                            <a:srgbClr val="000000"/>
                          </a:solidFill>
                          <a:effectLst/>
                          <a:latin typeface="Segoe UI" panose="020B0502040204020203" pitchFamily="34" charset="0"/>
                          <a:ea typeface="游ゴシック" panose="020B0400000000000000" pitchFamily="50" charset="-128"/>
                        </a:rPr>
                        <a:t>&gt; </a:t>
                      </a:r>
                      <a:r>
                        <a:rPr lang="en-US" sz="1100" b="0" i="0" u="none" strike="noStrike" dirty="0">
                          <a:solidFill>
                            <a:srgbClr val="000000"/>
                          </a:solidFill>
                          <a:effectLst/>
                          <a:latin typeface="Segoe UI" panose="020B0502040204020203" pitchFamily="34" charset="0"/>
                          <a:ea typeface="游ゴシック" panose="020B0400000000000000" pitchFamily="50" charset="-128"/>
                        </a:rPr>
                        <a:t>Mid power</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FR2a</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D&lt;=5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DFF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3373784"/>
                  </a:ext>
                </a:extLst>
              </a:tr>
              <a:tr h="194008">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Segoe UI" panose="020B0502040204020203" pitchFamily="34" charset="0"/>
                          <a:ea typeface="游ゴシック" panose="020B0400000000000000" pitchFamily="50" charset="-128"/>
                        </a:rPr>
                        <a:t>Any D</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IFF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5046109"/>
                  </a:ext>
                </a:extLst>
              </a:tr>
              <a:tr h="194008">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endParaRPr lang="ja-JP" altLang="en-US" sz="1100" b="0" i="0" u="none" strike="noStrike" dirty="0">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FR2b</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D&lt;=5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DFF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309547"/>
                  </a:ext>
                </a:extLst>
              </a:tr>
              <a:tr h="194008">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endParaRPr lang="ja-JP" altLang="en-US" sz="1100" b="0" i="0" u="none" strike="noStrike">
                        <a:solidFill>
                          <a:srgbClr val="000000"/>
                        </a:solidFill>
                        <a:effectLst/>
                        <a:latin typeface="Segoe UI" panose="020B0502040204020203" pitchFamily="34" charset="0"/>
                        <a:ea typeface="游ゴシック" panose="020B0400000000000000" pitchFamily="50" charset="-128"/>
                      </a:endParaRP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Any D</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&lt;= 15 cm</a:t>
                      </a:r>
                    </a:p>
                  </a:txBody>
                  <a:tcPr marL="12125" marR="12125" marT="121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Segoe UI" panose="020B0502040204020203" pitchFamily="34" charset="0"/>
                          <a:ea typeface="游ゴシック" panose="020B0400000000000000" pitchFamily="50" charset="-128"/>
                        </a:rPr>
                        <a:t>IFF</a:t>
                      </a:r>
                    </a:p>
                  </a:txBody>
                  <a:tcPr marL="12125" marR="12125" marT="121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ja-JP" altLang="en-US" sz="1100" b="0" i="0" u="none" strike="noStrike" dirty="0">
                          <a:solidFill>
                            <a:srgbClr val="000000"/>
                          </a:solidFill>
                          <a:effectLst/>
                          <a:latin typeface="Segoe UI" panose="020B0502040204020203" pitchFamily="34" charset="0"/>
                          <a:ea typeface="游ゴシック" panose="020B0400000000000000" pitchFamily="50" charset="-128"/>
                        </a:rPr>
                        <a:t>　</a:t>
                      </a:r>
                    </a:p>
                  </a:txBody>
                  <a:tcPr marL="12125" marR="12125" marT="121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016239"/>
                  </a:ext>
                </a:extLst>
              </a:tr>
            </a:tbl>
          </a:graphicData>
        </a:graphic>
      </p:graphicFrame>
    </p:spTree>
    <p:extLst>
      <p:ext uri="{BB962C8B-B14F-4D97-AF65-F5344CB8AC3E}">
        <p14:creationId xmlns:p14="http://schemas.microsoft.com/office/powerpoint/2010/main" val="10442229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kumimoji="1" lang="en-US" altLang="ja-JP" sz="2000" b="1" dirty="0" smtClean="0">
                <a:solidFill>
                  <a:schemeClr val="accent1"/>
                </a:solidFill>
              </a:rPr>
              <a:t>Frequency range</a:t>
            </a:r>
          </a:p>
          <a:p>
            <a:pPr lvl="1"/>
            <a:r>
              <a:rPr lang="en-US" altLang="ja-JP" sz="2000" dirty="0"/>
              <a:t>Derive the MU for the two frequency ranges FR2a and FR2b ranging from 22.65 – 31.1 GHz </a:t>
            </a:r>
            <a:r>
              <a:rPr lang="en-US" altLang="ja-JP" sz="2000" dirty="0" smtClean="0"/>
              <a:t>and</a:t>
            </a:r>
            <a:br>
              <a:rPr lang="en-US" altLang="ja-JP" sz="2000" dirty="0" smtClean="0"/>
            </a:br>
            <a:r>
              <a:rPr lang="en-US" altLang="ja-JP" sz="2000" dirty="0" smtClean="0"/>
              <a:t>31.1 </a:t>
            </a:r>
            <a:r>
              <a:rPr lang="en-US" altLang="ja-JP" sz="2000" dirty="0"/>
              <a:t>– 45.1 GHz, respectively</a:t>
            </a:r>
            <a:r>
              <a:rPr lang="en-US" altLang="ja-JP" sz="2000" dirty="0" smtClean="0"/>
              <a:t>. (endorsed in [4])</a:t>
            </a:r>
            <a:endParaRPr lang="en-US" altLang="ja-JP" sz="2000" dirty="0"/>
          </a:p>
          <a:p>
            <a:pPr lvl="1"/>
            <a:r>
              <a:rPr lang="en-US" altLang="ja-JP" sz="2000" dirty="0"/>
              <a:t>Each MU contribution shall be derived for the upper and lower edge of each of the frequency ranges FR2a and FR2b. The maximum of the values at the edges of the respective frequency range shall be used for that frequency range</a:t>
            </a:r>
            <a:r>
              <a:rPr lang="en-US" altLang="ja-JP" sz="2000" dirty="0" smtClean="0"/>
              <a:t>.</a:t>
            </a:r>
            <a:r>
              <a:rPr lang="en-US" altLang="ja-JP" sz="2000" dirty="0"/>
              <a:t> (endorsed in [4])</a:t>
            </a:r>
          </a:p>
          <a:p>
            <a:pPr lvl="1"/>
            <a:r>
              <a:rPr lang="en-US" altLang="ja-JP" sz="2000" dirty="0"/>
              <a:t>RAN5 set both FR2a and FR2b as 1st </a:t>
            </a:r>
            <a:r>
              <a:rPr lang="en-US" altLang="ja-JP" sz="2000" dirty="0" smtClean="0"/>
              <a:t>priority </a:t>
            </a:r>
            <a:r>
              <a:rPr lang="en-US" altLang="ja-JP" sz="2000" dirty="0"/>
              <a:t>to complete MU work</a:t>
            </a:r>
            <a:r>
              <a:rPr lang="en-US" altLang="ja-JP" sz="2000" dirty="0" smtClean="0"/>
              <a:t>.</a:t>
            </a:r>
          </a:p>
          <a:p>
            <a:r>
              <a:rPr lang="en-US" altLang="ja-JP" sz="2000" b="1" dirty="0" smtClean="0">
                <a:solidFill>
                  <a:schemeClr val="accent1"/>
                </a:solidFill>
              </a:rPr>
              <a:t>Test </a:t>
            </a:r>
            <a:r>
              <a:rPr lang="en-US" altLang="ja-JP" sz="2000" b="1" dirty="0">
                <a:solidFill>
                  <a:schemeClr val="accent1"/>
                </a:solidFill>
              </a:rPr>
              <a:t>setup / Aperture size</a:t>
            </a:r>
          </a:p>
          <a:p>
            <a:pPr lvl="1"/>
            <a:r>
              <a:rPr lang="en-US" altLang="ja-JP" sz="2000" dirty="0" smtClean="0"/>
              <a:t>RAN5 set DFF and IFF captured in TR 38.810 (v2.0.0) as 1st priority in terms of test setup.</a:t>
            </a:r>
          </a:p>
          <a:p>
            <a:pPr lvl="1"/>
            <a:r>
              <a:rPr lang="en-US" altLang="ja-JP" sz="2000" dirty="0" smtClean="0"/>
              <a:t>RAN5 set following 4 items as 1st priority.</a:t>
            </a:r>
          </a:p>
          <a:p>
            <a:pPr lvl="2"/>
            <a:r>
              <a:rPr lang="en-US" altLang="ja-JP" sz="2000" dirty="0" smtClean="0"/>
              <a:t>(FR2a, DFF, D&lt;=5cm), </a:t>
            </a:r>
            <a:r>
              <a:rPr lang="en-US" altLang="ja-JP" sz="2000" dirty="0"/>
              <a:t>(FR2a, </a:t>
            </a:r>
            <a:r>
              <a:rPr lang="en-US" altLang="ja-JP" sz="2000" dirty="0" smtClean="0"/>
              <a:t>IFF), </a:t>
            </a:r>
            <a:r>
              <a:rPr lang="en-US" altLang="ja-JP" sz="2000" dirty="0"/>
              <a:t>(</a:t>
            </a:r>
            <a:r>
              <a:rPr lang="en-US" altLang="ja-JP" sz="2000" dirty="0" smtClean="0"/>
              <a:t>FR2b, </a:t>
            </a:r>
            <a:r>
              <a:rPr lang="en-US" altLang="ja-JP" sz="2000" dirty="0"/>
              <a:t>DFF, D&lt;=5cm), (</a:t>
            </a:r>
            <a:r>
              <a:rPr lang="en-US" altLang="ja-JP" sz="2000" dirty="0" smtClean="0"/>
              <a:t>FR2b, IFF) </a:t>
            </a:r>
          </a:p>
          <a:p>
            <a:pPr lvl="1"/>
            <a:r>
              <a:rPr lang="en-US" altLang="ja-JP" sz="2000" dirty="0" smtClean="0"/>
              <a:t>RAN5 define </a:t>
            </a:r>
            <a:r>
              <a:rPr lang="en-US" altLang="ja-JP" sz="2000" dirty="0"/>
              <a:t>MU values for </a:t>
            </a:r>
            <a:r>
              <a:rPr lang="en-US" altLang="ja-JP" sz="2000" dirty="0" smtClean="0"/>
              <a:t>1st </a:t>
            </a:r>
            <a:r>
              <a:rPr lang="en-US" altLang="ja-JP" sz="2000" dirty="0"/>
              <a:t>priority </a:t>
            </a:r>
            <a:r>
              <a:rPr lang="en-US" altLang="ja-JP" sz="2000" dirty="0" smtClean="0"/>
              <a:t>TCs above as RAN5’s “</a:t>
            </a:r>
            <a:r>
              <a:rPr lang="en-US" altLang="ja-JP" sz="2000" i="1" dirty="0" smtClean="0"/>
              <a:t>MU threshold</a:t>
            </a:r>
            <a:r>
              <a:rPr lang="en-US" altLang="ja-JP" sz="2000" dirty="0" smtClean="0"/>
              <a:t>”.</a:t>
            </a:r>
            <a:endParaRPr lang="en-US" altLang="ja-JP" sz="2000" dirty="0"/>
          </a:p>
          <a:p>
            <a:pPr lvl="2"/>
            <a:r>
              <a:rPr lang="en-US" altLang="ja-JP" sz="2000" dirty="0" smtClean="0"/>
              <a:t>How to define MU threshold based on four MU values is TBD.</a:t>
            </a:r>
          </a:p>
          <a:p>
            <a:pPr lvl="2"/>
            <a:r>
              <a:rPr lang="en-US" altLang="ja-JP" sz="2000" dirty="0" smtClean="0"/>
              <a:t>In </a:t>
            </a:r>
            <a:r>
              <a:rPr lang="en-US" altLang="ja-JP" sz="2000" dirty="0"/>
              <a:t>case MU of other item is larger than </a:t>
            </a:r>
            <a:r>
              <a:rPr lang="en-US" altLang="ja-JP" sz="2000" dirty="0" smtClean="0"/>
              <a:t>MU threshold, this item is </a:t>
            </a:r>
            <a:r>
              <a:rPr lang="en-US" altLang="ja-JP" sz="2000" dirty="0"/>
              <a:t>not </a:t>
            </a:r>
            <a:r>
              <a:rPr lang="en-US" altLang="ja-JP" sz="2000" dirty="0" smtClean="0"/>
              <a:t>permitted as test method.</a:t>
            </a:r>
            <a:endParaRPr lang="en-US" altLang="ja-JP" sz="2000" dirty="0"/>
          </a:p>
          <a:p>
            <a:endParaRPr lang="en-US" altLang="ja-JP" sz="2000" dirty="0"/>
          </a:p>
        </p:txBody>
      </p:sp>
      <p:sp>
        <p:nvSpPr>
          <p:cNvPr id="3" name="タイトル 2"/>
          <p:cNvSpPr>
            <a:spLocks noGrp="1"/>
          </p:cNvSpPr>
          <p:nvPr>
            <p:ph type="title"/>
          </p:nvPr>
        </p:nvSpPr>
        <p:spPr/>
        <p:txBody>
          <a:bodyPr/>
          <a:lstStyle/>
          <a:p>
            <a:r>
              <a:rPr lang="en-US" altLang="ja-JP" dirty="0" smtClean="0"/>
              <a:t>[MU] WF </a:t>
            </a:r>
            <a:r>
              <a:rPr lang="en-US" altLang="ja-JP" dirty="0"/>
              <a:t>about how to define MU</a:t>
            </a:r>
            <a:endParaRPr kumimoji="1" lang="ja-JP" altLang="en-US" dirty="0"/>
          </a:p>
        </p:txBody>
      </p:sp>
    </p:spTree>
    <p:extLst>
      <p:ext uri="{BB962C8B-B14F-4D97-AF65-F5344CB8AC3E}">
        <p14:creationId xmlns:p14="http://schemas.microsoft.com/office/powerpoint/2010/main" val="3099649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lang="en-US" altLang="ja-JP" sz="2000" dirty="0"/>
              <a:t>As described in [2], following TCs </a:t>
            </a:r>
            <a:r>
              <a:rPr lang="en-US" altLang="ja-JP" sz="2000" dirty="0" smtClean="0"/>
              <a:t>should </a:t>
            </a:r>
            <a:r>
              <a:rPr lang="en-US" altLang="ja-JP" sz="2000" dirty="0"/>
              <a:t>be high prioritized in terms of interference on other </a:t>
            </a:r>
            <a:r>
              <a:rPr lang="en-US" altLang="ja-JP" sz="2000" dirty="0" smtClean="0"/>
              <a:t>systems.</a:t>
            </a:r>
            <a:endParaRPr lang="en-US" altLang="ja-JP" dirty="0" smtClean="0"/>
          </a:p>
          <a:p>
            <a:pPr lvl="1"/>
            <a:r>
              <a:rPr lang="en-US" altLang="ja-JP" sz="2000" b="1" dirty="0" smtClean="0"/>
              <a:t>RAN5 </a:t>
            </a:r>
            <a:r>
              <a:rPr lang="en-US" altLang="ja-JP" sz="2000" b="1" dirty="0"/>
              <a:t>set following 8</a:t>
            </a:r>
            <a:r>
              <a:rPr lang="en-US" altLang="ja-JP" sz="2000" b="1" dirty="0" smtClean="0"/>
              <a:t> TCs </a:t>
            </a:r>
            <a:r>
              <a:rPr lang="en-US" altLang="ja-JP" sz="2000" b="1" dirty="0"/>
              <a:t>as 2nd priority to complete MU work.</a:t>
            </a:r>
          </a:p>
          <a:p>
            <a:pPr lvl="2"/>
            <a:r>
              <a:rPr lang="en-US" altLang="ja-JP" sz="2000" dirty="0"/>
              <a:t>1st priorities are Maximum output power and </a:t>
            </a:r>
            <a:r>
              <a:rPr lang="en-US" altLang="ja-JP" sz="2000" dirty="0" smtClean="0"/>
              <a:t>REFSENS (endorsed during the RAN5#78)</a:t>
            </a:r>
            <a:endParaRPr lang="en-US" altLang="ja-JP" sz="2000" dirty="0"/>
          </a:p>
          <a:p>
            <a:endParaRPr lang="en-US" altLang="ja-JP" sz="2000" dirty="0"/>
          </a:p>
          <a:p>
            <a:endParaRPr lang="en-US" altLang="ja-JP" sz="2000" dirty="0"/>
          </a:p>
          <a:p>
            <a:endParaRPr lang="en-US" altLang="ja-JP" sz="2000" dirty="0"/>
          </a:p>
          <a:p>
            <a:endParaRPr lang="en-US" altLang="ja-JP" sz="2000" dirty="0"/>
          </a:p>
          <a:p>
            <a:endParaRPr lang="en-US" altLang="ja-JP" sz="2000" dirty="0"/>
          </a:p>
          <a:p>
            <a:endParaRPr lang="en-US" altLang="ja-JP" sz="2000" dirty="0"/>
          </a:p>
          <a:p>
            <a:endParaRPr lang="en-US" altLang="ja-JP" sz="2000" dirty="0"/>
          </a:p>
          <a:p>
            <a:endParaRPr kumimoji="1" lang="ja-JP" altLang="en-US" sz="2000" dirty="0"/>
          </a:p>
        </p:txBody>
      </p:sp>
      <p:sp>
        <p:nvSpPr>
          <p:cNvPr id="3" name="タイトル 2"/>
          <p:cNvSpPr>
            <a:spLocks noGrp="1"/>
          </p:cNvSpPr>
          <p:nvPr>
            <p:ph type="title"/>
          </p:nvPr>
        </p:nvSpPr>
        <p:spPr/>
        <p:txBody>
          <a:bodyPr/>
          <a:lstStyle/>
          <a:p>
            <a:r>
              <a:rPr kumimoji="1" lang="en-US" altLang="ja-JP" dirty="0" smtClean="0"/>
              <a:t>[MU</a:t>
            </a:r>
            <a:r>
              <a:rPr lang="en-US" altLang="ja-JP" dirty="0"/>
              <a:t>] Priority of the TCs</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1357135489"/>
              </p:ext>
            </p:extLst>
          </p:nvPr>
        </p:nvGraphicFramePr>
        <p:xfrm>
          <a:off x="2917884" y="3057578"/>
          <a:ext cx="6356232" cy="2489400"/>
        </p:xfrm>
        <a:graphic>
          <a:graphicData uri="http://schemas.openxmlformats.org/drawingml/2006/table">
            <a:tbl>
              <a:tblPr/>
              <a:tblGrid>
                <a:gridCol w="1257931">
                  <a:extLst>
                    <a:ext uri="{9D8B030D-6E8A-4147-A177-3AD203B41FA5}">
                      <a16:colId xmlns:a16="http://schemas.microsoft.com/office/drawing/2014/main" val="3363374955"/>
                    </a:ext>
                  </a:extLst>
                </a:gridCol>
                <a:gridCol w="5098301">
                  <a:extLst>
                    <a:ext uri="{9D8B030D-6E8A-4147-A177-3AD203B41FA5}">
                      <a16:colId xmlns:a16="http://schemas.microsoft.com/office/drawing/2014/main" val="256211141"/>
                    </a:ext>
                  </a:extLst>
                </a:gridCol>
              </a:tblGrid>
              <a:tr h="269807">
                <a:tc>
                  <a:txBody>
                    <a:bodyPr/>
                    <a:lstStyle/>
                    <a:p>
                      <a:pPr marL="63500" algn="just">
                        <a:spcAft>
                          <a:spcPts val="0"/>
                        </a:spcAft>
                      </a:pPr>
                      <a:r>
                        <a:rPr lang="en-GB" sz="1700" b="1">
                          <a:effectLst/>
                          <a:latin typeface="Arial" panose="020B0604020202020204" pitchFamily="34" charset="0"/>
                          <a:ea typeface="游明朝" panose="02020400000000000000" pitchFamily="18" charset="-128"/>
                          <a:cs typeface="Arial" panose="020B0604020202020204" pitchFamily="34" charset="0"/>
                        </a:rPr>
                        <a:t>Clause</a:t>
                      </a:r>
                      <a:endParaRPr lang="ja-JP" sz="170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algn="just">
                        <a:spcAft>
                          <a:spcPts val="0"/>
                        </a:spcAft>
                      </a:pPr>
                      <a:r>
                        <a:rPr lang="en-GB" sz="1700" b="1" dirty="0">
                          <a:effectLst/>
                          <a:latin typeface="Arial" panose="020B0604020202020204" pitchFamily="34" charset="0"/>
                          <a:ea typeface="游明朝" panose="02020400000000000000" pitchFamily="18" charset="-128"/>
                          <a:cs typeface="Arial" panose="020B0604020202020204" pitchFamily="34" charset="0"/>
                        </a:rPr>
                        <a:t>Title</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4304262"/>
                  </a:ext>
                </a:extLst>
              </a:tr>
              <a:tr h="269807">
                <a:tc>
                  <a:txBody>
                    <a:bodyPr/>
                    <a:lstStyle/>
                    <a:p>
                      <a:pPr marL="63500" algn="l">
                        <a:spcAft>
                          <a:spcPts val="0"/>
                        </a:spcAft>
                      </a:pPr>
                      <a:r>
                        <a:rPr lang="en-GB" sz="1700" dirty="0">
                          <a:effectLst/>
                          <a:latin typeface="Arial" panose="020B0604020202020204" pitchFamily="34" charset="0"/>
                          <a:ea typeface="游明朝" panose="02020400000000000000" pitchFamily="18" charset="-128"/>
                          <a:cs typeface="Arial" panose="020B0604020202020204" pitchFamily="34" charset="0"/>
                        </a:rPr>
                        <a:t>6.3.2</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algn="l">
                        <a:spcAft>
                          <a:spcPts val="0"/>
                        </a:spcAft>
                      </a:pPr>
                      <a:r>
                        <a:rPr lang="en-GB" sz="1700" dirty="0">
                          <a:effectLst/>
                          <a:latin typeface="Arial" panose="020B0604020202020204" pitchFamily="34" charset="0"/>
                          <a:ea typeface="游明朝" panose="02020400000000000000" pitchFamily="18" charset="-128"/>
                          <a:cs typeface="Arial" panose="020B0604020202020204" pitchFamily="34" charset="0"/>
                        </a:rPr>
                        <a:t>Transmit OFF power</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2118752"/>
                  </a:ext>
                </a:extLst>
              </a:tr>
              <a:tr h="269807">
                <a:tc>
                  <a:txBody>
                    <a:bodyPr/>
                    <a:lstStyle/>
                    <a:p>
                      <a:pPr marL="63500" algn="l">
                        <a:spcAft>
                          <a:spcPts val="0"/>
                        </a:spcAft>
                      </a:pPr>
                      <a:r>
                        <a:rPr lang="en-GB" sz="1700">
                          <a:effectLst/>
                          <a:latin typeface="Arial" panose="020B0604020202020204" pitchFamily="34" charset="0"/>
                          <a:ea typeface="游明朝" panose="02020400000000000000" pitchFamily="18" charset="-128"/>
                          <a:cs typeface="Arial" panose="020B0604020202020204" pitchFamily="34" charset="0"/>
                        </a:rPr>
                        <a:t>6.4.1</a:t>
                      </a:r>
                      <a:endParaRPr lang="ja-JP" sz="170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algn="l">
                        <a:spcAft>
                          <a:spcPts val="0"/>
                        </a:spcAft>
                      </a:pPr>
                      <a:r>
                        <a:rPr lang="en-GB" sz="1700" dirty="0">
                          <a:effectLst/>
                          <a:latin typeface="Arial" panose="020B0604020202020204" pitchFamily="34" charset="0"/>
                          <a:ea typeface="游明朝" panose="02020400000000000000" pitchFamily="18" charset="-128"/>
                          <a:cs typeface="Arial" panose="020B0604020202020204" pitchFamily="34" charset="0"/>
                        </a:rPr>
                        <a:t>Frequency Error</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3339922"/>
                  </a:ext>
                </a:extLst>
              </a:tr>
              <a:tr h="269807">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6.5.1</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Occupied bandwidth</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7313412"/>
                  </a:ext>
                </a:extLst>
              </a:tr>
              <a:tr h="269807">
                <a:tc>
                  <a:txBody>
                    <a:bodyPr/>
                    <a:lstStyle/>
                    <a:p>
                      <a:pPr marL="63500" algn="l">
                        <a:spcAft>
                          <a:spcPts val="0"/>
                        </a:spcAft>
                      </a:pPr>
                      <a:r>
                        <a:rPr lang="en-GB" sz="1700">
                          <a:effectLst/>
                          <a:latin typeface="Arial" panose="020B0604020202020204" pitchFamily="34" charset="0"/>
                          <a:ea typeface="游明朝" panose="02020400000000000000" pitchFamily="18" charset="-128"/>
                          <a:cs typeface="Arial" panose="020B0604020202020204" pitchFamily="34" charset="0"/>
                        </a:rPr>
                        <a:t>6.5.2.1</a:t>
                      </a:r>
                      <a:endParaRPr lang="ja-JP" sz="170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algn="l">
                        <a:spcAft>
                          <a:spcPts val="0"/>
                        </a:spcAft>
                      </a:pPr>
                      <a:r>
                        <a:rPr lang="en-GB" sz="1700" dirty="0">
                          <a:effectLst/>
                          <a:latin typeface="Arial" panose="020B0604020202020204" pitchFamily="34" charset="0"/>
                          <a:ea typeface="游明朝" panose="02020400000000000000" pitchFamily="18" charset="-128"/>
                          <a:cs typeface="Arial" panose="020B0604020202020204" pitchFamily="34" charset="0"/>
                        </a:rPr>
                        <a:t>Spectrum emission mask</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5930154"/>
                  </a:ext>
                </a:extLst>
              </a:tr>
              <a:tr h="269807">
                <a:tc>
                  <a:txBody>
                    <a:bodyPr/>
                    <a:lstStyle/>
                    <a:p>
                      <a:pPr marL="63500" algn="l">
                        <a:spcAft>
                          <a:spcPts val="0"/>
                        </a:spcAft>
                      </a:pPr>
                      <a:r>
                        <a:rPr lang="en-GB" sz="1700">
                          <a:effectLst/>
                          <a:latin typeface="Arial" panose="020B0604020202020204" pitchFamily="34" charset="0"/>
                          <a:ea typeface="游明朝" panose="02020400000000000000" pitchFamily="18" charset="-128"/>
                          <a:cs typeface="Arial" panose="020B0604020202020204" pitchFamily="34" charset="0"/>
                        </a:rPr>
                        <a:t>6.5.2.2</a:t>
                      </a:r>
                      <a:endParaRPr lang="ja-JP" sz="170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0" algn="l">
                        <a:spcAft>
                          <a:spcPts val="0"/>
                        </a:spcAft>
                      </a:pPr>
                      <a:r>
                        <a:rPr lang="en-GB" sz="1700" dirty="0">
                          <a:effectLst/>
                          <a:latin typeface="Arial" panose="020B0604020202020204" pitchFamily="34" charset="0"/>
                          <a:ea typeface="游明朝" panose="02020400000000000000" pitchFamily="18" charset="-128"/>
                          <a:cs typeface="Arial" panose="020B0604020202020204" pitchFamily="34" charset="0"/>
                        </a:rPr>
                        <a:t>Adjacent Channel Leakage Ratio</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7654289"/>
                  </a:ext>
                </a:extLst>
              </a:tr>
              <a:tr h="269807">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6.5.3.1</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General spurious emissions</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23958403"/>
                  </a:ext>
                </a:extLst>
              </a:tr>
              <a:tr h="269807">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6.5.3.2</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Spurious emissions for UE co-existence</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3784127"/>
                  </a:ext>
                </a:extLst>
              </a:tr>
              <a:tr h="269807">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7.7</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94608" marR="94608" marT="175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63500" algn="l">
                        <a:spcAft>
                          <a:spcPts val="0"/>
                        </a:spcAft>
                      </a:pPr>
                      <a:r>
                        <a:rPr lang="en-US" altLang="ja-JP" sz="1700" dirty="0" smtClean="0">
                          <a:effectLst/>
                          <a:latin typeface="Arial" panose="020B0604020202020204" pitchFamily="34" charset="0"/>
                          <a:ea typeface="ＭＳ 明朝" panose="02020609040205080304" pitchFamily="17" charset="-128"/>
                          <a:cs typeface="Times New Roman" panose="02020603050405020304" pitchFamily="18" charset="0"/>
                        </a:rPr>
                        <a:t>Receiver Spurious emissions</a:t>
                      </a:r>
                      <a:endParaRPr lang="ja-JP" sz="1700" dirty="0">
                        <a:effectLst/>
                        <a:latin typeface="Arial" panose="020B0604020202020204" pitchFamily="34" charset="0"/>
                        <a:ea typeface="ＭＳ 明朝" panose="02020609040205080304" pitchFamily="17" charset="-128"/>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6359865"/>
                  </a:ext>
                </a:extLst>
              </a:tr>
            </a:tbl>
          </a:graphicData>
        </a:graphic>
      </p:graphicFrame>
    </p:spTree>
    <p:extLst>
      <p:ext uri="{BB962C8B-B14F-4D97-AF65-F5344CB8AC3E}">
        <p14:creationId xmlns:p14="http://schemas.microsoft.com/office/powerpoint/2010/main" val="1002634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pPr marL="414900" indent="-342900">
              <a:buFont typeface="+mj-lt"/>
              <a:buAutoNum type="arabicPeriod"/>
            </a:pPr>
            <a:r>
              <a:rPr kumimoji="1" lang="en-US" altLang="ja-JP" b="1" dirty="0" smtClean="0"/>
              <a:t>Handling on </a:t>
            </a:r>
            <a:r>
              <a:rPr kumimoji="1" lang="en-US" altLang="ja-JP" b="1" dirty="0" smtClean="0"/>
              <a:t>Low/High </a:t>
            </a:r>
            <a:r>
              <a:rPr kumimoji="1" lang="en-US" altLang="ja-JP" b="1" dirty="0" smtClean="0"/>
              <a:t>PSD TCs (e.g. off power, Rx </a:t>
            </a:r>
            <a:r>
              <a:rPr kumimoji="1" lang="en-US" altLang="ja-JP" b="1" dirty="0" smtClean="0"/>
              <a:t>Spurious / Max input level)</a:t>
            </a:r>
            <a:endParaRPr kumimoji="1" lang="en-US" altLang="ja-JP" b="1" dirty="0" smtClean="0"/>
          </a:p>
          <a:p>
            <a:pPr lvl="1"/>
            <a:r>
              <a:rPr lang="en-US" altLang="ja-JP" dirty="0" smtClean="0"/>
              <a:t>MU for some TCs is expected to become large due to </a:t>
            </a:r>
            <a:r>
              <a:rPr lang="en-US" altLang="ja-JP" dirty="0" smtClean="0"/>
              <a:t>Low/High </a:t>
            </a:r>
            <a:r>
              <a:rPr lang="en-US" altLang="ja-JP" dirty="0" smtClean="0"/>
              <a:t>PSD and RAN5 need to select solution for this.</a:t>
            </a:r>
            <a:endParaRPr lang="en-US" altLang="ja-JP" dirty="0"/>
          </a:p>
          <a:p>
            <a:pPr marL="1249200" lvl="2" indent="-457200">
              <a:buFont typeface="+mj-lt"/>
              <a:buAutoNum type="arabicPeriod"/>
            </a:pPr>
            <a:r>
              <a:rPr lang="en-US" altLang="ja-JP" dirty="0" smtClean="0"/>
              <a:t>To Test with large relaxation</a:t>
            </a:r>
          </a:p>
          <a:p>
            <a:pPr marL="1249200" lvl="2" indent="-457200">
              <a:buFont typeface="+mj-lt"/>
              <a:buAutoNum type="arabicPeriod"/>
            </a:pPr>
            <a:r>
              <a:rPr kumimoji="1" lang="en-US" altLang="ja-JP" dirty="0" smtClean="0"/>
              <a:t>To Test with test setup with smaller MU</a:t>
            </a:r>
          </a:p>
          <a:p>
            <a:pPr marL="1249200" lvl="2" indent="-457200">
              <a:buFont typeface="+mj-lt"/>
              <a:buAutoNum type="arabicPeriod"/>
            </a:pPr>
            <a:r>
              <a:rPr lang="en-US" altLang="ja-JP" dirty="0" smtClean="0"/>
              <a:t>To avoid testing these TCs</a:t>
            </a:r>
            <a:endParaRPr kumimoji="1" lang="en-US" altLang="ja-JP" dirty="0" smtClean="0"/>
          </a:p>
          <a:p>
            <a:pPr lvl="1"/>
            <a:r>
              <a:rPr kumimoji="1" lang="en-US" altLang="ja-JP" b="1" dirty="0" smtClean="0"/>
              <a:t>Action points</a:t>
            </a:r>
          </a:p>
          <a:p>
            <a:pPr marL="1249200" lvl="2" indent="-457200">
              <a:buFont typeface="+mj-lt"/>
              <a:buAutoNum type="arabicPeriod"/>
            </a:pPr>
            <a:r>
              <a:rPr lang="en-US" altLang="ja-JP" dirty="0" smtClean="0"/>
              <a:t>RAN5 prepare some analyses about testability issue (e.g. MU calculation itself)</a:t>
            </a:r>
          </a:p>
          <a:p>
            <a:pPr marL="1249200" lvl="2" indent="-457200">
              <a:buFont typeface="+mj-lt"/>
              <a:buAutoNum type="arabicPeriod"/>
            </a:pPr>
            <a:r>
              <a:rPr kumimoji="1" lang="en-US" altLang="ja-JP" dirty="0" smtClean="0"/>
              <a:t>RAN5 select any solution above.</a:t>
            </a:r>
          </a:p>
          <a:p>
            <a:pPr marL="414900" indent="-342900">
              <a:buFont typeface="+mj-lt"/>
              <a:buAutoNum type="arabicPeriod"/>
            </a:pPr>
            <a:r>
              <a:rPr lang="en-US" altLang="ja-JP" b="1" dirty="0" smtClean="0"/>
              <a:t>Leverage of the RAN4’s MU</a:t>
            </a:r>
          </a:p>
          <a:p>
            <a:pPr lvl="1"/>
            <a:r>
              <a:rPr lang="en-US" altLang="ja-JP" dirty="0" smtClean="0"/>
              <a:t>RAN4’s </a:t>
            </a:r>
            <a:r>
              <a:rPr lang="en-US" altLang="ja-JP" dirty="0"/>
              <a:t>MU </a:t>
            </a:r>
            <a:r>
              <a:rPr lang="en-US" altLang="ja-JP" dirty="0" smtClean="0"/>
              <a:t>is </a:t>
            </a:r>
            <a:r>
              <a:rPr lang="en-US" altLang="ja-JP" dirty="0"/>
              <a:t>for MOP and REFSENS and RAN5 cannot reuse </a:t>
            </a:r>
            <a:r>
              <a:rPr lang="en-US" altLang="ja-JP" dirty="0" smtClean="0"/>
              <a:t>these analyses </a:t>
            </a:r>
            <a:r>
              <a:rPr lang="en-US" altLang="ja-JP" dirty="0"/>
              <a:t>for some specific </a:t>
            </a:r>
            <a:r>
              <a:rPr lang="en-US" altLang="ja-JP" dirty="0" smtClean="0"/>
              <a:t>TCs.</a:t>
            </a:r>
          </a:p>
          <a:p>
            <a:pPr lvl="2"/>
            <a:r>
              <a:rPr lang="en-US" altLang="ja-JP" dirty="0" smtClean="0"/>
              <a:t>Occupied bandwidth, frequency error, Spurious etc.</a:t>
            </a:r>
          </a:p>
          <a:p>
            <a:pPr marL="414900" indent="-342900">
              <a:buFont typeface="+mj-lt"/>
              <a:buAutoNum type="arabicPeriod"/>
            </a:pPr>
            <a:r>
              <a:rPr kumimoji="1" lang="en-US" altLang="ja-JP" b="1" dirty="0" smtClean="0"/>
              <a:t>Handling on Extreme condition (EC)</a:t>
            </a:r>
          </a:p>
          <a:p>
            <a:pPr lvl="1"/>
            <a:r>
              <a:rPr lang="en-US" altLang="ja-JP" dirty="0" smtClean="0"/>
              <a:t>Handling EC makes RAN5 MU larger.</a:t>
            </a:r>
          </a:p>
        </p:txBody>
      </p:sp>
      <p:sp>
        <p:nvSpPr>
          <p:cNvPr id="3" name="タイトル 2"/>
          <p:cNvSpPr>
            <a:spLocks noGrp="1"/>
          </p:cNvSpPr>
          <p:nvPr>
            <p:ph type="title"/>
          </p:nvPr>
        </p:nvSpPr>
        <p:spPr/>
        <p:txBody>
          <a:bodyPr/>
          <a:lstStyle/>
          <a:p>
            <a:r>
              <a:rPr kumimoji="1" lang="en-US" altLang="ja-JP" dirty="0" smtClean="0"/>
              <a:t>[MU] Remaining issues on MU work (inside RAN5)</a:t>
            </a:r>
            <a:endParaRPr kumimoji="1" lang="ja-JP" altLang="en-US" dirty="0"/>
          </a:p>
        </p:txBody>
      </p:sp>
    </p:spTree>
    <p:extLst>
      <p:ext uri="{BB962C8B-B14F-4D97-AF65-F5344CB8AC3E}">
        <p14:creationId xmlns:p14="http://schemas.microsoft.com/office/powerpoint/2010/main" val="13352329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pPr marL="529200" indent="-457200">
              <a:buFont typeface="+mj-lt"/>
              <a:buAutoNum type="arabicPeriod"/>
            </a:pPr>
            <a:r>
              <a:rPr kumimoji="1" lang="en-US" altLang="ja-JP" sz="2000" b="1" dirty="0" smtClean="0"/>
              <a:t>Measurement grid (</a:t>
            </a:r>
            <a:r>
              <a:rPr lang="en-US" altLang="ja-JP" sz="2000" b="1" dirty="0" smtClean="0"/>
              <a:t>Method, Number of the points</a:t>
            </a:r>
            <a:r>
              <a:rPr kumimoji="1" lang="en-US" altLang="ja-JP" sz="2000" b="1" dirty="0" smtClean="0"/>
              <a:t>) is not defined in RAN4.</a:t>
            </a:r>
          </a:p>
          <a:p>
            <a:pPr lvl="1"/>
            <a:r>
              <a:rPr lang="en-US" altLang="ja-JP" sz="2000" dirty="0" smtClean="0"/>
              <a:t>Measurement grid has impact on MU calculation and defining Measurement grid during the RAN4#86-bis is required for RAN5’s MU work.</a:t>
            </a:r>
            <a:endParaRPr lang="en-US" altLang="ja-JP" sz="2000" dirty="0"/>
          </a:p>
          <a:p>
            <a:pPr lvl="1"/>
            <a:endParaRPr kumimoji="1" lang="en-US" altLang="ja-JP" sz="2000" dirty="0" smtClean="0"/>
          </a:p>
          <a:p>
            <a:pPr marL="529200" indent="-457200">
              <a:buFont typeface="+mj-lt"/>
              <a:buAutoNum type="arabicPeriod"/>
            </a:pPr>
            <a:r>
              <a:rPr lang="en-US" altLang="ja-JP" sz="2000" b="1" dirty="0" smtClean="0"/>
              <a:t>It is expected that a</a:t>
            </a:r>
            <a:r>
              <a:rPr kumimoji="1" lang="en-US" altLang="ja-JP" sz="2000" b="1" dirty="0" smtClean="0"/>
              <a:t>dditional test setups will be defined in TR 38.810 in the future.</a:t>
            </a:r>
            <a:endParaRPr kumimoji="1" lang="en-US" altLang="ja-JP" sz="2000" b="1" dirty="0"/>
          </a:p>
          <a:p>
            <a:pPr lvl="1"/>
            <a:r>
              <a:rPr lang="en-US" altLang="ja-JP" sz="2000" dirty="0" smtClean="0"/>
              <a:t>It is difficult for RAN5 to modify MU or TT after completing RAN5’s MU/TT work once.</a:t>
            </a:r>
          </a:p>
          <a:p>
            <a:pPr lvl="1"/>
            <a:r>
              <a:rPr lang="en-US" altLang="ja-JP" sz="2000" dirty="0" smtClean="0"/>
              <a:t>Additional test setup may not be taken into account to the TT.</a:t>
            </a:r>
          </a:p>
          <a:p>
            <a:endParaRPr lang="en-US" altLang="ja-JP" sz="2000" dirty="0" smtClean="0"/>
          </a:p>
          <a:p>
            <a:r>
              <a:rPr lang="en-US" altLang="ja-JP" sz="2000" b="1" dirty="0" smtClean="0">
                <a:solidFill>
                  <a:schemeClr val="accent1"/>
                </a:solidFill>
              </a:rPr>
              <a:t>Remaining issues related to RAN4 should be shared with RAN4 during RAN5#NR2.</a:t>
            </a:r>
            <a:endParaRPr lang="en-US" altLang="ja-JP" sz="2000" b="1" dirty="0">
              <a:solidFill>
                <a:schemeClr val="accent1"/>
              </a:solidFill>
            </a:endParaRPr>
          </a:p>
          <a:p>
            <a:pPr lvl="1"/>
            <a:r>
              <a:rPr lang="en-US" altLang="ja-JP" sz="2000" dirty="0" smtClean="0"/>
              <a:t>RAN5 send LS to RAN4 during RAN5#NR2.</a:t>
            </a:r>
            <a:endParaRPr kumimoji="1" lang="en-US" altLang="ja-JP" sz="2000" dirty="0"/>
          </a:p>
          <a:p>
            <a:endParaRPr kumimoji="1" lang="ja-JP" altLang="en-US" sz="2000" dirty="0"/>
          </a:p>
        </p:txBody>
      </p:sp>
      <p:sp>
        <p:nvSpPr>
          <p:cNvPr id="3" name="タイトル 2"/>
          <p:cNvSpPr>
            <a:spLocks noGrp="1"/>
          </p:cNvSpPr>
          <p:nvPr>
            <p:ph type="title"/>
          </p:nvPr>
        </p:nvSpPr>
        <p:spPr/>
        <p:txBody>
          <a:bodyPr/>
          <a:lstStyle/>
          <a:p>
            <a:r>
              <a:rPr lang="en-US" altLang="ja-JP" dirty="0"/>
              <a:t>[MU] Remaining issues on MU </a:t>
            </a:r>
            <a:r>
              <a:rPr lang="en-US" altLang="ja-JP" dirty="0" smtClean="0"/>
              <a:t>work (related to RAN4)</a:t>
            </a:r>
            <a:endParaRPr kumimoji="1" lang="ja-JP" altLang="en-US" dirty="0"/>
          </a:p>
        </p:txBody>
      </p:sp>
    </p:spTree>
    <p:extLst>
      <p:ext uri="{BB962C8B-B14F-4D97-AF65-F5344CB8AC3E}">
        <p14:creationId xmlns:p14="http://schemas.microsoft.com/office/powerpoint/2010/main" val="40673858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normAutofit/>
          </a:bodyPr>
          <a:lstStyle/>
          <a:p>
            <a:r>
              <a:rPr kumimoji="1" lang="en-US" altLang="ja-JP" b="1" dirty="0" smtClean="0"/>
              <a:t>This point is proposed in [5] and </a:t>
            </a:r>
            <a:r>
              <a:rPr lang="en-US" altLang="ja-JP" b="1" dirty="0" smtClean="0"/>
              <a:t>RAN5</a:t>
            </a:r>
            <a:r>
              <a:rPr kumimoji="1" lang="en-US" altLang="ja-JP" b="1" dirty="0" smtClean="0"/>
              <a:t> can use this method.</a:t>
            </a:r>
          </a:p>
          <a:p>
            <a:pPr lvl="1"/>
            <a:r>
              <a:rPr lang="en-US" altLang="ja-JP" b="1" u="sng" dirty="0" smtClean="0"/>
              <a:t>Format </a:t>
            </a:r>
            <a:r>
              <a:rPr lang="en-US" altLang="ja-JP" b="1" u="sng" dirty="0"/>
              <a:t>of the MU information in </a:t>
            </a:r>
            <a:r>
              <a:rPr lang="en-US" altLang="ja-JP" b="1" u="sng" dirty="0" smtClean="0"/>
              <a:t>TS 38.521-2,3</a:t>
            </a:r>
            <a:endParaRPr kumimoji="1" lang="en-US" altLang="ja-JP" b="1" u="sng" dirty="0" smtClean="0"/>
          </a:p>
          <a:p>
            <a:pPr lvl="2"/>
            <a:r>
              <a:rPr lang="en-US" altLang="ja-JP" dirty="0" smtClean="0"/>
              <a:t>Define </a:t>
            </a:r>
            <a:r>
              <a:rPr lang="en-US" altLang="ja-JP" dirty="0"/>
              <a:t>an Annex to specify MU limits (MU threshold) per test case. This MU limits are common for all testing methodologies. This annex can be similar as Annex F of TS 36.521-1.</a:t>
            </a:r>
          </a:p>
          <a:p>
            <a:pPr lvl="2"/>
            <a:r>
              <a:rPr lang="en-US" altLang="ja-JP" dirty="0" smtClean="0"/>
              <a:t>Define </a:t>
            </a:r>
            <a:r>
              <a:rPr lang="en-US" altLang="ja-JP" dirty="0"/>
              <a:t>an Annex to specify applicability of permitted testing methodology per test requirement. This annex will contain a table describing per test requirement, permitted test methodologies as a function of DUT antenna implementation details available. The format of this table is proposed in </a:t>
            </a:r>
            <a:r>
              <a:rPr lang="en-US" altLang="ja-JP" dirty="0" smtClean="0"/>
              <a:t>R5-181931.</a:t>
            </a:r>
            <a:endParaRPr lang="en-US" altLang="ja-JP" dirty="0"/>
          </a:p>
          <a:p>
            <a:pPr lvl="2"/>
            <a:r>
              <a:rPr lang="en-US" altLang="ja-JP" dirty="0" smtClean="0"/>
              <a:t>Include </a:t>
            </a:r>
            <a:r>
              <a:rPr lang="en-US" altLang="ja-JP" dirty="0"/>
              <a:t>references to TR 38.903 for details on MU limit calculation in above annexes.</a:t>
            </a:r>
          </a:p>
          <a:p>
            <a:pPr lvl="1"/>
            <a:r>
              <a:rPr lang="en-US" altLang="ja-JP" b="1" u="sng" dirty="0" smtClean="0"/>
              <a:t>Format </a:t>
            </a:r>
            <a:r>
              <a:rPr lang="en-US" altLang="ja-JP" b="1" u="sng" dirty="0"/>
              <a:t>of the MU information in </a:t>
            </a:r>
            <a:r>
              <a:rPr lang="en-US" altLang="ja-JP" b="1" u="sng" dirty="0" smtClean="0"/>
              <a:t>TR 38.903</a:t>
            </a:r>
            <a:endParaRPr kumimoji="1" lang="en-US" altLang="ja-JP" b="1" u="sng" dirty="0"/>
          </a:p>
          <a:p>
            <a:pPr lvl="2"/>
            <a:r>
              <a:rPr lang="en-US" altLang="ja-JP" dirty="0" smtClean="0"/>
              <a:t>Sections </a:t>
            </a:r>
            <a:r>
              <a:rPr lang="en-US" altLang="ja-JP" dirty="0"/>
              <a:t>per testing methodology</a:t>
            </a:r>
          </a:p>
          <a:p>
            <a:pPr lvl="3"/>
            <a:r>
              <a:rPr lang="en-US" altLang="ja-JP" dirty="0" smtClean="0"/>
              <a:t>Sub-section </a:t>
            </a:r>
            <a:r>
              <a:rPr lang="en-US" altLang="ja-JP" dirty="0"/>
              <a:t>for MU factor definition describing possible values of such parameter to be used in final MU calculation. Similar to Annex B.1.X.4 in TR </a:t>
            </a:r>
            <a:r>
              <a:rPr lang="en-US" altLang="ja-JP" dirty="0" smtClean="0"/>
              <a:t>38.810. </a:t>
            </a:r>
            <a:endParaRPr lang="en-US" altLang="ja-JP" dirty="0"/>
          </a:p>
          <a:p>
            <a:pPr lvl="3"/>
            <a:r>
              <a:rPr lang="en-US" altLang="ja-JP" dirty="0" smtClean="0"/>
              <a:t>Sub-section </a:t>
            </a:r>
            <a:r>
              <a:rPr lang="en-US" altLang="ja-JP" dirty="0"/>
              <a:t>for MU factors affecting a given metric (for example EIRP) including a table listing MU factors with references to MU factors definition sub-section. As Annex B.1.X.2 in TR </a:t>
            </a:r>
            <a:r>
              <a:rPr lang="en-US" altLang="ja-JP" dirty="0" smtClean="0"/>
              <a:t>38.810.</a:t>
            </a:r>
            <a:endParaRPr lang="en-US" altLang="ja-JP" dirty="0"/>
          </a:p>
          <a:p>
            <a:pPr lvl="3"/>
            <a:r>
              <a:rPr lang="en-US" altLang="ja-JP" dirty="0" smtClean="0"/>
              <a:t>Sub-section </a:t>
            </a:r>
            <a:r>
              <a:rPr lang="en-US" altLang="ja-JP" dirty="0"/>
              <a:t>for MU calculation/assessment per test requirement:</a:t>
            </a:r>
          </a:p>
          <a:p>
            <a:pPr lvl="2"/>
            <a:r>
              <a:rPr lang="en-US" altLang="ja-JP" dirty="0" smtClean="0"/>
              <a:t>Final </a:t>
            </a:r>
            <a:r>
              <a:rPr lang="en-US" altLang="ja-JP" dirty="0"/>
              <a:t>section of MU threshold determination, indicating definition of MU threshold and references to the sections where its calculation can be found</a:t>
            </a:r>
            <a:r>
              <a:rPr lang="en-US" altLang="ja-JP" dirty="0" smtClean="0"/>
              <a:t>.</a:t>
            </a:r>
            <a:endParaRPr lang="en-US" altLang="ja-JP" dirty="0"/>
          </a:p>
        </p:txBody>
      </p:sp>
      <p:sp>
        <p:nvSpPr>
          <p:cNvPr id="3" name="タイトル 2"/>
          <p:cNvSpPr>
            <a:spLocks noGrp="1"/>
          </p:cNvSpPr>
          <p:nvPr>
            <p:ph type="title"/>
          </p:nvPr>
        </p:nvSpPr>
        <p:spPr/>
        <p:txBody>
          <a:bodyPr/>
          <a:lstStyle/>
          <a:p>
            <a:r>
              <a:rPr lang="en-US" altLang="ja-JP" dirty="0" smtClean="0"/>
              <a:t>[MU] How </a:t>
            </a:r>
            <a:r>
              <a:rPr lang="en-US" altLang="ja-JP" dirty="0"/>
              <a:t>to reflect </a:t>
            </a:r>
            <a:r>
              <a:rPr lang="en-US" altLang="ja-JP" dirty="0" smtClean="0"/>
              <a:t>MU analysis into </a:t>
            </a:r>
            <a:r>
              <a:rPr lang="en-US" altLang="ja-JP" dirty="0"/>
              <a:t>the Specification </a:t>
            </a:r>
            <a:r>
              <a:rPr lang="en-US" altLang="ja-JP" dirty="0" smtClean="0"/>
              <a:t>(TS 38.521-2,3, </a:t>
            </a:r>
            <a:r>
              <a:rPr lang="en-US" altLang="ja-JP" dirty="0"/>
              <a:t>TR </a:t>
            </a:r>
            <a:r>
              <a:rPr lang="en-US" altLang="ja-JP" dirty="0" smtClean="0"/>
              <a:t>38.903)</a:t>
            </a:r>
            <a:endParaRPr kumimoji="1" lang="ja-JP" altLang="en-US" dirty="0"/>
          </a:p>
        </p:txBody>
      </p:sp>
    </p:spTree>
    <p:extLst>
      <p:ext uri="{BB962C8B-B14F-4D97-AF65-F5344CB8AC3E}">
        <p14:creationId xmlns:p14="http://schemas.microsoft.com/office/powerpoint/2010/main" val="1202126580"/>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ysClr val="window" lastClr="FFFFFF"/>
      </a:lt1>
      <a:dk2>
        <a:srgbClr val="44546A"/>
      </a:dk2>
      <a:lt2>
        <a:srgbClr val="E7E6E6"/>
      </a:lt2>
      <a:accent1>
        <a:srgbClr val="101797"/>
      </a:accent1>
      <a:accent2>
        <a:srgbClr val="C61B2E"/>
      </a:accent2>
      <a:accent3>
        <a:srgbClr val="A5A5A5"/>
      </a:accent3>
      <a:accent4>
        <a:srgbClr val="E6B74D"/>
      </a:accent4>
      <a:accent5>
        <a:srgbClr val="ED7D31"/>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TotalTime>
  <Words>1700</Words>
  <Application>Microsoft Office PowerPoint</Application>
  <PresentationFormat>ワイド画面</PresentationFormat>
  <Paragraphs>389</Paragraphs>
  <Slides>15</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15</vt:i4>
      </vt:variant>
    </vt:vector>
  </HeadingPairs>
  <TitlesOfParts>
    <vt:vector size="24" baseType="lpstr">
      <vt:lpstr>ＭＳ 明朝</vt:lpstr>
      <vt:lpstr>メイリオ</vt:lpstr>
      <vt:lpstr>游ゴシック</vt:lpstr>
      <vt:lpstr>游明朝</vt:lpstr>
      <vt:lpstr>Arial</vt:lpstr>
      <vt:lpstr>Segoe UI</vt:lpstr>
      <vt:lpstr>Times New Roman</vt:lpstr>
      <vt:lpstr>Wingdings</vt:lpstr>
      <vt:lpstr>Office テーマ</vt:lpstr>
      <vt:lpstr>Time plan for defining MU and TT for RF tests</vt:lpstr>
      <vt:lpstr>Introduction</vt:lpstr>
      <vt:lpstr>MU/TT defining approach</vt:lpstr>
      <vt:lpstr>[MU] WF about how to define MU</vt:lpstr>
      <vt:lpstr>[MU] WF about how to define MU</vt:lpstr>
      <vt:lpstr>[MU] Priority of the TCs</vt:lpstr>
      <vt:lpstr>[MU] Remaining issues on MU work (inside RAN5)</vt:lpstr>
      <vt:lpstr>[MU] Remaining issues on MU work (related to RAN4)</vt:lpstr>
      <vt:lpstr>[MU] How to reflect MU analysis into the Specification (TS 38.521-2,3, TR 38.903)</vt:lpstr>
      <vt:lpstr>[TT] WF about how to define TT</vt:lpstr>
      <vt:lpstr>[TT] WF about how to define TT</vt:lpstr>
      <vt:lpstr>[MU/TT] Priority of the items</vt:lpstr>
      <vt:lpstr>[MU/TT] Time plan of the work</vt:lpstr>
      <vt:lpstr>[Example] Specific approach of the MU/TT work</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8175713</dc:creator>
  <cp:lastModifiedBy>8175713</cp:lastModifiedBy>
  <cp:revision>167</cp:revision>
  <dcterms:created xsi:type="dcterms:W3CDTF">2017-03-26T05:24:29Z</dcterms:created>
  <dcterms:modified xsi:type="dcterms:W3CDTF">2018-04-12T10:29:32Z</dcterms:modified>
</cp:coreProperties>
</file>