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3820" autoAdjust="0"/>
    <p:restoredTop sz="95488" autoAdjust="0"/>
  </p:normalViewPr>
  <p:slideViewPr>
    <p:cSldViewPr>
      <p:cViewPr varScale="1">
        <p:scale>
          <a:sx n="94" d="100"/>
          <a:sy n="94" d="100"/>
        </p:scale>
        <p:origin x="2049" y="4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25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xtHeaderSecClass"/>
          <p:cNvSpPr txBox="1"/>
          <p:nvPr userDrawn="1"/>
        </p:nvSpPr>
        <p:spPr>
          <a:xfrm>
            <a:off x="8255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>
                <a:solidFill>
                  <a:srgbClr val="000000"/>
                </a:solidFill>
                <a:latin typeface="Arial"/>
              </a:rPr>
              <a:t>Confidential</a:t>
            </a:r>
          </a:p>
        </p:txBody>
      </p:sp>
      <p:sp>
        <p:nvSpPr>
          <p:cNvPr id="12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sv-SE" sz="750" b="0">
                <a:solidFill>
                  <a:srgbClr val="7F7F7F"/>
                </a:solidFill>
                <a:latin typeface="Arial"/>
              </a:rPr>
              <a:t>PA1</a:t>
            </a:r>
          </a:p>
        </p:txBody>
      </p:sp>
      <p:sp>
        <p:nvSpPr>
          <p:cNvPr id="13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sv-SE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4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sv-SE" sz="750" b="0">
                <a:solidFill>
                  <a:srgbClr val="7F7F7F"/>
                </a:solidFill>
                <a:latin typeface="Arial"/>
              </a:rPr>
              <a:t>2016-05-04</a:t>
            </a:r>
          </a:p>
        </p:txBody>
      </p:sp>
      <p:sp>
        <p:nvSpPr>
          <p:cNvPr id="15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BCAD5C48-5F36-44DC-A08F-A4DD3B75EB63}" type="slidenum">
              <a:rPr lang="sv-SE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sv-SE" sz="750" b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6/30/2016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6/30/2016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6/30/2016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6/30/2016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6/30/2016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6/30/2016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13812-EA72-47AB-9D6E-EA4ADB4AE536}" type="datetimeFigureOut">
              <a:rPr lang="en-US" smtClean="0"/>
              <a:pPr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xtHeaderSecClass"/>
          <p:cNvSpPr txBox="1"/>
          <p:nvPr userDrawn="1"/>
        </p:nvSpPr>
        <p:spPr>
          <a:xfrm>
            <a:off x="8255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>
                <a:solidFill>
                  <a:srgbClr val="000000"/>
                </a:solidFill>
                <a:latin typeface="Arial"/>
              </a:rPr>
              <a:t>Confidential</a:t>
            </a:r>
          </a:p>
        </p:txBody>
      </p:sp>
      <p:sp>
        <p:nvSpPr>
          <p:cNvPr id="12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sv-SE" sz="750" b="0">
                <a:solidFill>
                  <a:srgbClr val="7F7F7F"/>
                </a:solidFill>
                <a:latin typeface="Arial"/>
              </a:rPr>
              <a:t>PA1</a:t>
            </a:r>
          </a:p>
        </p:txBody>
      </p:sp>
      <p:sp>
        <p:nvSpPr>
          <p:cNvPr id="13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sv-SE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4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sv-SE" sz="750" b="0">
                <a:solidFill>
                  <a:srgbClr val="7F7F7F"/>
                </a:solidFill>
                <a:latin typeface="Arial"/>
              </a:rPr>
              <a:t>2016-05-04</a:t>
            </a:r>
          </a:p>
        </p:txBody>
      </p:sp>
      <p:sp>
        <p:nvSpPr>
          <p:cNvPr id="15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DA2AC554-F8D9-4EC2-88FA-634FB793AAF9}" type="slidenum">
              <a:rPr lang="sv-SE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sv-SE" sz="750" b="0">
              <a:solidFill>
                <a:srgbClr val="7F7F7F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23467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DRAFT </a:t>
            </a:r>
            <a:r>
              <a:rPr lang="en-US" dirty="0"/>
              <a:t>WF on RF/RRM test frequency and selection approach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Dish, Ericsson</a:t>
            </a:r>
            <a:r>
              <a:rPr lang="en-US">
                <a:solidFill>
                  <a:schemeClr val="tx1"/>
                </a:solidFill>
              </a:rPr>
              <a:t>, Qualcomm, </a:t>
            </a:r>
            <a:r>
              <a:rPr lang="en-U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404664"/>
            <a:ext cx="84969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483100" algn="l"/>
                <a:tab pos="6264275" algn="r"/>
                <a:tab pos="6280150" algn="l"/>
                <a:tab pos="6632575" algn="l"/>
                <a:tab pos="69072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3GPP RAN WG5 NB-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IoT</a:t>
            </a:r>
            <a:r>
              <a:rPr lang="en-US" b="1" dirty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 Ad-hoc#1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en-US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		</a:t>
            </a:r>
            <a:r>
              <a:rPr lang="en-US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en-GB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R5-164125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64275" algn="r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Sophia Antipolis, France, 28 –  </a:t>
            </a:r>
            <a:r>
              <a:rPr lang="en-US" b="1" dirty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30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June, 2016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Autofit/>
          </a:bodyPr>
          <a:lstStyle/>
          <a:p>
            <a:endParaRPr lang="en-US" sz="1600" dirty="0">
              <a:solidFill>
                <a:srgbClr val="0070C0"/>
              </a:solidFill>
            </a:endParaRPr>
          </a:p>
          <a:p>
            <a:pPr lvl="0"/>
            <a:r>
              <a:rPr lang="en-US" sz="1800" dirty="0"/>
              <a:t>Rx tests : total 7 tests </a:t>
            </a:r>
          </a:p>
          <a:p>
            <a:pPr lvl="0"/>
            <a:r>
              <a:rPr lang="en-US" sz="1800" dirty="0" err="1"/>
              <a:t>Tx</a:t>
            </a:r>
            <a:r>
              <a:rPr lang="en-US" sz="1800" dirty="0"/>
              <a:t> tests: total 19 tests</a:t>
            </a:r>
          </a:p>
          <a:p>
            <a:pPr lvl="0"/>
            <a:r>
              <a:rPr lang="en-US" sz="1800" dirty="0" err="1"/>
              <a:t>Demod</a:t>
            </a:r>
            <a:r>
              <a:rPr lang="en-US" sz="1800" dirty="0"/>
              <a:t> Performance &amp; RRM: [TBD] tests</a:t>
            </a:r>
          </a:p>
          <a:p>
            <a:pPr lvl="0"/>
            <a:r>
              <a:rPr lang="en-US" sz="1800" dirty="0"/>
              <a:t>NB-</a:t>
            </a:r>
            <a:r>
              <a:rPr lang="en-US" sz="1800" dirty="0" err="1"/>
              <a:t>IoT</a:t>
            </a:r>
            <a:r>
              <a:rPr lang="en-US" sz="1800" dirty="0"/>
              <a:t> operating bands 1, 2, 3, 5, 8, 12, 13, 17, 18, 19, 20, 26, 28, 66</a:t>
            </a:r>
          </a:p>
          <a:p>
            <a:pPr lvl="0"/>
            <a:r>
              <a:rPr lang="en-US" sz="1800" dirty="0"/>
              <a:t>Nominal channel spacing between 2 adjacent carriers</a:t>
            </a:r>
          </a:p>
          <a:p>
            <a:pPr lvl="1"/>
            <a:r>
              <a:rPr lang="en-US" sz="1600" dirty="0"/>
              <a:t>In Stand-alone mode : 200kHz</a:t>
            </a:r>
          </a:p>
          <a:p>
            <a:pPr lvl="1"/>
            <a:r>
              <a:rPr lang="en-US" sz="1600" dirty="0"/>
              <a:t>In Guard band mode and In-band mode : 180kHz</a:t>
            </a:r>
          </a:p>
          <a:p>
            <a:pPr lvl="0"/>
            <a:r>
              <a:rPr lang="en-US" sz="1800" dirty="0"/>
              <a:t>Channel raster: 100kHz </a:t>
            </a:r>
          </a:p>
          <a:p>
            <a:pPr lvl="0"/>
            <a:r>
              <a:rPr lang="en-US" sz="1800" dirty="0"/>
              <a:t>Operating mode assumption for all Rx/</a:t>
            </a:r>
            <a:r>
              <a:rPr lang="en-US" sz="1800" dirty="0" err="1"/>
              <a:t>Tx</a:t>
            </a:r>
            <a:r>
              <a:rPr lang="en-US" sz="1800" dirty="0"/>
              <a:t> tests: Standalone mode (may vary depending on the TC)</a:t>
            </a:r>
          </a:p>
          <a:p>
            <a:r>
              <a:rPr lang="en-US" sz="1800" dirty="0"/>
              <a:t>UL BW assumed to be single tone 15kHz for all DL tests</a:t>
            </a:r>
            <a:endParaRPr 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Assumption for </a:t>
            </a:r>
            <a:r>
              <a:rPr lang="en-US" dirty="0" err="1"/>
              <a:t>TRx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2000" dirty="0"/>
              <a:t>NB-</a:t>
            </a:r>
            <a:r>
              <a:rPr lang="en-US" sz="2000" dirty="0" err="1"/>
              <a:t>IoT</a:t>
            </a:r>
            <a:r>
              <a:rPr lang="en-US" sz="2000" dirty="0"/>
              <a:t> core requirements for reference design architecture are based on one wideband filter across all bands in low frequencies (729MHz – 1GHz) and one across higher frequencies (1805MHz – 2200MHz), which is reflected in the RAN4 WF for OOBB, in R4-164900.</a:t>
            </a:r>
          </a:p>
          <a:p>
            <a:pPr lvl="0"/>
            <a:r>
              <a:rPr lang="en-US" sz="2000" dirty="0"/>
              <a:t>Based on this approach the test frequency selection for all </a:t>
            </a:r>
            <a:r>
              <a:rPr lang="en-US" sz="2000" dirty="0" err="1"/>
              <a:t>TRx</a:t>
            </a:r>
            <a:r>
              <a:rPr lang="en-US" sz="2000" dirty="0"/>
              <a:t> test cases will be made across all the bands UE supports in these lower or higher frequencies </a:t>
            </a:r>
          </a:p>
          <a:p>
            <a:pPr lvl="1"/>
            <a:r>
              <a:rPr lang="en-US" sz="1800" dirty="0"/>
              <a:t>E.g. Tested Frequency: Low range of the lowest supported band in 729MHz-1GHz frequencies</a:t>
            </a:r>
          </a:p>
          <a:p>
            <a:r>
              <a:rPr lang="en-US" sz="2000" dirty="0"/>
              <a:t>For most cases the test frequency selection can be generic across chapters 6 &amp; 7, but some requirements need exceptions :</a:t>
            </a:r>
          </a:p>
          <a:p>
            <a:pPr lvl="1"/>
            <a:r>
              <a:rPr lang="en-US" sz="1600" dirty="0"/>
              <a:t>E.g. Occupied bandwidth, UE Co-existence, Out-of-band blocking</a:t>
            </a:r>
          </a:p>
        </p:txBody>
      </p:sp>
    </p:spTree>
    <p:extLst>
      <p:ext uri="{BB962C8B-B14F-4D97-AF65-F5344CB8AC3E}">
        <p14:creationId xmlns:p14="http://schemas.microsoft.com/office/powerpoint/2010/main" val="365233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for RF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2208"/>
            <a:ext cx="8229600" cy="4853136"/>
          </a:xfrm>
        </p:spPr>
        <p:txBody>
          <a:bodyPr>
            <a:noAutofit/>
          </a:bodyPr>
          <a:lstStyle/>
          <a:p>
            <a:r>
              <a:rPr lang="en-US" sz="1600" dirty="0"/>
              <a:t>Define a low and a high test frequency point for each operating band into TS 36.508 Ch.5:</a:t>
            </a:r>
          </a:p>
          <a:p>
            <a:pPr lvl="1"/>
            <a:r>
              <a:rPr lang="en-US" sz="1200" dirty="0"/>
              <a:t>As far as possible, frequency points should be made common to all operation modes</a:t>
            </a:r>
          </a:p>
          <a:p>
            <a:pPr lvl="1"/>
            <a:r>
              <a:rPr lang="en-US" sz="1200" dirty="0"/>
              <a:t>Specify all these frequency points in common tables and indicate which band they belong to:</a:t>
            </a:r>
          </a:p>
          <a:p>
            <a:pPr lvl="2"/>
            <a:r>
              <a:rPr lang="en-US" sz="1100" dirty="0"/>
              <a:t>Table for bands in 729MHz – 1GHz range</a:t>
            </a:r>
          </a:p>
          <a:p>
            <a:pPr lvl="2"/>
            <a:r>
              <a:rPr lang="en-US" sz="1100" dirty="0"/>
              <a:t>Table for bands in 1805MHz – 2200MHz range</a:t>
            </a:r>
          </a:p>
          <a:p>
            <a:r>
              <a:rPr lang="en-US" sz="1600" dirty="0"/>
              <a:t>Tested bands/frequency assumption is</a:t>
            </a:r>
          </a:p>
          <a:p>
            <a:pPr lvl="1"/>
            <a:r>
              <a:rPr lang="en-US" sz="1400" dirty="0"/>
              <a:t>Most </a:t>
            </a:r>
            <a:r>
              <a:rPr lang="en-US" sz="1400" dirty="0" err="1"/>
              <a:t>TRx</a:t>
            </a:r>
            <a:r>
              <a:rPr lang="en-US" sz="1400" dirty="0"/>
              <a:t> requirements are band independent within the frequency group (729-1000 or 1805-2200)</a:t>
            </a:r>
          </a:p>
          <a:p>
            <a:pPr lvl="1"/>
            <a:r>
              <a:rPr lang="en-US" sz="1400" dirty="0"/>
              <a:t>As a starting point for all </a:t>
            </a:r>
            <a:r>
              <a:rPr lang="en-US" sz="1400" dirty="0" err="1"/>
              <a:t>TRx</a:t>
            </a:r>
            <a:r>
              <a:rPr lang="en-US" sz="1400" dirty="0"/>
              <a:t> cases, 2 test frequency points are selected across the bands UE supports in the following way; </a:t>
            </a:r>
          </a:p>
          <a:p>
            <a:pPr lvl="2"/>
            <a:r>
              <a:rPr lang="en-US" sz="1100" dirty="0"/>
              <a:t>@ low range of the lowest supported band </a:t>
            </a:r>
          </a:p>
          <a:p>
            <a:pPr lvl="2"/>
            <a:r>
              <a:rPr lang="en-US" sz="1100" dirty="0"/>
              <a:t>@ high range of the highest supported band</a:t>
            </a:r>
            <a:endParaRPr lang="en-US" sz="1000" dirty="0"/>
          </a:p>
          <a:p>
            <a:pPr marL="457200" lvl="1" indent="0">
              <a:buNone/>
            </a:pPr>
            <a:r>
              <a:rPr lang="en-US" sz="1400" dirty="0"/>
              <a:t>	of the supported bands in (729MHz – 1GHz) AND (1805MHz – 2200MHz)</a:t>
            </a:r>
          </a:p>
          <a:p>
            <a:pPr lvl="1"/>
            <a:r>
              <a:rPr lang="en-US" sz="1400" dirty="0"/>
              <a:t>For other requirements that have a clear dependency on the band or exception otherwise, need further analysis:</a:t>
            </a:r>
          </a:p>
          <a:p>
            <a:pPr marL="914400" lvl="2" indent="0">
              <a:buNone/>
            </a:pPr>
            <a:r>
              <a:rPr lang="en-US" sz="1200" dirty="0"/>
              <a:t>Examples TCs that may require specific testing:</a:t>
            </a:r>
          </a:p>
          <a:p>
            <a:pPr lvl="2"/>
            <a:r>
              <a:rPr lang="en-US" sz="1100" dirty="0"/>
              <a:t>6.6.1F	Occupied bandwidth	</a:t>
            </a:r>
            <a:r>
              <a:rPr lang="en-US" sz="1100" dirty="0">
                <a:sym typeface="Wingdings" panose="05000000000000000000" pitchFamily="2" charset="2"/>
              </a:rPr>
              <a:t> May require testing in </a:t>
            </a:r>
            <a:r>
              <a:rPr lang="en-US" sz="1100" dirty="0"/>
              <a:t>all supported bands </a:t>
            </a:r>
          </a:p>
          <a:p>
            <a:pPr lvl="2"/>
            <a:r>
              <a:rPr lang="en-US" sz="1100" dirty="0"/>
              <a:t>6.6.3.2F	UE co-existence		</a:t>
            </a:r>
            <a:r>
              <a:rPr lang="en-US" sz="1100" dirty="0">
                <a:sym typeface="Wingdings" panose="05000000000000000000" pitchFamily="2" charset="2"/>
              </a:rPr>
              <a:t> </a:t>
            </a:r>
            <a:r>
              <a:rPr lang="en-US" sz="1100" dirty="0"/>
              <a:t>Requires band specific testing on the protected frequency ranges</a:t>
            </a:r>
          </a:p>
          <a:p>
            <a:pPr lvl="2"/>
            <a:r>
              <a:rPr lang="en-US" sz="1100" dirty="0"/>
              <a:t>7.6.2F	Out-of-band blocking	</a:t>
            </a:r>
            <a:r>
              <a:rPr lang="en-US" sz="1100" dirty="0">
                <a:sym typeface="Wingdings" panose="05000000000000000000" pitchFamily="2" charset="2"/>
              </a:rPr>
              <a:t> </a:t>
            </a:r>
            <a:r>
              <a:rPr lang="en-US" sz="1100" dirty="0"/>
              <a:t>Requires testing based on RAN4 OOBB WF in R4-164900</a:t>
            </a:r>
          </a:p>
          <a:p>
            <a:pPr lvl="2"/>
            <a:r>
              <a:rPr lang="en-US" sz="1100" dirty="0"/>
              <a:t>7.7F	Spurious response	</a:t>
            </a:r>
            <a:r>
              <a:rPr lang="en-US" sz="1100" dirty="0">
                <a:sym typeface="Wingdings" panose="05000000000000000000" pitchFamily="2" charset="2"/>
              </a:rPr>
              <a:t> B</a:t>
            </a:r>
            <a:r>
              <a:rPr lang="en-US" sz="1100" dirty="0"/>
              <a:t>ased on exceptions in OOBB</a:t>
            </a:r>
          </a:p>
          <a:p>
            <a:r>
              <a:rPr lang="en-US" sz="1600" dirty="0">
                <a:solidFill>
                  <a:srgbClr val="FF0000"/>
                </a:solidFill>
              </a:rPr>
              <a:t>For RAN5#72: </a:t>
            </a:r>
            <a:r>
              <a:rPr lang="en-US" sz="1400" dirty="0"/>
              <a:t>Test frequency selection, using low &amp; high </a:t>
            </a:r>
            <a:r>
              <a:rPr lang="en-US" sz="1400"/>
              <a:t>frequencies, for </a:t>
            </a:r>
            <a:r>
              <a:rPr lang="en-US" sz="1400" dirty="0"/>
              <a:t>each TC needs an analysis of the requirement and a discussion paper explaining it.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006350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Agreements for other areas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000" dirty="0"/>
              <a:t>For Demodulation Performance and RRM conformance requirements</a:t>
            </a:r>
            <a:endParaRPr lang="en-US" sz="1800" strike="sngStrike" dirty="0">
              <a:solidFill>
                <a:srgbClr val="FF0000"/>
              </a:solidFill>
            </a:endParaRPr>
          </a:p>
          <a:p>
            <a:pPr lvl="1"/>
            <a:r>
              <a:rPr lang="en-US" sz="1800" dirty="0"/>
              <a:t>Test point shall be made applicable for operation modes as defined in the core specification for each test </a:t>
            </a:r>
          </a:p>
          <a:p>
            <a:pPr lvl="2"/>
            <a:r>
              <a:rPr lang="en-US" sz="1400" dirty="0"/>
              <a:t>Test frequency is defined for each mode</a:t>
            </a:r>
          </a:p>
          <a:p>
            <a:pPr lvl="1"/>
            <a:r>
              <a:rPr lang="en-US" sz="1800" dirty="0"/>
              <a:t>Requirements are operating band independent</a:t>
            </a:r>
          </a:p>
          <a:p>
            <a:endParaRPr lang="en-US" sz="2000" dirty="0"/>
          </a:p>
          <a:p>
            <a:r>
              <a:rPr lang="en-US" sz="2000" dirty="0"/>
              <a:t>For other conformance testing &amp; future requirements</a:t>
            </a:r>
          </a:p>
          <a:p>
            <a:pPr lvl="1"/>
            <a:r>
              <a:rPr lang="en-US" sz="1800" dirty="0"/>
              <a:t>Define frequency test points from each operating band into TS 36.508 Ch. 4 as needed</a:t>
            </a:r>
          </a:p>
          <a:p>
            <a:pPr lvl="1"/>
            <a:r>
              <a:rPr lang="en-US" sz="1800" dirty="0"/>
              <a:t>As far as possible, the frequency points should be made common to all operation modes. </a:t>
            </a:r>
          </a:p>
        </p:txBody>
      </p:sp>
    </p:spTree>
    <p:extLst>
      <p:ext uri="{BB962C8B-B14F-4D97-AF65-F5344CB8AC3E}">
        <p14:creationId xmlns:p14="http://schemas.microsoft.com/office/powerpoint/2010/main" val="1492269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RF Test Cases for NB-</a:t>
            </a:r>
            <a:r>
              <a:rPr lang="en-US" dirty="0" err="1"/>
              <a:t>IoT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683917"/>
              </p:ext>
            </p:extLst>
          </p:nvPr>
        </p:nvGraphicFramePr>
        <p:xfrm>
          <a:off x="539552" y="1266303"/>
          <a:ext cx="5956300" cy="35893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1638165679"/>
                    </a:ext>
                  </a:extLst>
                </a:gridCol>
                <a:gridCol w="4330700">
                  <a:extLst>
                    <a:ext uri="{9D8B030D-6E8A-4147-A177-3AD203B41FA5}">
                      <a16:colId xmlns:a16="http://schemas.microsoft.com/office/drawing/2014/main" val="2843378738"/>
                    </a:ext>
                  </a:extLst>
                </a:gridCol>
              </a:tblGrid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6.2.2F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UE Maximum Output Power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3999895048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6.2.3F</a:t>
                      </a: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Maximum Power Reduction</a:t>
                      </a:r>
                      <a:r>
                        <a:rPr lang="en-US" sz="11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(MPR)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3539423127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6.2.5F</a:t>
                      </a: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Configured UE transmitted Output Power</a:t>
                      </a: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4278265575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6.3.2F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Minimum Output Power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1335285743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6.3.3F</a:t>
                      </a: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Transmit OFF power</a:t>
                      </a: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256505867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6.3.4F.1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General ON/OFF time mask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69678524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6.3.4F.2</a:t>
                      </a: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NPRACH time mask </a:t>
                      </a: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1134255818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6.3.5F.1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 Power Control Absolute power tolerance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2255618149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6.3.5F.2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 Power Control Relative power tolerance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3867754279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6.5.1F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 Frequency Error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973836923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6.5.2.1F.1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 Error Vector Magnitude (EVM)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3368341157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6.5.2.2F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 Carrier leakage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55521454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6.5.2.3F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 In-band emissions for non allocated RB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3628222972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6.6.1F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 Occupied bandwidth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2027447081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6.6.2.1F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Spectrum Emission Mask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3139979025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6.6.2.3F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 Adjacent Channel Leakage power Ratio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1007715026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6.6.3.1F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Transmitter Spurious emissions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290641497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6.6.3.2F</a:t>
                      </a: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Spurious</a:t>
                      </a:r>
                      <a:r>
                        <a:rPr lang="en-US" sz="11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emission band UE co-existence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2978718743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6.7F</a:t>
                      </a: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Transmit</a:t>
                      </a:r>
                      <a:r>
                        <a:rPr lang="en-US" sz="11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intermodulation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2109309619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229197"/>
              </p:ext>
            </p:extLst>
          </p:nvPr>
        </p:nvGraphicFramePr>
        <p:xfrm>
          <a:off x="539552" y="5013176"/>
          <a:ext cx="4597400" cy="13223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7300">
                  <a:extLst>
                    <a:ext uri="{9D8B030D-6E8A-4147-A177-3AD203B41FA5}">
                      <a16:colId xmlns:a16="http://schemas.microsoft.com/office/drawing/2014/main" val="1237508322"/>
                    </a:ext>
                  </a:extLst>
                </a:gridCol>
                <a:gridCol w="3340100">
                  <a:extLst>
                    <a:ext uri="{9D8B030D-6E8A-4147-A177-3AD203B41FA5}">
                      <a16:colId xmlns:a16="http://schemas.microsoft.com/office/drawing/2014/main" val="2113567737"/>
                    </a:ext>
                  </a:extLst>
                </a:gridCol>
              </a:tblGrid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7.3F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Reference sensitivity level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432767242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7.4F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Maximum input level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3368832186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7.5F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Adjacent Channel Selectivity (ACS)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3940151319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7.6.1F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In-band blocking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2108451527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7.6.2F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Out-of-band blocking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3847795001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7.7F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Spurious response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4092656187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7.8.1F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 Wide band Intermodulation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685" marR="19685" marT="9525" marB="0" anchor="b"/>
                </a:tc>
                <a:extLst>
                  <a:ext uri="{0D108BD9-81ED-4DB2-BD59-A6C34878D82A}">
                    <a16:rowId xmlns:a16="http://schemas.microsoft.com/office/drawing/2014/main" val="21291541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5263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</TotalTime>
  <Words>550</Words>
  <Application>Microsoft Office PowerPoint</Application>
  <PresentationFormat>On-screen Show (4:3)</PresentationFormat>
  <Paragraphs>103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Wingdings</vt:lpstr>
      <vt:lpstr>Office Theme</vt:lpstr>
      <vt:lpstr>DRAFT WF on RF/RRM test frequency and selection approach</vt:lpstr>
      <vt:lpstr>General</vt:lpstr>
      <vt:lpstr>Assumption for TRx</vt:lpstr>
      <vt:lpstr>Agreements for RF</vt:lpstr>
      <vt:lpstr>Agreements for other areas</vt:lpstr>
      <vt:lpstr>RF Test Cases for NB-IoT</vt:lpstr>
    </vt:vector>
  </TitlesOfParts>
  <Company>Sony Ericsson Mobile Communications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Zander, Olof</dc:creator>
  <dc:description>Rev PA1</dc:description>
  <cp:lastModifiedBy>Jussi Kuusisto</cp:lastModifiedBy>
  <cp:revision>97</cp:revision>
  <dcterms:created xsi:type="dcterms:W3CDTF">2016-05-03T23:11:31Z</dcterms:created>
  <dcterms:modified xsi:type="dcterms:W3CDTF">2016-06-30T14:55:47Z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">
    <vt:lpwstr>1</vt:lpwstr>
  </property>
  <property fmtid="{D5CDD505-2E9C-101B-9397-08002B2CF9AE}" pid="3" name="SecurityClass">
    <vt:lpwstr>Confidential</vt:lpwstr>
  </property>
  <property fmtid="{D5CDD505-2E9C-101B-9397-08002B2CF9AE}" pid="4" name="Prepared">
    <vt:lpwstr/>
  </property>
  <property fmtid="{D5CDD505-2E9C-101B-9397-08002B2CF9AE}" pid="5" name="Checked">
    <vt:lpwstr/>
  </property>
  <property fmtid="{D5CDD505-2E9C-101B-9397-08002B2CF9AE}" pid="6" name="Date">
    <vt:lpwstr>2016-05-04</vt:lpwstr>
  </property>
  <property fmtid="{D5CDD505-2E9C-101B-9397-08002B2CF9AE}" pid="7" name="Revision">
    <vt:lpwstr>PA1</vt:lpwstr>
  </property>
  <property fmtid="{D5CDD505-2E9C-101B-9397-08002B2CF9AE}" pid="8" name="Title">
    <vt:lpwstr/>
  </property>
  <property fmtid="{D5CDD505-2E9C-101B-9397-08002B2CF9AE}" pid="9" name="DocName">
    <vt:lpwstr/>
  </property>
  <property fmtid="{D5CDD505-2E9C-101B-9397-08002B2CF9AE}" pid="10" name="DocNo">
    <vt:lpwstr/>
  </property>
  <property fmtid="{D5CDD505-2E9C-101B-9397-08002B2CF9AE}" pid="11" name="ApprovedBy">
    <vt:lpwstr/>
  </property>
  <property fmtid="{D5CDD505-2E9C-101B-9397-08002B2CF9AE}" pid="12" name="Reference">
    <vt:lpwstr/>
  </property>
  <property fmtid="{D5CDD505-2E9C-101B-9397-08002B2CF9AE}" pid="13" name="Keyword">
    <vt:lpwstr/>
  </property>
  <property fmtid="{D5CDD505-2E9C-101B-9397-08002B2CF9AE}" pid="14" name="LeftFooterField">
    <vt:lpwstr>DocNo</vt:lpwstr>
  </property>
  <property fmtid="{D5CDD505-2E9C-101B-9397-08002B2CF9AE}" pid="15" name="RightFooterField">
    <vt:lpwstr>Title</vt:lpwstr>
  </property>
  <property fmtid="{D5CDD505-2E9C-101B-9397-08002B2CF9AE}" pid="16" name="MiddleFooterField">
    <vt:lpwstr>Date</vt:lpwstr>
  </property>
  <property fmtid="{D5CDD505-2E9C-101B-9397-08002B2CF9AE}" pid="17" name="SecClassViewType">
    <vt:lpwstr>False</vt:lpwstr>
  </property>
  <property fmtid="{D5CDD505-2E9C-101B-9397-08002B2CF9AE}" pid="18" name="FooterType">
    <vt:lpwstr>CVL</vt:lpwstr>
  </property>
  <property fmtid="{D5CDD505-2E9C-101B-9397-08002B2CF9AE}" pid="19" name="DocumentType">
    <vt:lpwstr> </vt:lpwstr>
  </property>
  <property fmtid="{D5CDD505-2E9C-101B-9397-08002B2CF9AE}" pid="20" name="TemplateName">
    <vt:lpwstr> </vt:lpwstr>
  </property>
  <property fmtid="{D5CDD505-2E9C-101B-9397-08002B2CF9AE}" pid="21" name="TemplateVersion">
    <vt:lpwstr> </vt:lpwstr>
  </property>
  <property fmtid="{D5CDD505-2E9C-101B-9397-08002B2CF9AE}" pid="22" name="TotalNumb">
    <vt:lpwstr>False</vt:lpwstr>
  </property>
</Properties>
</file>