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874" r:id="rId3"/>
    <p:sldId id="867" r:id="rId4"/>
    <p:sldId id="889" r:id="rId5"/>
    <p:sldId id="886" r:id="rId6"/>
    <p:sldId id="887" r:id="rId7"/>
    <p:sldId id="811" r:id="rId8"/>
    <p:sldId id="809" r:id="rId9"/>
    <p:sldId id="808" r:id="rId10"/>
    <p:sldId id="810" r:id="rId11"/>
    <p:sldId id="896" r:id="rId12"/>
    <p:sldId id="897" r:id="rId13"/>
    <p:sldId id="898" r:id="rId14"/>
    <p:sldId id="340" r:id="rId15"/>
    <p:sldId id="885" r:id="rId16"/>
    <p:sldId id="866" r:id="rId17"/>
    <p:sldId id="890" r:id="rId1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320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0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E3595501-ACF7-4193-8C06-CEBE72870166}"/>
    <pc:docChg chg="undo custSel addSld modSld modMainMaster">
      <pc:chgData name="Olivier Genoud" userId="e3287607-b312-4221-8c8d-a6943b641987" providerId="ADAL" clId="{E3595501-ACF7-4193-8C06-CEBE72870166}" dt="2023-05-26T01:36:24.378" v="43" actId="6549"/>
      <pc:docMkLst>
        <pc:docMk/>
      </pc:docMkLst>
      <pc:sldChg chg="modSp mod">
        <pc:chgData name="Olivier Genoud" userId="e3287607-b312-4221-8c8d-a6943b641987" providerId="ADAL" clId="{E3595501-ACF7-4193-8C06-CEBE72870166}" dt="2023-05-22T00:51:34.053" v="2" actId="20577"/>
        <pc:sldMkLst>
          <pc:docMk/>
          <pc:sldMk cId="0" sldId="341"/>
        </pc:sldMkLst>
        <pc:spChg chg="mod">
          <ac:chgData name="Olivier Genoud" userId="e3287607-b312-4221-8c8d-a6943b641987" providerId="ADAL" clId="{E3595501-ACF7-4193-8C06-CEBE72870166}" dt="2023-05-22T00:51:34.053" v="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E3595501-ACF7-4193-8C06-CEBE72870166}" dt="2023-05-22T00:52:05.365" v="11" actId="20577"/>
        <pc:sldMkLst>
          <pc:docMk/>
          <pc:sldMk cId="2342150959" sldId="889"/>
        </pc:sldMkLst>
        <pc:spChg chg="mod">
          <ac:chgData name="Olivier Genoud" userId="e3287607-b312-4221-8c8d-a6943b641987" providerId="ADAL" clId="{E3595501-ACF7-4193-8C06-CEBE72870166}" dt="2023-05-22T00:52:05.365" v="11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3595501-ACF7-4193-8C06-CEBE72870166}" dt="2023-05-26T01:36:24.378" v="43" actId="6549"/>
        <pc:sldMkLst>
          <pc:docMk/>
          <pc:sldMk cId="2867986219" sldId="890"/>
        </pc:sldMkLst>
        <pc:spChg chg="mod">
          <ac:chgData name="Olivier Genoud" userId="e3287607-b312-4221-8c8d-a6943b641987" providerId="ADAL" clId="{E3595501-ACF7-4193-8C06-CEBE72870166}" dt="2023-05-26T01:36:24.378" v="43" actId="6549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3595501-ACF7-4193-8C06-CEBE72870166}" dt="2023-05-22T00:51:54.20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3595501-ACF7-4193-8C06-CEBE72870166}" dt="2023-05-22T00:51:54.20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0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addSp modSp add mod">
        <pc:chgData name="Olivier Genoud" userId="e3287607-b312-4221-8c8d-a6943b641987" providerId="ADAL" clId="{D711D566-0249-4EB5-ADE8-C2DF5F27AC14}" dt="2023-01-06T17:27:09.740" v="530" actId="207"/>
        <pc:sldMkLst>
          <pc:docMk/>
          <pc:sldMk cId="0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0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Incheon, Korea – 22nd to 26th May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R5-233302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meeting?MtgId=6053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359792"/>
              </p:ext>
            </p:extLst>
          </p:nvPr>
        </p:nvGraphicFramePr>
        <p:xfrm>
          <a:off x="1118586" y="1860524"/>
          <a:ext cx="9320813" cy="143243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252402421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3/4 ; Prio2: 0/2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409771"/>
              </p:ext>
            </p:extLst>
          </p:nvPr>
        </p:nvGraphicFramePr>
        <p:xfrm>
          <a:off x="1118585" y="4250136"/>
          <a:ext cx="9320813" cy="103533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 –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388573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RAN5#98: 2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&gt;341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28810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84862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4969485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6099638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9177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971952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&gt;190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/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/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82628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1800" dirty="0"/>
              <a:t> No type definitions baseline upgrade planned in 2023. </a:t>
            </a:r>
          </a:p>
          <a:p>
            <a:pPr lvl="1"/>
            <a:r>
              <a:rPr lang="en-GB" altLang="en-US" sz="1600" dirty="0"/>
              <a:t>Note: Rel-18 ASN.1 freeze scheduled by 3GPP in June 2024.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DCA5B6-369C-2742-6500-D28DB82A6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446229"/>
              </p:ext>
            </p:extLst>
          </p:nvPr>
        </p:nvGraphicFramePr>
        <p:xfrm>
          <a:off x="1109711" y="1537733"/>
          <a:ext cx="8715225" cy="3223260"/>
        </p:xfrm>
        <a:graphic>
          <a:graphicData uri="http://schemas.openxmlformats.org/drawingml/2006/table">
            <a:tbl>
              <a:tblPr/>
              <a:tblGrid>
                <a:gridCol w="944657">
                  <a:extLst>
                    <a:ext uri="{9D8B030D-6E8A-4147-A177-3AD203B41FA5}">
                      <a16:colId xmlns:a16="http://schemas.microsoft.com/office/drawing/2014/main" val="1294197898"/>
                    </a:ext>
                  </a:extLst>
                </a:gridCol>
                <a:gridCol w="1295095">
                  <a:extLst>
                    <a:ext uri="{9D8B030D-6E8A-4147-A177-3AD203B41FA5}">
                      <a16:colId xmlns:a16="http://schemas.microsoft.com/office/drawing/2014/main" val="3103129740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4102970463"/>
                    </a:ext>
                  </a:extLst>
                </a:gridCol>
                <a:gridCol w="1356040">
                  <a:extLst>
                    <a:ext uri="{9D8B030D-6E8A-4147-A177-3AD203B41FA5}">
                      <a16:colId xmlns:a16="http://schemas.microsoft.com/office/drawing/2014/main" val="3286439207"/>
                    </a:ext>
                  </a:extLst>
                </a:gridCol>
                <a:gridCol w="1630295">
                  <a:extLst>
                    <a:ext uri="{9D8B030D-6E8A-4147-A177-3AD203B41FA5}">
                      <a16:colId xmlns:a16="http://schemas.microsoft.com/office/drawing/2014/main" val="2026092925"/>
                    </a:ext>
                  </a:extLst>
                </a:gridCol>
                <a:gridCol w="2224516">
                  <a:extLst>
                    <a:ext uri="{9D8B030D-6E8A-4147-A177-3AD203B41FA5}">
                      <a16:colId xmlns:a16="http://schemas.microsoft.com/office/drawing/2014/main" val="1132592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25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4122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95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035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2194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8233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27255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(25-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27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5678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61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0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CAG#76 (17-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751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891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7864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389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1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725097"/>
              </p:ext>
            </p:extLst>
          </p:nvPr>
        </p:nvGraphicFramePr>
        <p:xfrm>
          <a:off x="408372" y="1708612"/>
          <a:ext cx="11043820" cy="216360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977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78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Potential Candidate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MR-DC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22113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Uncrewed aerial systems connectivity, identification and tracking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 /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816856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 /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603562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2024 early candidates</a:t>
            </a:r>
            <a:br>
              <a:rPr lang="en-US" altLang="en-US" dirty="0"/>
            </a:br>
            <a:r>
              <a:rPr lang="en-US" altLang="en-US" sz="3200" dirty="0"/>
              <a:t>WIs with no 2023 budget, candidate for 2024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Wednesday 24</a:t>
            </a:r>
            <a:r>
              <a:rPr lang="en-GB" baseline="30000" dirty="0"/>
              <a:t>th</a:t>
            </a:r>
            <a:r>
              <a:rPr lang="en-GB" dirty="0"/>
              <a:t> May @6PM KT.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RAN5#99_TTCN_Sidebar-v3.zip</a:t>
            </a:r>
          </a:p>
        </p:txBody>
      </p:sp>
    </p:spTree>
    <p:extLst>
      <p:ext uri="{BB962C8B-B14F-4D97-AF65-F5344CB8AC3E}">
        <p14:creationId xmlns:p14="http://schemas.microsoft.com/office/powerpoint/2010/main" val="286798621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corrections to default UL Grants.</a:t>
            </a:r>
          </a:p>
          <a:p>
            <a:pPr lvl="2" eaLnBrk="1" hangingPunct="1"/>
            <a:r>
              <a:rPr lang="en-GB" altLang="en-US" dirty="0"/>
              <a:t>Discussed potential updates to ASP </a:t>
            </a:r>
            <a:r>
              <a:rPr lang="en-GB" altLang="en-US" dirty="0" err="1"/>
              <a:t>NR_PDCP_DRB_Config_Parameters_Type</a:t>
            </a:r>
            <a:r>
              <a:rPr lang="en-GB" altLang="en-US" dirty="0"/>
              <a:t>.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5G V2X: endorsed new NR </a:t>
            </a:r>
            <a:r>
              <a:rPr lang="en-GB" altLang="en-US" dirty="0" err="1"/>
              <a:t>Sidelink</a:t>
            </a:r>
            <a:r>
              <a:rPr lang="en-GB" altLang="en-US" dirty="0"/>
              <a:t> test models for RLC &amp; PDCP testing.</a:t>
            </a:r>
          </a:p>
          <a:p>
            <a:pPr lvl="2" eaLnBrk="1" hangingPunct="1"/>
            <a:r>
              <a:rPr lang="en-GB" altLang="en-US" dirty="0"/>
              <a:t>NR 2-step RACH: endorsed NR ASP updates to add support for 2-step Random Access type with MSGA. </a:t>
            </a:r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dirty="0"/>
              <a:t>MUSIM: endorsed initial test model for MUSIM support over NR/5GC.</a:t>
            </a:r>
          </a:p>
          <a:p>
            <a:pPr lvl="2" eaLnBrk="1" hangingPunct="1"/>
            <a:r>
              <a:rPr lang="en-GB" altLang="en-US" dirty="0"/>
              <a:t>UDC: endorsed NR ASP updates to add support for NR UDC.</a:t>
            </a:r>
          </a:p>
          <a:p>
            <a:pPr lvl="1" eaLnBrk="1" hangingPunct="1"/>
            <a:r>
              <a:rPr lang="en-GB" altLang="en-US" sz="2000" dirty="0"/>
              <a:t>Prose CRs to TS 38.523-3 submitted at RAN5#99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#61 (20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02878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/>
              <a:t>Rel-17 NTN: endorsed NTN test model &amp; NB-IoT ASP updates for GSO support.</a:t>
            </a:r>
          </a:p>
          <a:p>
            <a:pPr lvl="1" eaLnBrk="1" hangingPunct="1"/>
            <a:r>
              <a:rPr lang="en-GB" altLang="en-US" sz="2000" dirty="0"/>
              <a:t>Prose CR to TS 36.523-3 submitted at RAN5#99 for the above.</a:t>
            </a:r>
            <a:endParaRPr lang="en-GB" altLang="en-US" sz="1000" dirty="0"/>
          </a:p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dirty="0"/>
              <a:t>Rel-13 </a:t>
            </a:r>
            <a:r>
              <a:rPr lang="en-GB" altLang="en-US" sz="2000" dirty="0" err="1"/>
              <a:t>eMTC</a:t>
            </a:r>
            <a:r>
              <a:rPr lang="en-GB" altLang="en-US" sz="2000" dirty="0"/>
              <a:t>: endorsed updates to latency procedure to accommodate CatM1 UEs.</a:t>
            </a:r>
          </a:p>
          <a:p>
            <a:pPr lvl="1" eaLnBrk="1" hangingPunct="1"/>
            <a:r>
              <a:rPr lang="en-GB" altLang="en-US" sz="2000" dirty="0"/>
              <a:t>Prose CR to TS 36.523-3 submitted at RAN5#99 for the above.</a:t>
            </a:r>
            <a:endParaRPr lang="en-GB" altLang="en-US" sz="1400" b="1" dirty="0"/>
          </a:p>
          <a:p>
            <a:pPr eaLnBrk="1" hangingPunct="1"/>
            <a:r>
              <a:rPr lang="en-GB" altLang="en-US" sz="2400" dirty="0"/>
              <a:t> </a:t>
            </a:r>
            <a:r>
              <a:rPr lang="en-GB" altLang="en-US" sz="2400" b="1" dirty="0"/>
              <a:t>Test Models – IMS:</a:t>
            </a:r>
          </a:p>
          <a:p>
            <a:pPr lvl="1" eaLnBrk="1" hangingPunct="1"/>
            <a:r>
              <a:rPr lang="en-GB" altLang="en-US" sz="2000" dirty="0"/>
              <a:t>Endorsed removal of explicit encoding rule “XML” for alias definitions.</a:t>
            </a:r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Endorsed updates to LTE POS &amp; NR POS ASPs to add explicit PRS power level configuration. </a:t>
            </a:r>
          </a:p>
          <a:p>
            <a:pPr lvl="4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#61 material:</a:t>
            </a:r>
          </a:p>
          <a:p>
            <a:pPr lvl="1" eaLnBrk="1" hangingPunct="1"/>
            <a:r>
              <a:rPr lang="en-GB" altLang="en-US" sz="2000" dirty="0">
                <a:hlinkClick r:id="rId2"/>
              </a:rPr>
              <a:t>https://portal.3gpp.org/Home.aspx#/meeting?MtgId=60536</a:t>
            </a:r>
            <a:endParaRPr lang="en-GB" alt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#61 (20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21509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Feb to May’23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RRC DL segmentation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Rel-16 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Network slicing enhancements phase2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Rel-15 IMS emergency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5GC </a:t>
            </a:r>
            <a:r>
              <a:rPr lang="en-GB" altLang="en-US" sz="1800" dirty="0" err="1"/>
              <a:t>eCPSOR</a:t>
            </a:r>
            <a:endParaRPr lang="en-GB" altLang="en-US" sz="1800" dirty="0"/>
          </a:p>
          <a:p>
            <a:pPr lvl="2"/>
            <a:r>
              <a:rPr lang="en-GB" altLang="en-US" sz="1800" dirty="0"/>
              <a:t>SON/MDT enhancements</a:t>
            </a:r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Rel-17 NR </a:t>
            </a:r>
            <a:r>
              <a:rPr lang="en-GB" altLang="en-US" sz="1800" dirty="0"/>
              <a:t>positioning enhancements</a:t>
            </a:r>
          </a:p>
          <a:p>
            <a:endParaRPr lang="en-GB" altLang="en-US" b="1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Mission Critical over LTE:</a:t>
            </a:r>
          </a:p>
          <a:p>
            <a:pPr lvl="2"/>
            <a:r>
              <a:rPr lang="en-US" altLang="en-US" sz="1800" dirty="0" err="1"/>
              <a:t>MCVideo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634604"/>
              </p:ext>
            </p:extLst>
          </p:nvPr>
        </p:nvGraphicFramePr>
        <p:xfrm>
          <a:off x="597524" y="1915411"/>
          <a:ext cx="10638672" cy="359580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6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8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/ 42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47420085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31</a:t>
                      </a:r>
                      <a:endParaRPr kumimoji="0" lang="en-GB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695542983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/ 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11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3255112693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/ 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3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235338658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17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3382105027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10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880441937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469247875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649070572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protocol test cases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TC 11.3.10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8117824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976557"/>
              </p:ext>
            </p:extLst>
          </p:nvPr>
        </p:nvGraphicFramePr>
        <p:xfrm>
          <a:off x="1109709" y="1888252"/>
          <a:ext cx="9972583" cy="354070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91/95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12/13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3/4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468081"/>
              </p:ext>
            </p:extLst>
          </p:nvPr>
        </p:nvGraphicFramePr>
        <p:xfrm>
          <a:off x="1118587" y="1905449"/>
          <a:ext cx="9945949" cy="36307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72/77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859292"/>
              </p:ext>
            </p:extLst>
          </p:nvPr>
        </p:nvGraphicFramePr>
        <p:xfrm>
          <a:off x="1118586" y="1875010"/>
          <a:ext cx="9691252" cy="38475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22</a:t>
            </a:r>
            <a:r>
              <a:rPr lang="en-US" altLang="en-US" sz="3200" baseline="30000" dirty="0"/>
              <a:t>nd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12568</TotalTime>
  <Words>2836</Words>
  <Application>Microsoft Office PowerPoint</Application>
  <PresentationFormat>Widescreen</PresentationFormat>
  <Paragraphs>961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Feb to May’23</vt:lpstr>
      <vt:lpstr>TTCN verification Progress for period: 22nd Feb --&gt; 17th May’23</vt:lpstr>
      <vt:lpstr>TTCN verification Progress for period: 22nd Feb --&gt; 17th May’23</vt:lpstr>
      <vt:lpstr>TTCN verification Progress for period: 22nd Feb --&gt; 17th May’23</vt:lpstr>
      <vt:lpstr>TTCN verification Progress for period: 22nd Feb --&gt; 17th May’23</vt:lpstr>
      <vt:lpstr>TTCN verification Progress for period: 22nd Feb --&gt; 17th May’23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PowerPoint Presentation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764</cp:revision>
  <cp:lastPrinted>2023-02-21T14:07:15Z</cp:lastPrinted>
  <dcterms:created xsi:type="dcterms:W3CDTF">2010-02-05T13:52:04Z</dcterms:created>
  <dcterms:modified xsi:type="dcterms:W3CDTF">2023-05-26T01:36:27Z</dcterms:modified>
  <cp:contentStatus>Template 2017</cp:contentStatus>
</cp:coreProperties>
</file>