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22" r:id="rId5"/>
    <p:sldId id="338" r:id="rId6"/>
    <p:sldId id="339" r:id="rId7"/>
    <p:sldId id="341" r:id="rId8"/>
    <p:sldId id="293" r:id="rId9"/>
  </p:sldIdLst>
  <p:sldSz cx="12190095" cy="6859270"/>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3" d="100"/>
          <a:sy n="63" d="100"/>
        </p:scale>
        <p:origin x="-581" y="-58"/>
      </p:cViewPr>
      <p:guideLst>
        <p:guide orient="horz" pos="2130"/>
        <p:guide pos="382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7.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dirty="0">
                <a:sym typeface="+mn-ea"/>
              </a:rPr>
              <a:t>any configuration specific change requests to Chapter 5 ONLY shall NOT be accepted by RAN5</a:t>
            </a:r>
            <a:endParaRPr lang="en-US" altLang="en-US" dirty="0">
              <a:sym typeface="+mn-ea"/>
            </a:endParaRPr>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dirty="0">
                <a:sym typeface="+mn-ea"/>
              </a:rPr>
              <a:t>any configuration specific change requests to Chapter 5 ONLY shall NOT be accepted by RAN5</a:t>
            </a:r>
            <a:endParaRPr lang="en-US" altLang="en-US" dirty="0">
              <a:sym typeface="+mn-ea"/>
            </a:endParaRPr>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dirty="0">
                <a:sym typeface="+mn-ea"/>
              </a:rPr>
              <a:t>any configuration specific change requests to Chapter 5 ONLY shall NOT be accepted by RAN5</a:t>
            </a:r>
            <a:endParaRPr lang="en-US" altLang="en-US" dirty="0">
              <a:sym typeface="+mn-ea"/>
            </a:endParaRPr>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r>
              <a:rPr lang="en-US" altLang="en-US" dirty="0">
                <a:sym typeface="+mn-ea"/>
              </a:rPr>
              <a:t>any configuration specific change requests to Chapter 5 ONLY shall NOT be accepted by RAN5</a:t>
            </a:r>
            <a:endParaRPr lang="en-US" altLang="en-US" dirty="0">
              <a:sym typeface="+mn-ea"/>
            </a:endParaRPr>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1395730" y="1885950"/>
            <a:ext cx="9335135" cy="2337435"/>
          </a:xfrm>
        </p:spPr>
        <p:txBody>
          <a:bodyPr anchor="ctr"/>
          <a:lstStyle/>
          <a:p>
            <a:pPr eaLnBrk="1" hangingPunct="1">
              <a:lnSpc>
                <a:spcPts val="6280"/>
              </a:lnSpc>
              <a:defRPr/>
            </a:pPr>
            <a:r>
              <a:rPr lang="en-US" altLang="zh-CN" sz="2800" dirty="0">
                <a:latin typeface="+mn-lt"/>
              </a:rPr>
              <a:t>Discussion on handling of PRD21 v130</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CMCC, </a:t>
            </a:r>
            <a:r>
              <a:rPr lang="en-US" altLang="zh-CN" sz="2800" dirty="0" err="1" smtClean="0"/>
              <a:t>Ericsson, Huawei, Hisilicon, Nokia, DISH</a:t>
            </a:r>
            <a:r>
              <a:rPr lang="en-US" altLang="zh-CN" sz="2800" dirty="0" smtClean="0">
                <a:solidFill>
                  <a:schemeClr val="tx1"/>
                </a:solidFill>
                <a:sym typeface="+mn-ea"/>
              </a:rPr>
              <a:t> </a:t>
            </a:r>
            <a:endParaRPr lang="en-US" altLang="zh-CN" sz="2800" dirty="0" smtClean="0">
              <a:solidFill>
                <a:schemeClr val="tx1"/>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anose="02000503000000020004"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anose="02000503000000020004"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a:t>
            </a:r>
            <a:r>
              <a:rPr lang="en-US" sz="2400" b="1" dirty="0" smtClean="0"/>
              <a:t>7</a:t>
            </a:r>
            <a:r>
              <a:rPr lang="en-US" sz="2400" kern="0" dirty="0" smtClean="0"/>
              <a:t> 						      </a:t>
            </a:r>
            <a:r>
              <a:rPr lang="en-US" altLang="zh-CN" sz="2400" b="1" dirty="0" smtClean="0">
                <a:solidFill>
                  <a:schemeClr val="tx1"/>
                </a:solidFill>
              </a:rPr>
              <a:t>R5-22</a:t>
            </a:r>
            <a:r>
              <a:rPr lang="en-US" altLang="zh-CN" sz="2400" b="1" dirty="0" smtClean="0">
                <a:solidFill>
                  <a:schemeClr val="tx1"/>
                </a:solidFill>
                <a:highlight>
                  <a:srgbClr val="FFFF00"/>
                </a:highlight>
              </a:rPr>
              <a:t>XXXX</a:t>
            </a:r>
            <a:endParaRPr lang="en-US" altLang="zh-CN" sz="2400" b="1" dirty="0" smtClean="0"/>
          </a:p>
          <a:p>
            <a:pPr>
              <a:lnSpc>
                <a:spcPct val="100000"/>
              </a:lnSpc>
              <a:defRPr/>
            </a:pPr>
            <a:r>
              <a:rPr lang="en-US" altLang="en-GB" sz="2400" b="1" dirty="0" smtClean="0"/>
              <a:t>Toulouse</a:t>
            </a:r>
            <a:r>
              <a:rPr lang="en-GB" altLang="zh-CN" sz="2400" b="1" dirty="0" smtClean="0"/>
              <a:t>,</a:t>
            </a:r>
            <a:r>
              <a:rPr lang="en-US" altLang="en-GB" sz="2400" b="1" dirty="0" smtClean="0"/>
              <a:t> France,</a:t>
            </a:r>
            <a:r>
              <a:rPr lang="en-GB" altLang="zh-CN" sz="2400" b="1" dirty="0" smtClean="0"/>
              <a:t> </a:t>
            </a:r>
            <a:r>
              <a:rPr lang="en-US" altLang="en-GB" sz="2400" b="1" dirty="0" smtClean="0"/>
              <a:t>Nov</a:t>
            </a:r>
            <a:r>
              <a:rPr lang="en-US" altLang="en-GB" sz="2400" b="1" dirty="0" smtClean="0"/>
              <a:t> 14</a:t>
            </a:r>
            <a:r>
              <a:rPr lang="en-GB" altLang="zh-CN" sz="2400" b="1" dirty="0" smtClean="0"/>
              <a:t> – </a:t>
            </a:r>
            <a:r>
              <a:rPr lang="en-US" altLang="en-GB" sz="2400" b="1" dirty="0" smtClean="0"/>
              <a:t>18</a:t>
            </a:r>
            <a:r>
              <a:rPr lang="en-US" altLang="en-GB" sz="2400" b="1" dirty="0" smtClean="0"/>
              <a:t>,</a:t>
            </a:r>
            <a:r>
              <a:rPr lang="en-GB" altLang="zh-CN" sz="2400" b="1" dirty="0" smtClean="0"/>
              <a:t> 202</a:t>
            </a:r>
            <a:r>
              <a:rPr lang="en-US" altLang="en-GB" sz="2400" b="1" dirty="0" smtClean="0"/>
              <a:t>2</a:t>
            </a:r>
            <a:endParaRPr lang="en-US" altLang="en-GB" sz="2400" b="1" dirty="0" smtClean="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35560"/>
            <a:ext cx="11577955" cy="727710"/>
          </a:xfrm>
        </p:spPr>
        <p:txBody>
          <a:bodyPr/>
          <a:lstStyle/>
          <a:p>
            <a:pPr eaLnBrk="1" hangingPunct="1"/>
            <a:r>
              <a:rPr lang="en-US" altLang="zh-CN" sz="3200" b="1" dirty="0" smtClean="0">
                <a:solidFill>
                  <a:schemeClr val="tx1"/>
                </a:solidFill>
              </a:rPr>
              <a:t>Some Bands/Configurations may have NO “Interested Operators”</a:t>
            </a:r>
            <a:endParaRPr lang="en-US" altLang="zh-CN" sz="3200" b="1" dirty="0" smtClean="0">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p>
        </p:txBody>
      </p:sp>
      <p:sp>
        <p:nvSpPr>
          <p:cNvPr id="2" name="文本框 1"/>
          <p:cNvSpPr txBox="1"/>
          <p:nvPr/>
        </p:nvSpPr>
        <p:spPr>
          <a:xfrm>
            <a:off x="200025" y="733425"/>
            <a:ext cx="11749405" cy="2335530"/>
          </a:xfrm>
          <a:prstGeom prst="rect">
            <a:avLst/>
          </a:prstGeom>
          <a:noFill/>
        </p:spPr>
        <p:txBody>
          <a:bodyPr wrap="square" rtlCol="0" anchor="t">
            <a:spAutoFit/>
          </a:bodyPr>
          <a:p>
            <a:pPr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Observation 1</a:t>
            </a:r>
            <a:r>
              <a:rPr lang="en-US" altLang="zh-CN" sz="2400" dirty="0" smtClean="0">
                <a:latin typeface="+mn-lt"/>
                <a:sym typeface="+mn-ea"/>
              </a:rPr>
              <a:t>: Some Bands/Configurations (e.g. railway bands n100 and n101) have been introduced into 3GPP without “Interested Operators” but with “Interested Deployer”. These </a:t>
            </a:r>
            <a:r>
              <a:rPr lang="en-US" altLang="zh-CN" sz="2400" dirty="0" smtClean="0">
                <a:latin typeface="+mn-lt"/>
                <a:sym typeface="+mn-ea"/>
              </a:rPr>
              <a:t>“Interested Deployer” may be </a:t>
            </a:r>
            <a:r>
              <a:rPr lang="en-US" altLang="zh-CN" sz="2400" dirty="0" smtClean="0">
                <a:latin typeface="+mn-lt"/>
                <a:sym typeface="+mn-ea"/>
              </a:rPr>
              <a:t>organizations (e.g. railway union) OR </a:t>
            </a:r>
            <a:r>
              <a:rPr lang="en-US" altLang="zh-CN" sz="2400" dirty="0" smtClean="0">
                <a:latin typeface="+mn-lt"/>
                <a:sym typeface="+mn-ea"/>
              </a:rPr>
              <a:t>a V2X company OR </a:t>
            </a:r>
            <a:r>
              <a:rPr lang="en-US" altLang="zh-CN" sz="2400" dirty="0" smtClean="0">
                <a:latin typeface="+mn-lt"/>
                <a:sym typeface="+mn-ea"/>
              </a:rPr>
              <a:t>an industry company (e.g. agriculture company, power company) interested in deploying </a:t>
            </a:r>
            <a:r>
              <a:rPr lang="en-US" altLang="zh-CN" sz="2400" dirty="0" smtClean="0">
                <a:latin typeface="+mn-lt"/>
                <a:sym typeface="+mn-ea"/>
              </a:rPr>
              <a:t>these Bands/Configurations</a:t>
            </a:r>
            <a:r>
              <a:rPr lang="en-US" altLang="zh-CN" sz="2400" dirty="0" smtClean="0">
                <a:latin typeface="+mn-lt"/>
                <a:sym typeface="+mn-ea"/>
              </a:rPr>
              <a:t>.</a:t>
            </a:r>
            <a:endParaRPr lang="en-US" altLang="zh-CN" sz="2400" dirty="0" smtClean="0">
              <a:latin typeface="+mn-lt"/>
              <a:sym typeface="+mn-ea"/>
            </a:endParaRPr>
          </a:p>
        </p:txBody>
      </p:sp>
      <p:sp>
        <p:nvSpPr>
          <p:cNvPr id="9" name="文本框 8"/>
          <p:cNvSpPr txBox="1"/>
          <p:nvPr/>
        </p:nvSpPr>
        <p:spPr>
          <a:xfrm>
            <a:off x="307975" y="3247390"/>
            <a:ext cx="11561445" cy="3271520"/>
          </a:xfrm>
          <a:prstGeom prst="rect">
            <a:avLst/>
          </a:prstGeom>
          <a:noFill/>
        </p:spPr>
        <p:txBody>
          <a:bodyPr wrap="square" rtlCol="0" anchor="t">
            <a:spAutoFit/>
          </a:bodyPr>
          <a:p>
            <a:pPr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Proposal 1</a:t>
            </a:r>
            <a:r>
              <a:rPr lang="en-US" altLang="zh-CN" sz="2400" dirty="0" smtClean="0">
                <a:latin typeface="+mn-lt"/>
                <a:sym typeface="+mn-ea"/>
              </a:rPr>
              <a:t>: In PRD21 v130, to introduce a new term of “Interested Deployer” in Section “3.1 Terms”, and to update the whole PRD21 with “Interested Deployer” accordingly.</a:t>
            </a:r>
            <a:endParaRPr lang="en-US" altLang="zh-CN" sz="2400" dirty="0" smtClean="0">
              <a:latin typeface="+mn-lt"/>
              <a:sym typeface="+mn-ea"/>
            </a:endParaRPr>
          </a:p>
          <a:p>
            <a:pPr marL="342900" indent="-342900" eaLnBrk="1" latinLnBrk="0" hangingPunct="1">
              <a:lnSpc>
                <a:spcPts val="3500"/>
              </a:lnSpc>
              <a:spcBef>
                <a:spcPts val="300"/>
              </a:spcBef>
              <a:buClrTx/>
              <a:buSzTx/>
              <a:buFont typeface="Wingdings" panose="05000000000000000000" charset="0"/>
              <a:buChar char="ü"/>
            </a:pPr>
            <a:r>
              <a:rPr lang="en-US" altLang="zh-CN" sz="2400" b="1" u="sng" dirty="0" smtClean="0">
                <a:latin typeface="+mn-lt"/>
                <a:sym typeface="+mn-ea"/>
              </a:rPr>
              <a:t>Interested Deployer</a:t>
            </a:r>
            <a:r>
              <a:rPr lang="en-US" altLang="zh-CN" sz="2400" u="sng" dirty="0" smtClean="0">
                <a:latin typeface="+mn-lt"/>
                <a:sym typeface="+mn-ea"/>
              </a:rPr>
              <a:t>: An organization (e.g. railway union) interested in deploying a 5G NR band or 5G NR CADC configuration (e.g. 5G NR railway band or 5G NR railway CADC configuration), or a V2X company interested in deploying a 5G NR V2X band or 5G NR V2X CADC configuration, or an industry company (e.g. agriculture company, power company) interested in deploying a 5G NR band or 5G NR CADC configuration.</a:t>
            </a:r>
            <a:endParaRPr lang="en-US" altLang="zh-CN" sz="2400" u="sng" dirty="0" smtClean="0">
              <a:latin typeface="+mn-lt"/>
              <a:sym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35560"/>
            <a:ext cx="11577955" cy="727710"/>
          </a:xfrm>
        </p:spPr>
        <p:txBody>
          <a:bodyPr/>
          <a:lstStyle/>
          <a:p>
            <a:pPr eaLnBrk="1" hangingPunct="1"/>
            <a:r>
              <a:rPr lang="en-US" altLang="zh-CN" sz="3200" b="1" dirty="0" smtClean="0">
                <a:solidFill>
                  <a:schemeClr val="tx1"/>
                </a:solidFill>
              </a:rPr>
              <a:t>Some Terms are missing in Section 3.1</a:t>
            </a:r>
            <a:endParaRPr lang="en-US" altLang="zh-CN" sz="3200" b="1" dirty="0" smtClean="0">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p>
        </p:txBody>
      </p:sp>
      <p:sp>
        <p:nvSpPr>
          <p:cNvPr id="2" name="文本框 1"/>
          <p:cNvSpPr txBox="1"/>
          <p:nvPr/>
        </p:nvSpPr>
        <p:spPr>
          <a:xfrm>
            <a:off x="200025" y="598170"/>
            <a:ext cx="11749405" cy="732155"/>
          </a:xfrm>
          <a:prstGeom prst="rect">
            <a:avLst/>
          </a:prstGeom>
          <a:noFill/>
        </p:spPr>
        <p:txBody>
          <a:bodyPr wrap="square" rtlCol="0" anchor="t">
            <a:spAutoFit/>
          </a:bodyPr>
          <a:p>
            <a:pPr eaLnBrk="1" latinLnBrk="0" hangingPunct="1">
              <a:lnSpc>
                <a:spcPts val="2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Observation 2</a:t>
            </a:r>
            <a:r>
              <a:rPr lang="en-US" altLang="zh-CN" sz="2400" dirty="0" smtClean="0">
                <a:latin typeface="+mn-lt"/>
                <a:sym typeface="+mn-ea"/>
              </a:rPr>
              <a:t>: </a:t>
            </a:r>
            <a:r>
              <a:rPr lang="en-US" altLang="zh-CN" sz="2000" dirty="0" smtClean="0">
                <a:latin typeface="+mn-lt"/>
                <a:sym typeface="+mn-ea"/>
              </a:rPr>
              <a:t>Some terms are missing in Section “3.1 Terms”, including “Assigned band”, “Completed band”, “Interested Operator”, “ Ongoing band”, “Pending band” and “Responsible Company”.</a:t>
            </a:r>
            <a:endParaRPr lang="en-US" altLang="zh-CN" sz="2000" dirty="0" smtClean="0">
              <a:latin typeface="+mn-lt"/>
              <a:sym typeface="+mn-ea"/>
            </a:endParaRPr>
          </a:p>
        </p:txBody>
      </p:sp>
      <p:sp>
        <p:nvSpPr>
          <p:cNvPr id="9" name="文本框 8"/>
          <p:cNvSpPr txBox="1"/>
          <p:nvPr/>
        </p:nvSpPr>
        <p:spPr>
          <a:xfrm>
            <a:off x="200025" y="1333500"/>
            <a:ext cx="11749405" cy="5451475"/>
          </a:xfrm>
          <a:prstGeom prst="rect">
            <a:avLst/>
          </a:prstGeom>
          <a:noFill/>
        </p:spPr>
        <p:txBody>
          <a:bodyPr wrap="square" rtlCol="0" anchor="t">
            <a:spAutoFit/>
          </a:bodyPr>
          <a:p>
            <a:pPr eaLnBrk="1" latinLnBrk="0" hangingPunct="1">
              <a:lnSpc>
                <a:spcPts val="2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Proposal 2</a:t>
            </a:r>
            <a:r>
              <a:rPr lang="en-US" altLang="zh-CN" sz="2400" dirty="0" smtClean="0">
                <a:latin typeface="+mn-lt"/>
                <a:sym typeface="+mn-ea"/>
              </a:rPr>
              <a:t>: In PRD21 v130, to introduce the missing terms into Section “3.1 Terms”.</a:t>
            </a:r>
            <a:endParaRPr lang="en-US" altLang="zh-CN" sz="2400"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Assigned band</a:t>
            </a:r>
            <a:r>
              <a:rPr lang="en-US" altLang="zh-CN" sz="2000" u="sng" dirty="0" smtClean="0">
                <a:latin typeface="+mn-lt"/>
                <a:sym typeface="+mn-ea"/>
              </a:rPr>
              <a:t>: A 5G NR band is assigned to a company volunteering to take responsibility to make sure that the necessary contributions to include the band into RAN5 conformance test specifications are prepared, submitted and agreed in RAN5.</a:t>
            </a:r>
            <a:endParaRPr lang="en-US" altLang="zh-CN" sz="2000" u="sng"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Completed band</a:t>
            </a:r>
            <a:r>
              <a:rPr lang="en-US" altLang="zh-CN" sz="2000" u="sng" dirty="0" smtClean="0">
                <a:latin typeface="+mn-lt"/>
                <a:sym typeface="+mn-ea"/>
              </a:rPr>
              <a:t>: All CRs required to make the 5G NR band completed have been agreed by RAN5 for inclusion in next version of impacted RAN5 conformance test specifications.</a:t>
            </a:r>
            <a:endParaRPr lang="en-US" altLang="zh-CN" sz="2000" u="sng"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Interested Operator</a:t>
            </a:r>
            <a:r>
              <a:rPr lang="en-US" altLang="zh-CN" sz="2000" u="sng" dirty="0" smtClean="0">
                <a:latin typeface="+mn-lt"/>
                <a:sym typeface="+mn-ea"/>
              </a:rPr>
              <a:t>: An mobile network operator interested in deploying a 5G NR band or 5G NR CADC configuration.</a:t>
            </a:r>
            <a:endParaRPr lang="en-US" altLang="zh-CN" sz="2000" u="sng"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Ongoing band</a:t>
            </a:r>
            <a:r>
              <a:rPr lang="en-US" altLang="zh-CN" sz="2000" u="sng" dirty="0" smtClean="0">
                <a:latin typeface="+mn-lt"/>
                <a:sym typeface="+mn-ea"/>
              </a:rPr>
              <a:t>: A 5G NR band that has been interested by at least one "Interested Operator" or "Interested Deployer" and is open for assignment or contributions in RAN5. As long as a 5G NR band has been interested by at least one "Interested Operator" or "Interested Deployer", it can be regarded as an Ongoing band no matter it has been assigned to a volunteering company or not.</a:t>
            </a:r>
            <a:endParaRPr lang="en-US" altLang="zh-CN" sz="2000" u="sng"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Pending band</a:t>
            </a:r>
            <a:r>
              <a:rPr lang="en-US" altLang="zh-CN" sz="2000" u="sng" dirty="0" smtClean="0">
                <a:latin typeface="+mn-lt"/>
                <a:sym typeface="+mn-ea"/>
              </a:rPr>
              <a:t>: A 5G NR band that has not been interested by any operator or deployer yet in RAN5.</a:t>
            </a:r>
            <a:endParaRPr lang="en-US" altLang="zh-CN" sz="2000" u="sng" dirty="0" smtClean="0">
              <a:latin typeface="+mn-lt"/>
              <a:sym typeface="+mn-ea"/>
            </a:endParaRPr>
          </a:p>
          <a:p>
            <a:pPr marL="342900" indent="-342900" eaLnBrk="1" latinLnBrk="0" hangingPunct="1">
              <a:lnSpc>
                <a:spcPts val="2500"/>
              </a:lnSpc>
              <a:spcBef>
                <a:spcPts val="300"/>
              </a:spcBef>
              <a:buClrTx/>
              <a:buSzTx/>
              <a:buFont typeface="Wingdings" panose="05000000000000000000" charset="0"/>
              <a:buChar char="ü"/>
            </a:pPr>
            <a:r>
              <a:rPr lang="en-US" altLang="zh-CN" sz="2000" b="1" u="sng" dirty="0" smtClean="0">
                <a:latin typeface="+mn-lt"/>
                <a:sym typeface="+mn-ea"/>
              </a:rPr>
              <a:t>Responsible Company</a:t>
            </a:r>
            <a:r>
              <a:rPr lang="en-US" altLang="zh-CN" sz="2000" u="sng" dirty="0" smtClean="0">
                <a:latin typeface="+mn-lt"/>
                <a:sym typeface="+mn-ea"/>
              </a:rPr>
              <a:t>: A company that volunteers to take responsibility to make sure that the necessary contributions to include a 5G NR band or configuration into RAN5 conformance test specifications are prepared, submitted and agreed in RAN5.</a:t>
            </a:r>
            <a:endParaRPr lang="en-US" altLang="zh-CN" sz="2000" u="sng" dirty="0" smtClean="0">
              <a:latin typeface="+mn-lt"/>
              <a:sym typeface="+mn-ea"/>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190500"/>
            <a:ext cx="11577955" cy="727710"/>
          </a:xfrm>
        </p:spPr>
        <p:txBody>
          <a:bodyPr/>
          <a:lstStyle/>
          <a:p>
            <a:pPr eaLnBrk="1" hangingPunct="1"/>
            <a:r>
              <a:rPr lang="en-US" altLang="zh-CN" sz="3200" b="1" dirty="0" smtClean="0">
                <a:solidFill>
                  <a:schemeClr val="tx1"/>
                </a:solidFill>
              </a:rPr>
              <a:t>A new 5G NR </a:t>
            </a:r>
            <a:r>
              <a:rPr lang="en-US" altLang="zh-CN" sz="3200" b="1" dirty="0" smtClean="0">
                <a:solidFill>
                  <a:schemeClr val="tx1"/>
                </a:solidFill>
              </a:rPr>
              <a:t>Rel-17 WI has been introduced at RAN5#96</a:t>
            </a:r>
            <a:r>
              <a:rPr lang="en-US" altLang="zh-CN" sz="3200" b="1" dirty="0" smtClean="0">
                <a:solidFill>
                  <a:schemeClr val="tx1"/>
                </a:solidFill>
              </a:rPr>
              <a:t>e</a:t>
            </a:r>
            <a:endParaRPr lang="en-US" altLang="zh-CN" sz="3200" b="1" dirty="0" smtClean="0">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p>
        </p:txBody>
      </p:sp>
      <p:sp>
        <p:nvSpPr>
          <p:cNvPr id="2" name="文本框 1"/>
          <p:cNvSpPr txBox="1"/>
          <p:nvPr/>
        </p:nvSpPr>
        <p:spPr>
          <a:xfrm>
            <a:off x="200025" y="1228725"/>
            <a:ext cx="11749405" cy="988695"/>
          </a:xfrm>
          <a:prstGeom prst="rect">
            <a:avLst/>
          </a:prstGeom>
          <a:noFill/>
        </p:spPr>
        <p:txBody>
          <a:bodyPr wrap="square" rtlCol="0" anchor="t">
            <a:spAutoFit/>
          </a:bodyPr>
          <a:p>
            <a:pPr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Observation 3</a:t>
            </a:r>
            <a:r>
              <a:rPr lang="en-US" altLang="zh-CN" sz="2400" dirty="0" smtClean="0">
                <a:latin typeface="+mn-lt"/>
                <a:sym typeface="+mn-ea"/>
              </a:rPr>
              <a:t>: A new 5G NR Rel-17 WI “Further enhancements of NR RF requirements for frequency range 2 (FR2) (UID-970070)” has been introduced at RAN5#96e</a:t>
            </a:r>
            <a:r>
              <a:rPr lang="en-US" altLang="zh-CN" sz="2000" dirty="0" smtClean="0">
                <a:latin typeface="+mn-lt"/>
                <a:sym typeface="+mn-ea"/>
              </a:rPr>
              <a:t>.</a:t>
            </a:r>
            <a:endParaRPr lang="en-US" altLang="zh-CN" sz="2000" dirty="0" smtClean="0">
              <a:latin typeface="+mn-lt"/>
              <a:sym typeface="+mn-ea"/>
            </a:endParaRPr>
          </a:p>
        </p:txBody>
      </p:sp>
      <p:sp>
        <p:nvSpPr>
          <p:cNvPr id="9" name="文本框 8"/>
          <p:cNvSpPr txBox="1"/>
          <p:nvPr/>
        </p:nvSpPr>
        <p:spPr>
          <a:xfrm>
            <a:off x="200025" y="2886710"/>
            <a:ext cx="11749405" cy="2861310"/>
          </a:xfrm>
          <a:prstGeom prst="rect">
            <a:avLst/>
          </a:prstGeom>
          <a:noFill/>
        </p:spPr>
        <p:txBody>
          <a:bodyPr wrap="square" rtlCol="0" anchor="t">
            <a:spAutoFit/>
          </a:bodyPr>
          <a:p>
            <a:pPr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Proposal 3</a:t>
            </a:r>
            <a:r>
              <a:rPr lang="en-US" altLang="zh-CN" sz="2400" dirty="0" smtClean="0">
                <a:latin typeface="+mn-lt"/>
                <a:sym typeface="+mn-ea"/>
              </a:rPr>
              <a:t>: In PRD21 v130, to introduce the new 5G NR Rel-17 WI “</a:t>
            </a:r>
            <a:r>
              <a:rPr lang="en-US" altLang="zh-CN" sz="2400" dirty="0" smtClean="0">
                <a:latin typeface="+mn-lt"/>
                <a:sym typeface="+mn-ea"/>
              </a:rPr>
              <a:t>Further enhancements of NR RF requirements for frequency range 2 (FR2) (UID-970070)</a:t>
            </a:r>
            <a:r>
              <a:rPr lang="en-US" altLang="zh-CN" sz="2400" dirty="0" smtClean="0">
                <a:latin typeface="+mn-lt"/>
                <a:sym typeface="+mn-ea"/>
              </a:rPr>
              <a:t>” into the tables of the following Sections,</a:t>
            </a:r>
            <a:endParaRPr lang="en-US" altLang="zh-CN" sz="2400" dirty="0" smtClean="0">
              <a:latin typeface="+mn-lt"/>
              <a:sym typeface="+mn-ea"/>
            </a:endParaRPr>
          </a:p>
          <a:p>
            <a:pPr lvl="1"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Section “1 Scope”</a:t>
            </a:r>
            <a:endParaRPr lang="en-US" altLang="zh-CN" sz="2400" dirty="0" smtClean="0">
              <a:latin typeface="+mn-lt"/>
              <a:sym typeface="+mn-ea"/>
            </a:endParaRPr>
          </a:p>
          <a:p>
            <a:pPr lvl="1" eaLnBrk="1" latinLnBrk="0" hangingPunct="1">
              <a:lnSpc>
                <a:spcPts val="3500"/>
              </a:lnSpc>
              <a:spcBef>
                <a:spcPts val="300"/>
              </a:spcBef>
              <a:buClrTx/>
              <a:buSzTx/>
              <a:buFont typeface="Arial" panose="020B0604020202020204" pitchFamily="34" charset="0"/>
              <a:buChar char="•"/>
            </a:pPr>
            <a:r>
              <a:rPr lang="en-US" altLang="zh-CN" sz="2400" dirty="0" smtClean="0">
                <a:latin typeface="+mn-lt"/>
                <a:sym typeface="+mn-ea"/>
              </a:rPr>
              <a:t>Section “4.3 Guidelines to handle the 5G NR feature specific WIs impacting 5G NR CADC configurations”.</a:t>
            </a:r>
            <a:endParaRPr lang="en-US" altLang="zh-CN" sz="2000" u="sng" dirty="0" smtClean="0">
              <a:latin typeface="+mn-lt"/>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190500"/>
            <a:ext cx="11577955" cy="727710"/>
          </a:xfrm>
        </p:spPr>
        <p:txBody>
          <a:bodyPr/>
          <a:lstStyle/>
          <a:p>
            <a:pPr eaLnBrk="1" hangingPunct="1"/>
            <a:r>
              <a:rPr lang="en-US" altLang="zh-CN" sz="3200" b="1" dirty="0" smtClean="0">
                <a:solidFill>
                  <a:schemeClr val="tx1"/>
                </a:solidFill>
              </a:rPr>
              <a:t>The deadline for operators/deployers to show “interest” to bands/configurations needs FFS</a:t>
            </a:r>
            <a:endParaRPr lang="en-US" altLang="zh-CN" sz="3200" b="1" dirty="0" smtClean="0">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p>
        </p:txBody>
      </p:sp>
      <p:sp>
        <p:nvSpPr>
          <p:cNvPr id="2" name="文本框 1"/>
          <p:cNvSpPr txBox="1"/>
          <p:nvPr/>
        </p:nvSpPr>
        <p:spPr>
          <a:xfrm>
            <a:off x="200025" y="1076325"/>
            <a:ext cx="11749405" cy="1373505"/>
          </a:xfrm>
          <a:prstGeom prst="rect">
            <a:avLst/>
          </a:prstGeom>
          <a:noFill/>
        </p:spPr>
        <p:txBody>
          <a:bodyPr wrap="square" rtlCol="0" anchor="t">
            <a:spAutoFit/>
          </a:bodyPr>
          <a:p>
            <a:pPr algn="l" eaLnBrk="1" latinLnBrk="0" hangingPunct="1">
              <a:lnSpc>
                <a:spcPts val="2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Observation 4</a:t>
            </a:r>
            <a:r>
              <a:rPr lang="en-US" altLang="zh-CN" sz="2400" dirty="0" smtClean="0">
                <a:latin typeface="+mn-lt"/>
                <a:sym typeface="+mn-ea"/>
              </a:rPr>
              <a:t>: </a:t>
            </a:r>
            <a:r>
              <a:rPr lang="en-US" altLang="zh-CN" sz="2000" dirty="0" smtClean="0">
                <a:latin typeface="+mn-lt"/>
                <a:sym typeface="+mn-ea"/>
              </a:rPr>
              <a:t>In PRD21 v120, the deadline for operators/deployers to show “interest” to the bands/configurations is no later than “3GU Opening” which is floating and not easy to anticipate. Meanwhile, “Grace Period” is needed for companies to prepare Tdocs for the newly picked “Ongoing” bands/configurations for the upcoming RAN5 meeting.</a:t>
            </a:r>
            <a:endParaRPr lang="en-US" altLang="zh-CN" sz="2000" dirty="0" smtClean="0">
              <a:latin typeface="+mn-lt"/>
              <a:sym typeface="+mn-ea"/>
            </a:endParaRPr>
          </a:p>
        </p:txBody>
      </p:sp>
      <p:sp>
        <p:nvSpPr>
          <p:cNvPr id="9" name="文本框 8"/>
          <p:cNvSpPr txBox="1"/>
          <p:nvPr/>
        </p:nvSpPr>
        <p:spPr>
          <a:xfrm>
            <a:off x="200025" y="2610485"/>
            <a:ext cx="11749405" cy="732155"/>
          </a:xfrm>
          <a:prstGeom prst="rect">
            <a:avLst/>
          </a:prstGeom>
          <a:noFill/>
        </p:spPr>
        <p:txBody>
          <a:bodyPr wrap="square" rtlCol="0" anchor="t">
            <a:spAutoFit/>
          </a:bodyPr>
          <a:p>
            <a:pPr eaLnBrk="1" latinLnBrk="0" hangingPunct="1">
              <a:lnSpc>
                <a:spcPts val="2500"/>
              </a:lnSpc>
              <a:spcBef>
                <a:spcPts val="300"/>
              </a:spcBef>
              <a:buClrTx/>
              <a:buSzTx/>
              <a:buFont typeface="Arial" panose="020B0604020202020204" pitchFamily="34" charset="0"/>
              <a:buChar char="•"/>
            </a:pPr>
            <a:r>
              <a:rPr lang="en-US" altLang="zh-CN" sz="2400" dirty="0" smtClean="0">
                <a:latin typeface="+mn-lt"/>
                <a:sym typeface="+mn-ea"/>
              </a:rPr>
              <a:t> </a:t>
            </a:r>
            <a:r>
              <a:rPr lang="en-US" altLang="zh-CN" sz="2400" b="1" dirty="0" smtClean="0">
                <a:latin typeface="+mn-lt"/>
                <a:sym typeface="+mn-ea"/>
              </a:rPr>
              <a:t>Proposal 4</a:t>
            </a:r>
            <a:r>
              <a:rPr lang="en-US" altLang="zh-CN" sz="2400" dirty="0" smtClean="0">
                <a:latin typeface="+mn-lt"/>
                <a:sym typeface="+mn-ea"/>
              </a:rPr>
              <a:t>: </a:t>
            </a:r>
            <a:r>
              <a:rPr lang="en-US" altLang="zh-CN" sz="2000" dirty="0" smtClean="0">
                <a:latin typeface="+mn-lt"/>
                <a:sym typeface="+mn-ea"/>
              </a:rPr>
              <a:t>In PRD21 v130, to revise the configuration taking deadline from “3GU Opening” into “</a:t>
            </a:r>
            <a:r>
              <a:rPr lang="en-US" altLang="zh-CN" sz="2000" b="1" u="sng" dirty="0" smtClean="0">
                <a:latin typeface="+mn-lt"/>
                <a:sym typeface="+mn-ea"/>
              </a:rPr>
              <a:t>Tdoc number reservation deadline</a:t>
            </a:r>
            <a:r>
              <a:rPr lang="en-US" altLang="zh-CN" sz="2000" dirty="0" smtClean="0">
                <a:latin typeface="+mn-lt"/>
                <a:sym typeface="+mn-ea"/>
              </a:rPr>
              <a:t>”, and to update the related guidance in Section 4.1 of PRD21 v130 as follows.</a:t>
            </a:r>
            <a:endParaRPr lang="en-US" altLang="zh-CN" sz="2000" u="sng" dirty="0" smtClean="0">
              <a:latin typeface="+mn-lt"/>
              <a:sym typeface="+mn-ea"/>
            </a:endParaRPr>
          </a:p>
        </p:txBody>
      </p:sp>
      <p:pic>
        <p:nvPicPr>
          <p:cNvPr id="3" name="图片 2"/>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1213485" y="3289935"/>
            <a:ext cx="9585325" cy="3455035"/>
          </a:xfrm>
          <a:prstGeom prst="rect">
            <a:avLst/>
          </a:prstGeom>
        </p:spPr>
      </p:pic>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endParaRPr lang="en-US" altLang="zh-CN" sz="6000" smtClean="0"/>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2.xml><?xml version="1.0" encoding="utf-8"?>
<p:tagLst xmlns:p="http://schemas.openxmlformats.org/presentationml/2006/main">
  <p:tag name="RS_CLASSIFICATIONID" val="0"/>
  <p:tag name="RS_CLASSIFICATION" val="UNRESTRICTED"/>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RS_CLASSIFICATIONID" val="0"/>
  <p:tag name="RS_CLASSIFICATION" val="UNRESTRICTED"/>
</p:tagLst>
</file>

<file path=ppt/tags/tag5.xml><?xml version="1.0" encoding="utf-8"?>
<p:tagLst xmlns:p="http://schemas.openxmlformats.org/presentationml/2006/main">
  <p:tag name="RS_CLASSIFICATIONID" val="0"/>
  <p:tag name="RS_CLASSIFICATION" val="UNRESTRICTED"/>
</p:tagLst>
</file>

<file path=ppt/tags/tag6.xml><?xml version="1.0" encoding="utf-8"?>
<p:tagLst xmlns:p="http://schemas.openxmlformats.org/presentationml/2006/main">
  <p:tag name="RS_CLASSIFICATIONID" val="0"/>
  <p:tag name="RS_CLASSIFICATION" val="UNRESTRICTED"/>
</p:tagLst>
</file>

<file path=ppt/tags/tag7.xml><?xml version="1.0" encoding="utf-8"?>
<p:tagLst xmlns:p="http://schemas.openxmlformats.org/presentationml/2006/main">
  <p:tag name="RS_CLASSIFICATION_RESETFORMATTING" val="Tru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3893</Words>
  <Application>WPS 演示</Application>
  <PresentationFormat>自定义</PresentationFormat>
  <Paragraphs>42</Paragraphs>
  <Slides>6</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宋体</vt:lpstr>
      <vt:lpstr>Wingdings</vt:lpstr>
      <vt:lpstr>Calibri</vt:lpstr>
      <vt:lpstr>Calibri Light</vt:lpstr>
      <vt:lpstr>Ericsson Capital TT</vt:lpstr>
      <vt:lpstr>NumberOnly</vt:lpstr>
      <vt:lpstr>Wingdings</vt:lpstr>
      <vt:lpstr>微软雅黑</vt:lpstr>
      <vt:lpstr>Arial Unicode MS</vt:lpstr>
      <vt:lpstr>Office 主题</vt:lpstr>
      <vt:lpstr>Discussion on handling of PRD21 v130</vt:lpstr>
      <vt:lpstr>Some Bands/Configurations may have NO “Interested Operators”</vt:lpstr>
      <vt:lpstr>Some Terms are missing in Section 3.1</vt:lpstr>
      <vt:lpstr>A new 5G NR Rel-17 WI has been introduced at RAN5#96e</vt:lpstr>
      <vt:lpstr>The deadline for operators/deployers to show “interest” to bands/configurations needs FFS</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1144</cp:revision>
  <dcterms:created xsi:type="dcterms:W3CDTF">2018-09-20T03:53:00Z</dcterms:created>
  <dcterms:modified xsi:type="dcterms:W3CDTF">2022-10-31T14:31:47Z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2052-11.8.2.10912</vt:lpwstr>
  </property>
  <property fmtid="{D5CDD505-2E9C-101B-9397-08002B2CF9AE}" pid="10" name="ICV">
    <vt:lpwstr>01058F27A4E84209BF30DCC0F45DB900</vt:lpwstr>
  </property>
</Properties>
</file>