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874" r:id="rId3"/>
    <p:sldId id="867" r:id="rId4"/>
    <p:sldId id="889" r:id="rId5"/>
    <p:sldId id="886" r:id="rId6"/>
    <p:sldId id="887" r:id="rId7"/>
    <p:sldId id="811" r:id="rId8"/>
    <p:sldId id="809" r:id="rId9"/>
    <p:sldId id="808" r:id="rId10"/>
    <p:sldId id="810" r:id="rId11"/>
    <p:sldId id="878" r:id="rId12"/>
    <p:sldId id="879" r:id="rId13"/>
    <p:sldId id="870" r:id="rId14"/>
    <p:sldId id="880" r:id="rId15"/>
    <p:sldId id="881" r:id="rId16"/>
    <p:sldId id="882" r:id="rId17"/>
    <p:sldId id="324" r:id="rId18"/>
    <p:sldId id="340" r:id="rId19"/>
    <p:sldId id="883" r:id="rId20"/>
    <p:sldId id="885" r:id="rId21"/>
    <p:sldId id="884" r:id="rId2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>
                <a:latin typeface="Times New Roman" panose="02020603050405020304" pitchFamily="18" charset="0"/>
              </a:rPr>
              <a:pPr/>
              <a:t>21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0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Toulouse, France – 14th to 18th November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R5-226037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(pre-RAN5#97)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795351"/>
              </p:ext>
            </p:extLst>
          </p:nvPr>
        </p:nvGraphicFramePr>
        <p:xfrm>
          <a:off x="1118586" y="1833365"/>
          <a:ext cx="9320813" cy="17078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3/15 ; Prio2: 1/13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2/15 ; Prio2: 0/7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25943899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3/4 ; Prio2: 2/4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31861340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5384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7829431"/>
              </p:ext>
            </p:extLst>
          </p:nvPr>
        </p:nvGraphicFramePr>
        <p:xfrm>
          <a:off x="1118585" y="4232030"/>
          <a:ext cx="9320813" cy="170784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83087183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29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31861340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372988"/>
              </p:ext>
            </p:extLst>
          </p:nvPr>
        </p:nvGraphicFramePr>
        <p:xfrm>
          <a:off x="1393793" y="1005122"/>
          <a:ext cx="9490229" cy="582049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98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1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19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98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Q3’17-Q4’22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Q1’18-Q4’22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58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NR/5GC (option 2)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Q3’18-Q4’22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(@iwd-22wk23)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&gt;15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Q4’20-Q4’22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91.5%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270693500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3940950725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Q1’21-Q4’22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29.4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3322AFE-C5E8-442E-BFE6-FE79B6088A8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2021 tasks carried over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067566"/>
              </p:ext>
            </p:extLst>
          </p:nvPr>
        </p:nvGraphicFramePr>
        <p:xfrm>
          <a:off x="1251751" y="1456238"/>
          <a:ext cx="9676660" cy="487687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67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57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72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 &amp; Maintenance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new band 103</a:t>
                      </a:r>
                    </a:p>
                  </a:txBody>
                  <a:tcPr marL="91442" marR="91442" marT="45685" marB="45685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103313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8499451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8940327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653284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19169049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total after RAN5#96-e: 4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~234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71.6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85239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new 2022 tasks and maintenance tasks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11550"/>
            <a:ext cx="9101092" cy="5211192"/>
          </a:xfrm>
        </p:spPr>
        <p:txBody>
          <a:bodyPr/>
          <a:lstStyle/>
          <a:p>
            <a:pPr eaLnBrk="1" hangingPunct="1"/>
            <a:r>
              <a:rPr lang="en-US" altLang="en-US" sz="1800" dirty="0"/>
              <a:t>2022 workload is estimated at </a:t>
            </a:r>
            <a:r>
              <a:rPr lang="en-US" altLang="en-US" sz="1800" b="1" dirty="0"/>
              <a:t>101</a:t>
            </a:r>
            <a:r>
              <a:rPr lang="en-US" altLang="en-US" sz="1800" dirty="0"/>
              <a:t> person-months, see previous slides.</a:t>
            </a:r>
          </a:p>
          <a:p>
            <a:pPr eaLnBrk="1" hangingPunct="1"/>
            <a:r>
              <a:rPr lang="en-GB" altLang="en-US" sz="1800" dirty="0"/>
              <a:t>PCG#47/OP#46 approved the 3GPP funding of 58 person-months for 2022 TTCN tasks.</a:t>
            </a:r>
          </a:p>
          <a:p>
            <a:pPr eaLnBrk="1" hangingPunct="1"/>
            <a:r>
              <a:rPr lang="en-US" altLang="en-US" sz="1800" dirty="0"/>
              <a:t>CTIA/PTCRB and GCF have agreed to continue TF160 financial support in 2022.</a:t>
            </a:r>
          </a:p>
          <a:p>
            <a:pPr lvl="4"/>
            <a:endParaRPr lang="en-GB" altLang="en-US" sz="800" dirty="0"/>
          </a:p>
          <a:p>
            <a:pPr eaLnBrk="1" hangingPunct="1"/>
            <a:r>
              <a:rPr lang="en-GB" altLang="en-US" sz="1800" dirty="0"/>
              <a:t>Current commitments for 2022 are as follows: </a:t>
            </a:r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lvl="4" eaLnBrk="1" hangingPunct="1"/>
            <a:endParaRPr lang="en-US" altLang="en-US" sz="800" dirty="0"/>
          </a:p>
          <a:p>
            <a:pPr eaLnBrk="1" hangingPunct="1"/>
            <a:r>
              <a:rPr lang="en-US" altLang="en-US" sz="1800" dirty="0"/>
              <a:t>3GPP companies / 3GPP MRPs committed to provide 17 person-months as voluntary contributions for 2022 TTCN development.</a:t>
            </a:r>
          </a:p>
          <a:p>
            <a:pPr eaLnBrk="1" hangingPunct="1"/>
            <a:r>
              <a:rPr lang="en-US" altLang="en-US" sz="1800" dirty="0">
                <a:sym typeface="Wingdings" panose="05000000000000000000" pitchFamily="2" charset="2"/>
              </a:rPr>
              <a:t>Total resources of 101 person-months  no estimated funding gap</a:t>
            </a:r>
            <a:r>
              <a:rPr lang="en-US" altLang="en-US" sz="18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/>
        </p:nvGraphicFramePr>
        <p:xfrm>
          <a:off x="1659141" y="3005347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217482"/>
              </p:ext>
            </p:extLst>
          </p:nvPr>
        </p:nvGraphicFramePr>
        <p:xfrm>
          <a:off x="6067527" y="3001169"/>
          <a:ext cx="4018033" cy="1909178"/>
        </p:xfrm>
        <a:graphic>
          <a:graphicData uri="http://schemas.openxmlformats.org/drawingml/2006/table">
            <a:tbl>
              <a:tblPr/>
              <a:tblGrid>
                <a:gridCol w="1335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34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86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280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59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49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802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2544885-0DFB-4F47-BD41-8F06993426AB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2022</a:t>
            </a:r>
            <a:br>
              <a:rPr lang="en-US" altLang="en-US" dirty="0"/>
            </a:br>
            <a:r>
              <a:rPr lang="en-US" altLang="en-US" sz="3200" dirty="0"/>
              <a:t>Status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C35E6176-5C18-2F13-189A-2610422B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527" y="57451"/>
            <a:ext cx="10792485" cy="1031875"/>
          </a:xfrm>
        </p:spPr>
        <p:txBody>
          <a:bodyPr/>
          <a:lstStyle/>
          <a:p>
            <a:pPr eaLnBrk="1" hangingPunct="1"/>
            <a:r>
              <a:rPr lang="en-US" altLang="en-US" dirty="0"/>
              <a:t>Preparing for 2023 TTCN Work</a:t>
            </a:r>
            <a:br>
              <a:rPr lang="en-US" altLang="en-US" dirty="0"/>
            </a:br>
            <a:r>
              <a:rPr lang="en-US" altLang="en-US" sz="3200" dirty="0"/>
              <a:t>Overview</a:t>
            </a:r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E44B0E5B-D983-8F08-0230-915F5EAF5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Course of action to secure funding for TF160 work in 2023: </a:t>
            </a:r>
            <a:endParaRPr lang="en-US" altLang="en-US" sz="2400" dirty="0"/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RAN5#96-e meeting (August), a request to identify the potential TTCN development tasks in 2023 has been made to 3GPP members.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RAN5#96-e,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</a:t>
            </a:r>
            <a:r>
              <a:rPr lang="en-GB" altLang="en-US" sz="2000" dirty="0"/>
              <a:t> presented at RAN#97-e (Sep) </a:t>
            </a:r>
            <a:r>
              <a:rPr lang="en-GB" altLang="en-US" sz="2000" dirty="0">
                <a:solidFill>
                  <a:srgbClr val="0000FF"/>
                </a:solidFill>
              </a:rPr>
              <a:t>and endorsed </a:t>
            </a:r>
            <a:r>
              <a:rPr lang="en-GB" altLang="en-US" sz="2000" dirty="0"/>
              <a:t>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</a:t>
            </a:r>
            <a:r>
              <a:rPr lang="en-GB" altLang="en-US" sz="2000" dirty="0">
                <a:solidFill>
                  <a:srgbClr val="0000FF"/>
                </a:solidFill>
              </a:rPr>
              <a:t>has presented </a:t>
            </a:r>
            <a:r>
              <a:rPr lang="en-GB" altLang="en-US" sz="2000" dirty="0"/>
              <a:t>the List to 3GPP PCG/OP (end of Sep) in order to support TF160 request for the TTCN funding in 2023. </a:t>
            </a:r>
            <a:r>
              <a:rPr lang="en-GB" altLang="en-US" sz="2000" dirty="0">
                <a:solidFill>
                  <a:srgbClr val="0000FF"/>
                </a:solidFill>
              </a:rPr>
              <a:t>3GPP PCG/OP has approved the 2023 TTCN funding request from TSG RAN of 58 person-months.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dirty="0"/>
              <a:t>The finalized TTCN Tasks List will be reviewed and endorsed at RAN5#97 (Nov) for TSG RAN approval at RAN#98-e (Dec). </a:t>
            </a:r>
          </a:p>
          <a:p>
            <a:endParaRPr lang="en-GB" altLang="en-US" sz="2400" dirty="0"/>
          </a:p>
          <a:p>
            <a:r>
              <a:rPr lang="en-GB" altLang="en-US" sz="2400" dirty="0">
                <a:solidFill>
                  <a:srgbClr val="0000FF"/>
                </a:solidFill>
              </a:rPr>
              <a:t>Based on inputs to RAN5#97, the updated list of TTCN tasks is presented in the next slides.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636383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5GS_NR_LTE-UEConTest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Q4’20-Q1’23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nn-NO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LTE_NR_DC_CA_enh-UEConTest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NR_EIEI-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Q2’21-Q1’23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NR_pos-UEConTest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Q4’22-Q1’23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Q3’22-Q1’23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NR_2step_RACH-UEConTest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eNS_Ph2-UEConTest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~20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NR_ENDC_SON_MDT_enh-UEConTest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NR_redcap_plus_ARCH-UEConTest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NR_UE_pow_sav_enh_plus_CT-UEConTest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NR_slice-UEConTest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~342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74.5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 – Tasks List</a:t>
            </a:r>
          </a:p>
          <a:p>
            <a:pPr eaLnBrk="1" hangingPunct="1"/>
            <a:r>
              <a:rPr lang="en-US" altLang="en-US" sz="3200" dirty="0"/>
              <a:t>2022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167267"/>
              </p:ext>
            </p:extLst>
          </p:nvPr>
        </p:nvGraphicFramePr>
        <p:xfrm>
          <a:off x="840666" y="1022386"/>
          <a:ext cx="10317790" cy="52684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TEI15_Test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LTE_NBIOT_eMTC_NTN_plus_EPS-UEConTest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NR_UDC-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~15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MCenh_UEConTest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 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MCProtoc16-UEConTest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NR_ATSSS-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UPIP_SEC_LTE-RAN-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NR_QoE-UEConTest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eCPSOR_CON-UEConTest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NR_lic_bands_BW_R1x-UEConTest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NR_CADC_NR_LTE_DC_R1x-UEConTest,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LTE_NBIOT_eMTC_NTN_req-UEConTest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&gt;100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29.5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 – Tasks List</a:t>
            </a:r>
          </a:p>
          <a:p>
            <a:pPr eaLnBrk="1" hangingPunct="1"/>
            <a:r>
              <a:rPr lang="en-US" altLang="en-US" sz="3200" dirty="0"/>
              <a:t>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104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PCG#49/OP#48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102 pm  2 pm of estimated funding gap.</a:t>
            </a:r>
            <a:endParaRPr lang="en-GB" altLang="en-US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GB" altLang="en-US" sz="18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1800" dirty="0">
                <a:solidFill>
                  <a:srgbClr val="FF0000"/>
                </a:solidFill>
                <a:sym typeface="Wingdings" panose="05000000000000000000" pitchFamily="2" charset="2"/>
              </a:rPr>
              <a:t>RAN / RAN5 member companies and 3GPP MRPs are respectfully asked to consider providing funding support for the TTCN tasks in 2023. </a:t>
            </a:r>
            <a:endParaRPr lang="en-US" altLang="en-US" sz="18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2023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793202"/>
              </p:ext>
            </p:extLst>
          </p:nvPr>
        </p:nvGraphicFramePr>
        <p:xfrm>
          <a:off x="1065291" y="3045348"/>
          <a:ext cx="4254501" cy="13043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82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553771"/>
              </p:ext>
            </p:extLst>
          </p:nvPr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HiSilicon,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2022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29717"/>
            <a:ext cx="8976414" cy="144894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five TTCN-3 full deliveries.</a:t>
            </a:r>
          </a:p>
          <a:p>
            <a:pPr lvl="1"/>
            <a:r>
              <a:rPr lang="en-GB" altLang="en-US" sz="1800" dirty="0"/>
              <a:t>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declared by 3GPP in March 2022.</a:t>
            </a:r>
          </a:p>
          <a:p>
            <a:pPr lvl="1"/>
            <a:r>
              <a:rPr lang="en-GB" altLang="en-US" sz="1600" dirty="0"/>
              <a:t>Rel-17 ASN.1 declared frozen by 3GPP in June 2022, but may not be fully implementable. </a:t>
            </a:r>
          </a:p>
          <a:p>
            <a:pPr lvl="1"/>
            <a:r>
              <a:rPr lang="en-GB" altLang="en-US" sz="1600" dirty="0">
                <a:solidFill>
                  <a:srgbClr val="0000FF"/>
                </a:solidFill>
              </a:rPr>
              <a:t> Rel-17 ASN.1 declared fully implementable by 3GPP in September 2022. </a:t>
            </a:r>
          </a:p>
          <a:p>
            <a:pPr lvl="1"/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7EBFD-38C5-4FA3-A89B-0867A8C07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689645"/>
              </p:ext>
            </p:extLst>
          </p:nvPr>
        </p:nvGraphicFramePr>
        <p:xfrm>
          <a:off x="1109710" y="1429688"/>
          <a:ext cx="8754671" cy="3427095"/>
        </p:xfrm>
        <a:graphic>
          <a:graphicData uri="http://schemas.openxmlformats.org/drawingml/2006/table">
            <a:tbl>
              <a:tblPr/>
              <a:tblGrid>
                <a:gridCol w="942630">
                  <a:extLst>
                    <a:ext uri="{9D8B030D-6E8A-4147-A177-3AD203B41FA5}">
                      <a16:colId xmlns:a16="http://schemas.microsoft.com/office/drawing/2014/main" val="835834726"/>
                    </a:ext>
                  </a:extLst>
                </a:gridCol>
                <a:gridCol w="1303971">
                  <a:extLst>
                    <a:ext uri="{9D8B030D-6E8A-4147-A177-3AD203B41FA5}">
                      <a16:colId xmlns:a16="http://schemas.microsoft.com/office/drawing/2014/main" val="1166048309"/>
                    </a:ext>
                  </a:extLst>
                </a:gridCol>
                <a:gridCol w="1272549">
                  <a:extLst>
                    <a:ext uri="{9D8B030D-6E8A-4147-A177-3AD203B41FA5}">
                      <a16:colId xmlns:a16="http://schemas.microsoft.com/office/drawing/2014/main" val="293935959"/>
                    </a:ext>
                  </a:extLst>
                </a:gridCol>
                <a:gridCol w="1366812">
                  <a:extLst>
                    <a:ext uri="{9D8B030D-6E8A-4147-A177-3AD203B41FA5}">
                      <a16:colId xmlns:a16="http://schemas.microsoft.com/office/drawing/2014/main" val="1886059072"/>
                    </a:ext>
                  </a:extLst>
                </a:gridCol>
                <a:gridCol w="1637819">
                  <a:extLst>
                    <a:ext uri="{9D8B030D-6E8A-4147-A177-3AD203B41FA5}">
                      <a16:colId xmlns:a16="http://schemas.microsoft.com/office/drawing/2014/main" val="974175158"/>
                    </a:ext>
                  </a:extLst>
                </a:gridCol>
                <a:gridCol w="2230890">
                  <a:extLst>
                    <a:ext uri="{9D8B030D-6E8A-4147-A177-3AD203B41FA5}">
                      <a16:colId xmlns:a16="http://schemas.microsoft.com/office/drawing/2014/main" val="207210612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62421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3531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461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CAG#70 (19-22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778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PVG#97 (10-12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039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606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GCF CAG#71 (26-29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899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PVG#98 (9-11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455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66392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CAG#72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18-21 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1145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69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04-Nov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PTCRB PVG#99 (8-10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8001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13644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543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5271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982628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four TTCN-3 full deliveries.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1800" dirty="0"/>
              <a:t> No type definitions baseline upgrade planned in 2023 (for now). </a:t>
            </a:r>
          </a:p>
          <a:p>
            <a:pPr lvl="1"/>
            <a:r>
              <a:rPr lang="en-GB" altLang="en-US" sz="1600" dirty="0"/>
              <a:t>Note: Rel-18 ASN.1 freeze scheduled by 3GPP in March 2024.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8DCA5B6-369C-2742-6500-D28DB82A6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365378"/>
              </p:ext>
            </p:extLst>
          </p:nvPr>
        </p:nvGraphicFramePr>
        <p:xfrm>
          <a:off x="1109711" y="1537733"/>
          <a:ext cx="8715225" cy="3223260"/>
        </p:xfrm>
        <a:graphic>
          <a:graphicData uri="http://schemas.openxmlformats.org/drawingml/2006/table">
            <a:tbl>
              <a:tblPr/>
              <a:tblGrid>
                <a:gridCol w="944657">
                  <a:extLst>
                    <a:ext uri="{9D8B030D-6E8A-4147-A177-3AD203B41FA5}">
                      <a16:colId xmlns:a16="http://schemas.microsoft.com/office/drawing/2014/main" val="1294197898"/>
                    </a:ext>
                  </a:extLst>
                </a:gridCol>
                <a:gridCol w="1295095">
                  <a:extLst>
                    <a:ext uri="{9D8B030D-6E8A-4147-A177-3AD203B41FA5}">
                      <a16:colId xmlns:a16="http://schemas.microsoft.com/office/drawing/2014/main" val="3103129740"/>
                    </a:ext>
                  </a:extLst>
                </a:gridCol>
                <a:gridCol w="1264622">
                  <a:extLst>
                    <a:ext uri="{9D8B030D-6E8A-4147-A177-3AD203B41FA5}">
                      <a16:colId xmlns:a16="http://schemas.microsoft.com/office/drawing/2014/main" val="4102970463"/>
                    </a:ext>
                  </a:extLst>
                </a:gridCol>
                <a:gridCol w="1356040">
                  <a:extLst>
                    <a:ext uri="{9D8B030D-6E8A-4147-A177-3AD203B41FA5}">
                      <a16:colId xmlns:a16="http://schemas.microsoft.com/office/drawing/2014/main" val="3286439207"/>
                    </a:ext>
                  </a:extLst>
                </a:gridCol>
                <a:gridCol w="1630295">
                  <a:extLst>
                    <a:ext uri="{9D8B030D-6E8A-4147-A177-3AD203B41FA5}">
                      <a16:colId xmlns:a16="http://schemas.microsoft.com/office/drawing/2014/main" val="2026092925"/>
                    </a:ext>
                  </a:extLst>
                </a:gridCol>
                <a:gridCol w="2224516">
                  <a:extLst>
                    <a:ext uri="{9D8B030D-6E8A-4147-A177-3AD203B41FA5}">
                      <a16:colId xmlns:a16="http://schemas.microsoft.com/office/drawing/2014/main" val="113259213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25752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554122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3953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5003518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821943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823340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5272550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(25-28 Jul)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456784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41161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67092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CAG#76 (17-20 Oct)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857515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2468911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1578646"/>
                  </a:ext>
                </a:extLst>
              </a:tr>
              <a:tr h="22098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1838972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6126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05" y="33338"/>
            <a:ext cx="929492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sz="3200" dirty="0"/>
              <a:t>Before RAN5#97</a:t>
            </a:r>
            <a:endParaRPr lang="en-GB" altLang="en-US" dirty="0"/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5854956"/>
              </p:ext>
            </p:extLst>
          </p:nvPr>
        </p:nvGraphicFramePr>
        <p:xfrm>
          <a:off x="2078037" y="154044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450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107,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34,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101,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35</a:t>
                      </a:r>
                      <a:endParaRPr lang="en-GB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610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520982"/>
            <a:ext cx="10521738" cy="4816444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Release 17 – baseline upgrade: </a:t>
            </a:r>
          </a:p>
          <a:p>
            <a:pPr lvl="1" eaLnBrk="1" hangingPunct="1"/>
            <a:r>
              <a:rPr lang="en-GB" altLang="en-US" sz="2000" dirty="0"/>
              <a:t>Presented the updates to type definitions of 3G UMTS / 4G LTE / 5G / IMS / POS / MCX necessary to align with 3GPP core specifications of version Release 17 September 2022. </a:t>
            </a:r>
            <a:endParaRPr lang="en-GB" altLang="en-US" sz="2000" b="1" dirty="0"/>
          </a:p>
          <a:p>
            <a:pPr eaLnBrk="1" hangingPunct="1"/>
            <a:endParaRPr lang="en-GB" altLang="en-US" sz="2400" b="1" dirty="0"/>
          </a:p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Endorsed special handling for NR CA bands with no UL frequency (e.g. CA_n66B). 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5G V2X: endorsed updated test model &amp; ASPs.</a:t>
            </a:r>
          </a:p>
          <a:p>
            <a:pPr lvl="1" eaLnBrk="1" hangingPunct="1"/>
            <a:r>
              <a:rPr lang="en-GB" altLang="en-US" sz="2000" dirty="0"/>
              <a:t>Prose CRs to TS 38.508-1 &amp; TS 38.523-3 proposed at RAN5#97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#59 (25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539090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 err="1"/>
              <a:t>feNB</a:t>
            </a:r>
            <a:r>
              <a:rPr lang="en-GB" altLang="en-US" sz="2000" dirty="0"/>
              <a:t>-IoT: endorsed NB-IoT ASP updates to support NPRACH preamble format 2.</a:t>
            </a:r>
          </a:p>
          <a:p>
            <a:pPr lvl="3" eaLnBrk="1" hangingPunct="1"/>
            <a:endParaRPr lang="en-GB" altLang="en-US" sz="1400" b="1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dirty="0"/>
              <a:t>Discussed issues related to SSRC values for audio, video and floor/transmission control. CT1 being contacted to clarify interpretation of their core specs. </a:t>
            </a:r>
          </a:p>
          <a:p>
            <a:pPr lvl="1" eaLnBrk="1" hangingPunct="1"/>
            <a:r>
              <a:rPr lang="en-GB" altLang="en-US" sz="2000" dirty="0"/>
              <a:t>Discussed various MCX issues related to either core specs or test specs. </a:t>
            </a:r>
          </a:p>
          <a:p>
            <a:pPr lvl="1" eaLnBrk="1" hangingPunct="1"/>
            <a:r>
              <a:rPr lang="en-GB" altLang="en-US" sz="2000" dirty="0"/>
              <a:t>Prose CRs to TS 36.579-x proposed at RAN5#97 for the above.</a:t>
            </a:r>
            <a:endParaRPr lang="en-US" altLang="en-US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#59 (25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34215095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Sep to Nov’22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NB-IoT: </a:t>
            </a:r>
          </a:p>
          <a:p>
            <a:pPr lvl="2"/>
            <a:r>
              <a:rPr lang="fr-FR" altLang="en-US" sz="1800" dirty="0"/>
              <a:t>New band 103</a:t>
            </a:r>
          </a:p>
          <a:p>
            <a:pPr lvl="1"/>
            <a:r>
              <a:rPr lang="fr-FR" altLang="en-US" sz="2000" b="1" dirty="0"/>
              <a:t>5GS Rel-15: </a:t>
            </a:r>
          </a:p>
          <a:p>
            <a:pPr lvl="2"/>
            <a:r>
              <a:rPr lang="fr-FR" altLang="en-US" sz="1800" dirty="0"/>
              <a:t>NR/5GC single carrier</a:t>
            </a:r>
          </a:p>
          <a:p>
            <a:pPr lvl="2"/>
            <a:r>
              <a:rPr lang="fr-FR" altLang="en-US" sz="1800" dirty="0"/>
              <a:t>NR/5GC NR-DC</a:t>
            </a:r>
            <a:endParaRPr lang="en-GB" altLang="en-US" sz="1800" b="1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NR UE power saving</a:t>
            </a:r>
          </a:p>
          <a:p>
            <a:pPr lvl="1"/>
            <a:r>
              <a:rPr lang="fr-FR" altLang="en-US" sz="2000" b="1" dirty="0"/>
              <a:t>Type </a:t>
            </a:r>
            <a:r>
              <a:rPr lang="fr-FR" altLang="en-US" sz="2000" b="1" dirty="0" err="1"/>
              <a:t>def</a:t>
            </a:r>
            <a:r>
              <a:rPr lang="fr-FR" altLang="en-US" sz="2000" b="1" dirty="0"/>
              <a:t>. </a:t>
            </a:r>
            <a:r>
              <a:rPr lang="fr-FR" altLang="en-US" sz="2000" b="1" dirty="0" err="1"/>
              <a:t>baseline</a:t>
            </a:r>
            <a:r>
              <a:rPr lang="fr-FR" altLang="en-US" sz="2000" b="1" dirty="0"/>
              <a:t>: </a:t>
            </a:r>
          </a:p>
          <a:p>
            <a:pPr lvl="2"/>
            <a:r>
              <a:rPr lang="en-GB" altLang="en-US" sz="1800" dirty="0"/>
              <a:t>Baseline upgrade to Rel-17 Sep’22 core specs (in iwd-22wk43)</a:t>
            </a:r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5GS Rel-15: </a:t>
            </a:r>
          </a:p>
          <a:p>
            <a:pPr lvl="2"/>
            <a:r>
              <a:rPr lang="fr-FR" altLang="en-US" sz="1800" dirty="0"/>
              <a:t>NR/5GC NE-DC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5G non-public network</a:t>
            </a:r>
          </a:p>
          <a:p>
            <a:pPr lvl="2"/>
            <a:r>
              <a:rPr lang="en-GB" altLang="en-US" sz="1800" dirty="0"/>
              <a:t>NR </a:t>
            </a:r>
            <a:r>
              <a:rPr lang="en-GB" altLang="en-US" sz="1800" dirty="0" err="1"/>
              <a:t>IIoT</a:t>
            </a:r>
            <a:endParaRPr lang="en-GB" altLang="en-US" sz="1800" dirty="0"/>
          </a:p>
          <a:p>
            <a:pPr lvl="2"/>
            <a:r>
              <a:rPr lang="en-GB" altLang="en-US" sz="1800" dirty="0"/>
              <a:t>NR SON/MDT</a:t>
            </a:r>
          </a:p>
          <a:p>
            <a:pPr lvl="2"/>
            <a:r>
              <a:rPr lang="en-GB" altLang="en-US" sz="1800" dirty="0"/>
              <a:t>5G V2X</a:t>
            </a:r>
          </a:p>
          <a:p>
            <a:pPr lvl="1"/>
            <a:r>
              <a:rPr lang="fr-FR" altLang="en-US" sz="2000" b="1" dirty="0"/>
              <a:t>IMS over NR/5GC: </a:t>
            </a:r>
          </a:p>
          <a:p>
            <a:pPr lvl="2"/>
            <a:r>
              <a:rPr lang="en-GB" altLang="en-US" sz="1800" dirty="0"/>
              <a:t>IMS emergency</a:t>
            </a:r>
          </a:p>
          <a:p>
            <a:pPr lvl="2"/>
            <a:r>
              <a:rPr lang="en-GB" altLang="en-US" sz="1800" dirty="0"/>
              <a:t>IMS </a:t>
            </a:r>
            <a:r>
              <a:rPr lang="en-GB" altLang="en-US" sz="1800" dirty="0" err="1"/>
              <a:t>eCall</a:t>
            </a:r>
            <a:endParaRPr lang="en-US" altLang="en-US" sz="1800" dirty="0"/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Rel-16 NR </a:t>
            </a:r>
            <a:r>
              <a:rPr lang="en-GB" altLang="en-US" sz="1800" dirty="0"/>
              <a:t>positioning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5GS Rel-16: </a:t>
            </a:r>
          </a:p>
          <a:p>
            <a:pPr lvl="2"/>
            <a:r>
              <a:rPr lang="en-GB" altLang="en-US" sz="1800" dirty="0"/>
              <a:t>RRC DL segmentation</a:t>
            </a:r>
          </a:p>
          <a:p>
            <a:pPr lvl="2"/>
            <a:r>
              <a:rPr lang="en-GB" altLang="en-US" sz="1800" dirty="0"/>
              <a:t>MR-DC &amp; NR CA </a:t>
            </a:r>
            <a:r>
              <a:rPr lang="en-GB" altLang="en-US" sz="1800" dirty="0" err="1"/>
              <a:t>enh</a:t>
            </a:r>
            <a:r>
              <a:rPr lang="en-GB" altLang="en-US" sz="1800" dirty="0"/>
              <a:t>.</a:t>
            </a:r>
          </a:p>
          <a:p>
            <a:endParaRPr lang="en-GB" altLang="en-US" b="1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fr-FR" altLang="en-US" sz="2000" b="1" dirty="0"/>
              <a:t>NB-IoT: </a:t>
            </a:r>
          </a:p>
          <a:p>
            <a:pPr lvl="2"/>
            <a:r>
              <a:rPr lang="fr-FR" altLang="en-US" sz="1800" dirty="0"/>
              <a:t>Rel-15 </a:t>
            </a:r>
            <a:r>
              <a:rPr lang="en-GB" altLang="en-US" sz="1800" dirty="0"/>
              <a:t>enhancements</a:t>
            </a:r>
          </a:p>
          <a:p>
            <a:pPr lvl="1"/>
            <a:r>
              <a:rPr lang="en-US" altLang="en-US" sz="2000" b="1" dirty="0"/>
              <a:t>Mission Critical over LTE:</a:t>
            </a:r>
          </a:p>
          <a:p>
            <a:pPr lvl="2"/>
            <a:r>
              <a:rPr lang="en-US" altLang="en-US" sz="1800" dirty="0" err="1"/>
              <a:t>MCVideo</a:t>
            </a:r>
            <a:endParaRPr lang="en-US" altLang="en-US" sz="1800" dirty="0"/>
          </a:p>
          <a:p>
            <a:pPr lvl="2"/>
            <a:endParaRPr lang="en-GB" altLang="en-US" sz="1800" dirty="0"/>
          </a:p>
          <a:p>
            <a:pPr lvl="2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0620958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9245390"/>
              </p:ext>
            </p:extLst>
          </p:nvPr>
        </p:nvGraphicFramePr>
        <p:xfrm>
          <a:off x="1109709" y="1915411"/>
          <a:ext cx="9972583" cy="138300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handover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from NR/5GC to EN-DC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516_HO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CAG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+5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2/2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8100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124496"/>
              </p:ext>
            </p:extLst>
          </p:nvPr>
        </p:nvGraphicFramePr>
        <p:xfrm>
          <a:off x="1109709" y="1852040"/>
          <a:ext cx="9972583" cy="45234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146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89/95 ; Prio2: 57/63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8/11 ; Prio2: 1/2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39/41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9/13 ; Prio2: 0/4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 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31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23/24 ; Prio2: 7/7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3712934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2/27 ; Prio2: 2/6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8100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735221"/>
              </p:ext>
            </p:extLst>
          </p:nvPr>
        </p:nvGraphicFramePr>
        <p:xfrm>
          <a:off x="1118587" y="1869237"/>
          <a:ext cx="9945949" cy="43386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/ 22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13/13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32/42 ; Prio2: 5/9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 / 100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+6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68/79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032390"/>
              </p:ext>
            </p:extLst>
          </p:nvPr>
        </p:nvGraphicFramePr>
        <p:xfrm>
          <a:off x="1118586" y="1838798"/>
          <a:ext cx="9691252" cy="43965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65425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11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10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11391</TotalTime>
  <Words>4290</Words>
  <Application>Microsoft Office PowerPoint</Application>
  <PresentationFormat>Widescreen</PresentationFormat>
  <Paragraphs>1439</Paragraphs>
  <Slides>21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(pre-RAN5#97)</vt:lpstr>
      <vt:lpstr>PowerPoint Presentation</vt:lpstr>
      <vt:lpstr>PowerPoint Presentation</vt:lpstr>
      <vt:lpstr>PowerPoint Presentation</vt:lpstr>
      <vt:lpstr>TTCN development  Progress for period: Sep to Nov’22</vt:lpstr>
      <vt:lpstr>TTCN verification Progress for period: 11th Aug --&gt; 10th Nov’22</vt:lpstr>
      <vt:lpstr>TTCN verification Progress for period: 11th Aug --&gt; 10th Nov’22</vt:lpstr>
      <vt:lpstr>TTCN verification Progress for period: 11th Aug --&gt; 10th Nov’22</vt:lpstr>
      <vt:lpstr>TTCN verification Progress for period: 11th Aug --&gt; 10th Nov’22</vt:lpstr>
      <vt:lpstr>TTCN verification Progress for period: 11th Aug --&gt; 10th Nov’22</vt:lpstr>
      <vt:lpstr>PowerPoint Presentation</vt:lpstr>
      <vt:lpstr>PowerPoint Presentation</vt:lpstr>
      <vt:lpstr>PowerPoint Presentation</vt:lpstr>
      <vt:lpstr>Preparing for 2023 TTCN Work Overview</vt:lpstr>
      <vt:lpstr>PowerPoint Presentation</vt:lpstr>
      <vt:lpstr>PowerPoint Presentation</vt:lpstr>
      <vt:lpstr>PowerPoint Presentation</vt:lpstr>
      <vt:lpstr>Annexes</vt:lpstr>
      <vt:lpstr>TTCN deliveries and baseline 2022 schedule</vt:lpstr>
      <vt:lpstr>TTCN deliveries and baseline 2023 schedule</vt:lpstr>
      <vt:lpstr>5GS Rel-15 – Protocol test case numbers Before RAN5#97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761</cp:revision>
  <cp:lastPrinted>2022-11-10T08:13:11Z</cp:lastPrinted>
  <dcterms:created xsi:type="dcterms:W3CDTF">2010-02-05T13:52:04Z</dcterms:created>
  <dcterms:modified xsi:type="dcterms:W3CDTF">2022-11-11T15:06:06Z</dcterms:modified>
  <cp:contentStatus>Template 2017</cp:contentStatus>
</cp:coreProperties>
</file>