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0" r:id="rId3"/>
    <p:sldId id="322" r:id="rId5"/>
    <p:sldId id="333" r:id="rId6"/>
    <p:sldId id="335" r:id="rId7"/>
    <p:sldId id="342" r:id="rId8"/>
    <p:sldId id="343" r:id="rId9"/>
    <p:sldId id="344" r:id="rId10"/>
    <p:sldId id="345" r:id="rId11"/>
    <p:sldId id="346" r:id="rId12"/>
    <p:sldId id="347" r:id="rId13"/>
    <p:sldId id="348" r:id="rId14"/>
    <p:sldId id="293" r:id="rId15"/>
  </p:sldIdLst>
  <p:sldSz cx="12190095" cy="6859270"/>
  <p:notesSz cx="6858000" cy="9144000"/>
  <p:custDataLst>
    <p:tags r:id="rId19"/>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63" d="100"/>
          <a:sy n="63" d="100"/>
        </p:scale>
        <p:origin x="-581" y="-58"/>
      </p:cViewPr>
      <p:guideLst>
        <p:guide orient="horz" pos="2212"/>
        <p:guide pos="3818"/>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gs" Target="tags/tag14.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zh-CN" dirty="0" smtClean="0">
                <a:sym typeface="+mn-ea"/>
              </a:rPr>
              <a:t>maxUplinkDutyCycle is not covered by MOP test cases in TS 38.521-1/2/3, while </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any configuration specific change requests to Chapter 5 ONLY shall NOT be accepted by RAN5</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TDD Slot Configuration patterns</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11.xml"/><Relationship Id="rId2" Type="http://schemas.openxmlformats.org/officeDocument/2006/relationships/image" Target="../media/image14.png"/><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slideLayout" Target="../slideLayouts/slideLayout2.xml"/><Relationship Id="rId7" Type="http://schemas.openxmlformats.org/officeDocument/2006/relationships/tags" Target="../tags/tag1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5.xml"/><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tags" Target="../tags/tag7.xml"/><Relationship Id="rId2" Type="http://schemas.openxmlformats.org/officeDocument/2006/relationships/image" Target="../media/image6.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8.xml"/><Relationship Id="rId2" Type="http://schemas.openxmlformats.org/officeDocument/2006/relationships/image" Target="../media/image8.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tags" Target="../tags/tag9.xml"/><Relationship Id="rId2" Type="http://schemas.openxmlformats.org/officeDocument/2006/relationships/image" Target="../media/image10.png"/><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tags" Target="../tags/tag10.xml"/><Relationship Id="rId2" Type="http://schemas.openxmlformats.org/officeDocument/2006/relationships/image" Target="../media/image12.png"/><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1395730" y="1885950"/>
            <a:ext cx="9335135" cy="2337435"/>
          </a:xfrm>
        </p:spPr>
        <p:txBody>
          <a:bodyPr anchor="ctr"/>
          <a:lstStyle/>
          <a:p>
            <a:pPr eaLnBrk="1" hangingPunct="1">
              <a:lnSpc>
                <a:spcPts val="6280"/>
              </a:lnSpc>
              <a:defRPr/>
            </a:pPr>
            <a:r>
              <a:rPr lang="en-US" altLang="zh-CN" sz="2800" dirty="0">
                <a:latin typeface="+mn-lt"/>
              </a:rPr>
              <a:t>Disc on handling of MOP with UE capability maxUplinkDutyCycle</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CMCC, </a:t>
            </a:r>
            <a:r>
              <a:rPr lang="en-US" altLang="zh-CN" sz="2800" dirty="0" err="1" smtClean="0"/>
              <a:t>Huawei</a:t>
            </a:r>
            <a:r>
              <a:rPr lang="en-US" altLang="zh-CN" sz="2800" dirty="0" smtClean="0"/>
              <a:t>, </a:t>
            </a:r>
            <a:r>
              <a:rPr lang="en-US" altLang="zh-CN" sz="2800" dirty="0" err="1" smtClean="0"/>
              <a:t>Hisilicon</a:t>
            </a:r>
            <a:r>
              <a:rPr lang="en-US" altLang="zh-CN" sz="2800" dirty="0" smtClean="0">
                <a:solidFill>
                  <a:schemeClr val="tx1"/>
                </a:solidFill>
                <a:sym typeface="+mn-ea"/>
              </a:rPr>
              <a:t> </a:t>
            </a:r>
            <a:endParaRPr lang="en-US" altLang="zh-CN" sz="2800" dirty="0" smtClean="0">
              <a:solidFill>
                <a:schemeClr val="tx1"/>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GB" altLang="zh-CN" sz="2400" b="1" dirty="0" smtClean="0"/>
              <a:t>3GPP TSG-RAN5 Meeting #</a:t>
            </a:r>
            <a:r>
              <a:rPr lang="en-US" altLang="en-GB" sz="2400" b="1" dirty="0" smtClean="0"/>
              <a:t>96</a:t>
            </a:r>
            <a:r>
              <a:rPr lang="en-GB" altLang="zh-CN" sz="2400" b="1" dirty="0" smtClean="0"/>
              <a:t>-e</a:t>
            </a:r>
            <a:r>
              <a:rPr lang="en-US" sz="2400" kern="0" dirty="0" smtClean="0"/>
              <a:t> 						      </a:t>
            </a:r>
            <a:r>
              <a:rPr lang="en-US" altLang="zh-CN" sz="2400" b="1" dirty="0" smtClean="0">
                <a:solidFill>
                  <a:schemeClr val="tx1"/>
                </a:solidFill>
              </a:rPr>
              <a:t>R5-224214</a:t>
            </a:r>
            <a:endParaRPr lang="en-US" altLang="zh-CN" sz="2400" b="1" dirty="0" smtClean="0"/>
          </a:p>
          <a:p>
            <a:pPr>
              <a:lnSpc>
                <a:spcPct val="100000"/>
              </a:lnSpc>
              <a:defRPr/>
            </a:pPr>
            <a:r>
              <a:rPr lang="en-GB" altLang="zh-CN" sz="2400" b="1" dirty="0" smtClean="0"/>
              <a:t>Electronic Meeting, </a:t>
            </a:r>
            <a:r>
              <a:rPr lang="en-US" altLang="en-GB" sz="2400" b="1" dirty="0" smtClean="0"/>
              <a:t>Aug 15</a:t>
            </a:r>
            <a:r>
              <a:rPr lang="en-GB" altLang="zh-CN" sz="2400" b="1" dirty="0" smtClean="0"/>
              <a:t> – </a:t>
            </a:r>
            <a:r>
              <a:rPr lang="en-US" altLang="en-GB" sz="2400" b="1" dirty="0" smtClean="0"/>
              <a:t>26</a:t>
            </a:r>
            <a:r>
              <a:rPr lang="en-US" altLang="en-GB" sz="2400" b="1" dirty="0" smtClean="0"/>
              <a:t>,</a:t>
            </a:r>
            <a:r>
              <a:rPr lang="en-GB" altLang="zh-CN" sz="2400" b="1" dirty="0" smtClean="0"/>
              <a:t> 202</a:t>
            </a:r>
            <a:r>
              <a:rPr lang="en-US" altLang="en-GB" sz="2400" b="1" dirty="0" smtClean="0"/>
              <a:t>2</a:t>
            </a:r>
            <a:endParaRPr lang="en-US" altLang="en-GB" sz="2400" b="1" dirty="0" smtClean="0"/>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635" y="51435"/>
            <a:ext cx="12123420" cy="727710"/>
          </a:xfrm>
        </p:spPr>
        <p:txBody>
          <a:bodyPr/>
          <a:lstStyle/>
          <a:p>
            <a:pPr algn="l" eaLnBrk="1" hangingPunct="1">
              <a:buClrTx/>
              <a:buSzTx/>
              <a:buFontTx/>
            </a:pPr>
            <a:r>
              <a:rPr lang="en-US" altLang="zh-CN" sz="3000" b="1" dirty="0" smtClean="0">
                <a:sym typeface="+mn-ea"/>
              </a:rPr>
              <a:t>To define UE capability information elements</a:t>
            </a:r>
            <a:r>
              <a:rPr lang="en-US" altLang="zh-CN" sz="3000" b="1" dirty="0" smtClean="0">
                <a:sym typeface="+mn-ea"/>
              </a:rPr>
              <a:t> for </a:t>
            </a:r>
            <a:r>
              <a:rPr lang="en-US" altLang="zh-CN" sz="3000" b="1" dirty="0" smtClean="0">
                <a:sym typeface="+mn-ea"/>
              </a:rPr>
              <a:t>maxUplinkDutyCycle </a:t>
            </a:r>
            <a:endParaRPr lang="en-US" altLang="zh-CN" sz="3000" b="1" dirty="0" smtClean="0">
              <a:solidFill>
                <a:schemeClr val="tx1"/>
              </a:solidFill>
            </a:endParaRPr>
          </a:p>
        </p:txBody>
      </p:sp>
      <p:sp>
        <p:nvSpPr>
          <p:cNvPr id="7" name="文本框 6"/>
          <p:cNvSpPr txBox="1"/>
          <p:nvPr/>
        </p:nvSpPr>
        <p:spPr>
          <a:xfrm>
            <a:off x="506095" y="901065"/>
            <a:ext cx="10973435" cy="1116965"/>
          </a:xfrm>
          <a:prstGeom prst="rect">
            <a:avLst/>
          </a:prstGeom>
          <a:noFill/>
        </p:spPr>
        <p:txBody>
          <a:bodyPr wrap="square" rtlCol="0" anchor="t">
            <a:spAutoFit/>
          </a:bodyPr>
          <a:p>
            <a:pPr algn="l" eaLnBrk="1" latinLnBrk="0" hangingPunct="1">
              <a:lnSpc>
                <a:spcPts val="4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6</a:t>
            </a:r>
            <a:r>
              <a:rPr lang="en-US" altLang="zh-CN" sz="2400" dirty="0" smtClean="0">
                <a:latin typeface="+mn-lt"/>
                <a:sym typeface="+mn-ea"/>
              </a:rPr>
              <a:t>: To define RF-Parameters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in TS 38.508-1 as below</a:t>
            </a:r>
            <a:r>
              <a:rPr lang="en-US" altLang="zh-CN" sz="2400" dirty="0" smtClean="0">
                <a:latin typeface="+mn-lt"/>
                <a:sym typeface="+mn-ea"/>
              </a:rPr>
              <a:t>.</a:t>
            </a:r>
            <a:endParaRPr lang="en-US" altLang="zh-CN" sz="2400" dirty="0" smtClean="0">
              <a:latin typeface="+mn-lt"/>
              <a:sym typeface="+mn-ea"/>
            </a:endParaRPr>
          </a:p>
        </p:txBody>
      </p:sp>
      <p:grpSp>
        <p:nvGrpSpPr>
          <p:cNvPr id="6" name="组合 5"/>
          <p:cNvGrpSpPr/>
          <p:nvPr/>
        </p:nvGrpSpPr>
        <p:grpSpPr>
          <a:xfrm>
            <a:off x="160020" y="2403475"/>
            <a:ext cx="11665585" cy="2402205"/>
            <a:chOff x="3105" y="2886"/>
            <a:chExt cx="12880" cy="2622"/>
          </a:xfrm>
        </p:grpSpPr>
        <p:pic>
          <p:nvPicPr>
            <p:cNvPr id="3" name="图片 2"/>
            <p:cNvPicPr>
              <a:picLocks noChangeAspect="1"/>
            </p:cNvPicPr>
            <p:nvPr/>
          </p:nvPicPr>
          <p:blipFill>
            <a:blip r:embed="rId1"/>
            <a:srcRect b="5699"/>
            <a:stretch>
              <a:fillRect/>
            </a:stretch>
          </p:blipFill>
          <p:spPr>
            <a:xfrm>
              <a:off x="3235" y="4632"/>
              <a:ext cx="12690" cy="877"/>
            </a:xfrm>
            <a:prstGeom prst="rect">
              <a:avLst/>
            </a:prstGeom>
          </p:spPr>
        </p:pic>
        <p:pic>
          <p:nvPicPr>
            <p:cNvPr id="4" name="图片 3"/>
            <p:cNvPicPr>
              <a:picLocks noChangeAspect="1"/>
            </p:cNvPicPr>
            <p:nvPr/>
          </p:nvPicPr>
          <p:blipFill>
            <a:blip r:embed="rId2"/>
            <a:srcRect b="3094"/>
            <a:stretch>
              <a:fillRect/>
            </a:stretch>
          </p:blipFill>
          <p:spPr>
            <a:xfrm>
              <a:off x="3105" y="2886"/>
              <a:ext cx="12880" cy="1754"/>
            </a:xfrm>
            <a:prstGeom prst="rect">
              <a:avLst/>
            </a:prstGeom>
          </p:spPr>
        </p:pic>
      </p:gr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635" y="51435"/>
            <a:ext cx="12123420" cy="727710"/>
          </a:xfrm>
        </p:spPr>
        <p:txBody>
          <a:bodyPr/>
          <a:lstStyle/>
          <a:p>
            <a:pPr algn="l" eaLnBrk="1" hangingPunct="1">
              <a:buClrTx/>
              <a:buSzTx/>
              <a:buFontTx/>
            </a:pPr>
            <a:r>
              <a:rPr lang="en-US" altLang="zh-CN" sz="3000" b="1" dirty="0" smtClean="0">
                <a:sym typeface="+mn-ea"/>
              </a:rPr>
              <a:t>To define RRC UE capability for </a:t>
            </a:r>
            <a:r>
              <a:rPr lang="en-US" altLang="zh-CN" sz="3000" b="1" dirty="0" smtClean="0">
                <a:sym typeface="+mn-ea"/>
              </a:rPr>
              <a:t>maxUplinkDutyCycle </a:t>
            </a:r>
            <a:endParaRPr lang="en-US" altLang="zh-CN" sz="3000" b="1" dirty="0" smtClean="0">
              <a:solidFill>
                <a:schemeClr val="tx1"/>
              </a:solidFill>
            </a:endParaRPr>
          </a:p>
        </p:txBody>
      </p:sp>
      <p:sp>
        <p:nvSpPr>
          <p:cNvPr id="7" name="文本框 6"/>
          <p:cNvSpPr txBox="1"/>
          <p:nvPr/>
        </p:nvSpPr>
        <p:spPr>
          <a:xfrm>
            <a:off x="325120" y="748665"/>
            <a:ext cx="11368405" cy="1116965"/>
          </a:xfrm>
          <a:prstGeom prst="rect">
            <a:avLst/>
          </a:prstGeom>
          <a:noFill/>
        </p:spPr>
        <p:txBody>
          <a:bodyPr wrap="square" rtlCol="0" anchor="t">
            <a:spAutoFit/>
          </a:bodyPr>
          <a:p>
            <a:pPr algn="l" eaLnBrk="1" latinLnBrk="0" hangingPunct="1">
              <a:lnSpc>
                <a:spcPts val="4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7</a:t>
            </a:r>
            <a:r>
              <a:rPr lang="en-US" altLang="zh-CN" sz="2400" dirty="0" smtClean="0">
                <a:latin typeface="+mn-lt"/>
                <a:sym typeface="+mn-ea"/>
              </a:rPr>
              <a:t>: To define RRC UE capability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in TS 38.523-1 as below</a:t>
            </a:r>
            <a:r>
              <a:rPr lang="en-US" altLang="zh-CN" sz="2400" dirty="0" smtClean="0">
                <a:latin typeface="+mn-lt"/>
                <a:sym typeface="+mn-ea"/>
              </a:rPr>
              <a:t>.</a:t>
            </a:r>
            <a:endParaRPr lang="en-US" altLang="zh-CN" sz="2400" dirty="0" smtClean="0">
              <a:latin typeface="+mn-lt"/>
              <a:sym typeface="+mn-ea"/>
            </a:endParaRPr>
          </a:p>
        </p:txBody>
      </p:sp>
      <p:grpSp>
        <p:nvGrpSpPr>
          <p:cNvPr id="9" name="组合 8"/>
          <p:cNvGrpSpPr/>
          <p:nvPr/>
        </p:nvGrpSpPr>
        <p:grpSpPr>
          <a:xfrm>
            <a:off x="1921510" y="1891030"/>
            <a:ext cx="8159750" cy="1263015"/>
            <a:chOff x="642" y="3065"/>
            <a:chExt cx="12850" cy="1989"/>
          </a:xfrm>
        </p:grpSpPr>
        <p:pic>
          <p:nvPicPr>
            <p:cNvPr id="2" name="图片 1"/>
            <p:cNvPicPr>
              <a:picLocks noChangeAspect="1"/>
            </p:cNvPicPr>
            <p:nvPr/>
          </p:nvPicPr>
          <p:blipFill>
            <a:blip r:embed="rId1"/>
            <a:stretch>
              <a:fillRect/>
            </a:stretch>
          </p:blipFill>
          <p:spPr>
            <a:xfrm>
              <a:off x="642" y="3065"/>
              <a:ext cx="12850" cy="1110"/>
            </a:xfrm>
            <a:prstGeom prst="rect">
              <a:avLst/>
            </a:prstGeom>
          </p:spPr>
        </p:pic>
        <p:pic>
          <p:nvPicPr>
            <p:cNvPr id="5" name="图片 4"/>
            <p:cNvPicPr>
              <a:picLocks noChangeAspect="1"/>
            </p:cNvPicPr>
            <p:nvPr/>
          </p:nvPicPr>
          <p:blipFill>
            <a:blip r:embed="rId2"/>
            <a:stretch>
              <a:fillRect/>
            </a:stretch>
          </p:blipFill>
          <p:spPr>
            <a:xfrm>
              <a:off x="663" y="4154"/>
              <a:ext cx="12820" cy="900"/>
            </a:xfrm>
            <a:prstGeom prst="rect">
              <a:avLst/>
            </a:prstGeom>
          </p:spPr>
        </p:pic>
      </p:grpSp>
      <p:grpSp>
        <p:nvGrpSpPr>
          <p:cNvPr id="12" name="组合 11"/>
          <p:cNvGrpSpPr/>
          <p:nvPr/>
        </p:nvGrpSpPr>
        <p:grpSpPr>
          <a:xfrm>
            <a:off x="1934210" y="3441065"/>
            <a:ext cx="8134350" cy="1313815"/>
            <a:chOff x="3140" y="5569"/>
            <a:chExt cx="12810" cy="2069"/>
          </a:xfrm>
        </p:grpSpPr>
        <p:pic>
          <p:nvPicPr>
            <p:cNvPr id="10" name="图片 9"/>
            <p:cNvPicPr>
              <a:picLocks noChangeAspect="1"/>
            </p:cNvPicPr>
            <p:nvPr/>
          </p:nvPicPr>
          <p:blipFill>
            <a:blip r:embed="rId3"/>
            <a:stretch>
              <a:fillRect/>
            </a:stretch>
          </p:blipFill>
          <p:spPr>
            <a:xfrm>
              <a:off x="3140" y="5569"/>
              <a:ext cx="12810" cy="1210"/>
            </a:xfrm>
            <a:prstGeom prst="rect">
              <a:avLst/>
            </a:prstGeom>
          </p:spPr>
        </p:pic>
        <p:pic>
          <p:nvPicPr>
            <p:cNvPr id="11" name="图片 10"/>
            <p:cNvPicPr>
              <a:picLocks noChangeAspect="1"/>
            </p:cNvPicPr>
            <p:nvPr/>
          </p:nvPicPr>
          <p:blipFill>
            <a:blip r:embed="rId4"/>
            <a:stretch>
              <a:fillRect/>
            </a:stretch>
          </p:blipFill>
          <p:spPr>
            <a:xfrm>
              <a:off x="3140" y="6728"/>
              <a:ext cx="12800" cy="910"/>
            </a:xfrm>
            <a:prstGeom prst="rect">
              <a:avLst/>
            </a:prstGeom>
          </p:spPr>
        </p:pic>
      </p:grpSp>
      <p:grpSp>
        <p:nvGrpSpPr>
          <p:cNvPr id="15" name="组合 14"/>
          <p:cNvGrpSpPr/>
          <p:nvPr/>
        </p:nvGrpSpPr>
        <p:grpSpPr>
          <a:xfrm>
            <a:off x="1934210" y="5186045"/>
            <a:ext cx="8134350" cy="1290320"/>
            <a:chOff x="3310" y="7638"/>
            <a:chExt cx="12810" cy="2032"/>
          </a:xfrm>
        </p:grpSpPr>
        <p:pic>
          <p:nvPicPr>
            <p:cNvPr id="13" name="图片 12"/>
            <p:cNvPicPr>
              <a:picLocks noChangeAspect="1"/>
            </p:cNvPicPr>
            <p:nvPr/>
          </p:nvPicPr>
          <p:blipFill>
            <a:blip r:embed="rId5"/>
            <a:stretch>
              <a:fillRect/>
            </a:stretch>
          </p:blipFill>
          <p:spPr>
            <a:xfrm>
              <a:off x="3310" y="7638"/>
              <a:ext cx="12790" cy="1170"/>
            </a:xfrm>
            <a:prstGeom prst="rect">
              <a:avLst/>
            </a:prstGeom>
          </p:spPr>
        </p:pic>
        <p:pic>
          <p:nvPicPr>
            <p:cNvPr id="14" name="图片 13"/>
            <p:cNvPicPr>
              <a:picLocks noChangeAspect="1"/>
            </p:cNvPicPr>
            <p:nvPr/>
          </p:nvPicPr>
          <p:blipFill>
            <a:blip r:embed="rId6"/>
            <a:stretch>
              <a:fillRect/>
            </a:stretch>
          </p:blipFill>
          <p:spPr>
            <a:xfrm>
              <a:off x="3310" y="8750"/>
              <a:ext cx="12810" cy="920"/>
            </a:xfrm>
            <a:prstGeom prst="rect">
              <a:avLst/>
            </a:prstGeom>
          </p:spPr>
        </p:pic>
      </p:grpSp>
    </p:spTree>
    <p:custDataLst>
      <p:tags r:id="rId7"/>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endParaRPr lang="en-US" altLang="zh-CN" sz="6000" smtClean="0"/>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maxUplinkDutyCycle is defined in TS 38.331 and </a:t>
            </a:r>
            <a:r>
              <a:rPr lang="en-US" altLang="zh-CN" sz="3200" b="1" dirty="0" smtClean="0">
                <a:sym typeface="+mn-ea"/>
              </a:rPr>
              <a:t>TS </a:t>
            </a:r>
            <a:r>
              <a:rPr lang="en-US" altLang="zh-CN" sz="3200" b="1" dirty="0" smtClean="0">
                <a:solidFill>
                  <a:schemeClr val="tx1"/>
                </a:solidFill>
              </a:rPr>
              <a:t>38.306</a:t>
            </a:r>
            <a:endParaRPr lang="zh-CN" altLang="en-US" sz="3200" b="1" dirty="0" smtClean="0">
              <a:solidFill>
                <a:schemeClr val="tx1"/>
              </a:solidFill>
            </a:endParaRPr>
          </a:p>
        </p:txBody>
      </p:sp>
      <p:sp>
        <p:nvSpPr>
          <p:cNvPr id="6149" name="RS_Classification_Standard"/>
          <p:cNvSpPr txBox="1">
            <a:spLocks noChangeArrowheads="1"/>
          </p:cNvSpPr>
          <p:nvPr/>
        </p:nvSpPr>
        <p:spPr bwMode="auto">
          <a:xfrm>
            <a:off x="12177713" y="715486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160655" y="522605"/>
            <a:ext cx="11875770" cy="1116965"/>
          </a:xfrm>
          <a:prstGeom prst="rect">
            <a:avLst/>
          </a:prstGeom>
          <a:noFill/>
        </p:spPr>
        <p:txBody>
          <a:bodyPr wrap="square" rtlCol="0" anchor="t">
            <a:spAutoFit/>
          </a:bodyPr>
          <a:p>
            <a:pPr algn="l" eaLnBrk="1" latinLnBrk="0" hangingPunct="1">
              <a:lnSpc>
                <a:spcPts val="4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1</a:t>
            </a:r>
            <a:r>
              <a:rPr lang="en-US" altLang="zh-CN" sz="2400" dirty="0" smtClean="0">
                <a:latin typeface="+mn-lt"/>
                <a:sym typeface="+mn-ea"/>
              </a:rPr>
              <a:t>: FR1 UE capability </a:t>
            </a:r>
            <a:r>
              <a:rPr lang="en-US" altLang="zh-CN" sz="2400" b="1" i="1" dirty="0" smtClean="0">
                <a:solidFill>
                  <a:srgbClr val="C00000"/>
                </a:solidFill>
                <a:latin typeface="+mn-lt"/>
                <a:sym typeface="+mn-ea"/>
              </a:rPr>
              <a:t>maxUplinkDutyCycle-PC2-FR1</a:t>
            </a:r>
            <a:r>
              <a:rPr lang="en-US" altLang="zh-CN" sz="2400" dirty="0" smtClean="0">
                <a:latin typeface="+mn-lt"/>
                <a:sym typeface="+mn-ea"/>
              </a:rPr>
              <a:t> </a:t>
            </a:r>
            <a:r>
              <a:rPr lang="en-US" altLang="zh-CN" sz="2400" dirty="0" smtClean="0">
                <a:latin typeface="+mn-lt"/>
                <a:sym typeface="+mn-ea"/>
              </a:rPr>
              <a:t>and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are</a:t>
            </a:r>
            <a:r>
              <a:rPr lang="en-US" altLang="zh-CN" sz="2400" dirty="0" smtClean="0">
                <a:latin typeface="+mn-lt"/>
                <a:sym typeface="+mn-ea"/>
              </a:rPr>
              <a:t> well defined in TS 38.331 and TS 38.306</a:t>
            </a:r>
            <a:r>
              <a:rPr lang="en-US" altLang="zh-CN" sz="2400" dirty="0" smtClean="0">
                <a:latin typeface="+mn-lt"/>
                <a:sym typeface="+mn-ea"/>
              </a:rPr>
              <a:t>.</a:t>
            </a:r>
            <a:endParaRPr lang="en-US" altLang="zh-CN" sz="2400" dirty="0" smtClean="0">
              <a:latin typeface="+mn-lt"/>
              <a:sym typeface="+mn-ea"/>
            </a:endParaRPr>
          </a:p>
        </p:txBody>
      </p:sp>
      <p:sp>
        <p:nvSpPr>
          <p:cNvPr id="100" name="文本框 99"/>
          <p:cNvSpPr txBox="1"/>
          <p:nvPr/>
        </p:nvSpPr>
        <p:spPr>
          <a:xfrm>
            <a:off x="323215" y="1492885"/>
            <a:ext cx="10723880" cy="603885"/>
          </a:xfrm>
          <a:prstGeom prst="rect">
            <a:avLst/>
          </a:prstGeom>
          <a:noFill/>
          <a:ln w="9525">
            <a:noFill/>
          </a:ln>
        </p:spPr>
        <p:txBody>
          <a:bodyPr wrap="square">
            <a:spAutoFit/>
          </a:bodyPr>
          <a:p>
            <a:pPr marL="342900" indent="-342900">
              <a:lnSpc>
                <a:spcPts val="4000"/>
              </a:lnSpc>
              <a:spcBef>
                <a:spcPts val="300"/>
              </a:spcBef>
              <a:buClrTx/>
              <a:buSzTx/>
              <a:buFont typeface="Wingdings" panose="05000000000000000000" charset="0"/>
              <a:buChar char="ü"/>
            </a:pPr>
            <a:r>
              <a:rPr lang="en-US" altLang="zh-CN" sz="2400" b="0" dirty="0" smtClean="0">
                <a:latin typeface="+mn-lt"/>
                <a:ea typeface="宋体" panose="02010600030101010101" pitchFamily="2" charset="-122"/>
              </a:rPr>
              <a:t>38.331 &gt;&gt;&gt; 6.3.3	UE capability information elements &gt;&gt;&gt; </a:t>
            </a:r>
            <a:r>
              <a:rPr lang="en-US" altLang="zh-CN" sz="2400" b="0" dirty="0" smtClean="0">
                <a:latin typeface="+mn-lt"/>
              </a:rPr>
              <a:t>RF-Parameters</a:t>
            </a:r>
            <a:endParaRPr lang="en-US" altLang="zh-CN" sz="2400" dirty="0" smtClean="0">
              <a:latin typeface="+mn-lt"/>
            </a:endParaRPr>
          </a:p>
        </p:txBody>
      </p:sp>
      <p:sp>
        <p:nvSpPr>
          <p:cNvPr id="3" name="文本框 2"/>
          <p:cNvSpPr txBox="1"/>
          <p:nvPr/>
        </p:nvSpPr>
        <p:spPr>
          <a:xfrm>
            <a:off x="109855" y="2183130"/>
            <a:ext cx="11998960" cy="706755"/>
          </a:xfrm>
          <a:prstGeom prst="rect">
            <a:avLst/>
          </a:prstGeom>
          <a:noFill/>
          <a:ln w="9525">
            <a:noFill/>
          </a:ln>
        </p:spPr>
        <p:txBody>
          <a:bodyPr wrap="square">
            <a:spAutoFit/>
          </a:bodyPr>
          <a:p>
            <a:pPr marL="0" indent="0" eaLnBrk="1" latinLnBrk="0" hangingPunct="1">
              <a:lnSpc>
                <a:spcPts val="1600"/>
              </a:lnSpc>
            </a:pPr>
            <a:r>
              <a:rPr lang="en-US" sz="1200" b="0">
                <a:latin typeface="Courier New" panose="02070309020205020404" charset="0"/>
                <a:cs typeface="Times New Roman" panose="02020603050405020304" charset="0"/>
              </a:rPr>
              <a:t> maxUplinkDutyCycle-PC2-FR1                  </a:t>
            </a:r>
            <a:r>
              <a:rPr lang="en-US" sz="1200" b="0">
                <a:solidFill>
                  <a:srgbClr val="993366"/>
                </a:solidFill>
                <a:latin typeface="Courier New" panose="02070309020205020404" charset="0"/>
                <a:cs typeface="Times New Roman" panose="02020603050405020304" charset="0"/>
              </a:rPr>
              <a:t>ENUMERATED</a:t>
            </a:r>
            <a:r>
              <a:rPr lang="en-US" sz="1200" b="0">
                <a:latin typeface="Courier New" panose="02070309020205020404" charset="0"/>
                <a:cs typeface="Times New Roman" panose="02020603050405020304" charset="0"/>
              </a:rPr>
              <a:t> {n60, n70, n80, n90, n100}   </a:t>
            </a:r>
            <a:r>
              <a:rPr lang="en-US" sz="1200" b="0">
                <a:solidFill>
                  <a:srgbClr val="993366"/>
                </a:solidFill>
                <a:latin typeface="Courier New" panose="02070309020205020404" charset="0"/>
                <a:cs typeface="Times New Roman" panose="02020603050405020304" charset="0"/>
              </a:rPr>
              <a:t>OPTIONAL</a:t>
            </a:r>
            <a:r>
              <a:rPr lang="en-US" sz="1600" b="0">
                <a:latin typeface="Calibri" panose="020F0502020204030204" pitchFamily="34" charset="0"/>
                <a:ea typeface="宋体" panose="02010600030101010101" pitchFamily="2" charset="-122"/>
                <a:cs typeface="Times New Roman" panose="02020603050405020304" charset="0"/>
              </a:rPr>
              <a:t> </a:t>
            </a:r>
            <a:r>
              <a:rPr lang="en-US" sz="1200" b="0">
                <a:latin typeface="Courier New" panose="02070309020205020404" charset="0"/>
                <a:cs typeface="Times New Roman" panose="02020603050405020304" charset="0"/>
              </a:rPr>
              <a:t> maxUplinkDutyCycle-PC1dot5-MPE-FR1-r16    </a:t>
            </a:r>
            <a:r>
              <a:rPr lang="en-US" sz="1200" b="0">
                <a:solidFill>
                  <a:srgbClr val="993366"/>
                </a:solidFill>
                <a:latin typeface="Courier New" panose="02070309020205020404" charset="0"/>
                <a:cs typeface="Times New Roman" panose="02020603050405020304" charset="0"/>
              </a:rPr>
              <a:t>ENUMERATED</a:t>
            </a:r>
            <a:r>
              <a:rPr lang="en-US" sz="1200" b="0">
                <a:latin typeface="Courier New" panose="02070309020205020404" charset="0"/>
                <a:cs typeface="Times New Roman" panose="02020603050405020304" charset="0"/>
              </a:rPr>
              <a:t> {n10, n15, n20, n25, n30, n40, n50, n60, n70, n80, n90, n100}   </a:t>
            </a:r>
            <a:r>
              <a:rPr lang="en-US" sz="1200" b="0">
                <a:solidFill>
                  <a:srgbClr val="993366"/>
                </a:solidFill>
                <a:latin typeface="Courier New" panose="02070309020205020404" charset="0"/>
                <a:cs typeface="Times New Roman" panose="02020603050405020304" charset="0"/>
              </a:rPr>
              <a:t>OPTIONAL</a:t>
            </a:r>
            <a:endParaRPr lang="en-US" altLang="en-US" sz="1600" b="0">
              <a:latin typeface="Calibri" panose="020F0502020204030204" pitchFamily="34" charset="0"/>
              <a:ea typeface="宋体" panose="02010600030101010101" pitchFamily="2" charset="-122"/>
              <a:cs typeface="Times New Roman" panose="02020603050405020304" charset="0"/>
            </a:endParaRPr>
          </a:p>
        </p:txBody>
      </p:sp>
      <p:sp>
        <p:nvSpPr>
          <p:cNvPr id="4" name="文本框 3"/>
          <p:cNvSpPr txBox="1"/>
          <p:nvPr/>
        </p:nvSpPr>
        <p:spPr>
          <a:xfrm>
            <a:off x="323215" y="2887980"/>
            <a:ext cx="8818880" cy="603885"/>
          </a:xfrm>
          <a:prstGeom prst="rect">
            <a:avLst/>
          </a:prstGeom>
          <a:noFill/>
          <a:ln w="9525">
            <a:noFill/>
          </a:ln>
        </p:spPr>
        <p:txBody>
          <a:bodyPr wrap="square">
            <a:spAutoFit/>
          </a:bodyPr>
          <a:p>
            <a:pPr marL="342900" indent="-342900">
              <a:lnSpc>
                <a:spcPts val="4000"/>
              </a:lnSpc>
              <a:spcBef>
                <a:spcPts val="300"/>
              </a:spcBef>
              <a:buClrTx/>
              <a:buSzTx/>
              <a:buFont typeface="Wingdings" panose="05000000000000000000" charset="0"/>
              <a:buChar char="ü"/>
            </a:pPr>
            <a:r>
              <a:rPr lang="en-US" altLang="zh-CN" sz="2400" b="0" dirty="0" smtClean="0">
                <a:latin typeface="+mn-lt"/>
                <a:ea typeface="宋体" panose="02010600030101010101" pitchFamily="2" charset="-122"/>
              </a:rPr>
              <a:t>38.306 &gt;&gt;&gt; 4.2.7.2	BandNR parameters</a:t>
            </a:r>
            <a:endParaRPr lang="en-US" altLang="zh-CN" sz="2400" dirty="0" smtClean="0">
              <a:latin typeface="+mn-lt"/>
            </a:endParaRPr>
          </a:p>
        </p:txBody>
      </p:sp>
      <p:graphicFrame>
        <p:nvGraphicFramePr>
          <p:cNvPr id="5" name="表格 4"/>
          <p:cNvGraphicFramePr/>
          <p:nvPr>
            <p:custDataLst>
              <p:tags r:id="rId1"/>
            </p:custDataLst>
          </p:nvPr>
        </p:nvGraphicFramePr>
        <p:xfrm>
          <a:off x="160655" y="3538855"/>
          <a:ext cx="11788775" cy="2987040"/>
        </p:xfrm>
        <a:graphic>
          <a:graphicData uri="http://schemas.openxmlformats.org/drawingml/2006/table">
            <a:tbl>
              <a:tblPr firstRow="1" bandRow="1">
                <a:tableStyleId>{5940675A-B579-460E-94D1-54222C63F5DA}</a:tableStyleId>
              </a:tblPr>
              <a:tblGrid>
                <a:gridCol w="8783320"/>
                <a:gridCol w="641350"/>
                <a:gridCol w="534670"/>
                <a:gridCol w="939165"/>
                <a:gridCol w="890270"/>
              </a:tblGrid>
              <a:tr h="365760">
                <a:tc>
                  <a:txBody>
                    <a:bodyPr/>
                    <a:p>
                      <a:pPr indent="0" algn="ctr">
                        <a:buNone/>
                      </a:pPr>
                      <a:r>
                        <a:rPr lang="en-US" sz="1400" b="1">
                          <a:latin typeface="Arial" panose="020B0604020202020204" pitchFamily="34" charset="0"/>
                          <a:cs typeface="Arial" panose="020B0604020202020204" pitchFamily="34" charset="0"/>
                        </a:rPr>
                        <a:t>Definitions for parameters</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1">
                          <a:latin typeface="Arial" panose="020B0604020202020204" pitchFamily="34" charset="0"/>
                          <a:cs typeface="Arial" panose="020B0604020202020204" pitchFamily="34" charset="0"/>
                        </a:rPr>
                        <a:t>Per</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1">
                          <a:latin typeface="Arial" panose="020B0604020202020204" pitchFamily="34" charset="0"/>
                          <a:cs typeface="Arial" panose="020B0604020202020204" pitchFamily="34" charset="0"/>
                        </a:rPr>
                        <a:t>M</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1">
                          <a:latin typeface="Arial" panose="020B0604020202020204" pitchFamily="34" charset="0"/>
                          <a:cs typeface="Arial" panose="020B0604020202020204" pitchFamily="34" charset="0"/>
                        </a:rPr>
                        <a:t>FDD-TDDDIFF</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1">
                          <a:latin typeface="Arial" panose="020B0604020202020204" pitchFamily="34" charset="0"/>
                          <a:cs typeface="Arial" panose="020B0604020202020204" pitchFamily="34" charset="0"/>
                        </a:rPr>
                        <a:t>FR1-FR2DIFF</a:t>
                      </a:r>
                      <a:endParaRPr lang="en-US" altLang="en-US" sz="14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r h="914400">
                <a:tc>
                  <a:txBody>
                    <a:bodyPr/>
                    <a:p>
                      <a:pPr indent="0">
                        <a:buNone/>
                      </a:pPr>
                      <a:r>
                        <a:rPr lang="en-US" sz="1400" b="1" i="1">
                          <a:solidFill>
                            <a:srgbClr val="C00000"/>
                          </a:solidFill>
                          <a:latin typeface="Arial" panose="020B0604020202020204" pitchFamily="34" charset="0"/>
                          <a:cs typeface="Arial" panose="020B0604020202020204" pitchFamily="34" charset="0"/>
                        </a:rPr>
                        <a:t>maxUplinkDutyCycle-PC2-FR1</a:t>
                      </a:r>
                      <a:r>
                        <a:rPr lang="en-US" sz="1400" b="1" i="1">
                          <a:solidFill>
                            <a:srgbClr val="0000FF"/>
                          </a:solidFill>
                          <a:latin typeface="Arial" panose="020B0604020202020204" pitchFamily="34" charset="0"/>
                          <a:cs typeface="Arial" panose="020B0604020202020204" pitchFamily="34" charset="0"/>
                        </a:rPr>
                        <a:t> </a:t>
                      </a:r>
                      <a:r>
                        <a:rPr lang="en-US" sz="1400" b="0">
                          <a:highlight>
                            <a:srgbClr val="FFFF00"/>
                          </a:highlight>
                          <a:latin typeface="Arial" panose="020B0604020202020204" pitchFamily="34" charset="0"/>
                          <a:cs typeface="Arial" panose="020B0604020202020204" pitchFamily="34" charset="0"/>
                        </a:rPr>
                        <a:t>Indicates the maximum percentage of symbols during a certain evaluation period that can be scheduled for uplink transmission so as to ensure compliance with applicable electromagnetic energy absorption requirements provided by regulatory bodies</a:t>
                      </a:r>
                      <a:r>
                        <a:rPr lang="en-US" sz="1400" b="0">
                          <a:latin typeface="Arial" panose="020B0604020202020204" pitchFamily="34" charset="0"/>
                          <a:cs typeface="Arial" panose="020B0604020202020204" pitchFamily="34" charset="0"/>
                        </a:rPr>
                        <a:t>. This field is only applicable for FR1 power class 2 UE as specified in clause 6.2.1 of TS 38.101-1 [2]. </a:t>
                      </a:r>
                      <a:r>
                        <a:rPr lang="en-US" sz="1400" b="0">
                          <a:highlight>
                            <a:srgbClr val="FFFF00"/>
                          </a:highlight>
                          <a:latin typeface="Arial" panose="020B0604020202020204" pitchFamily="34" charset="0"/>
                          <a:cs typeface="Arial" panose="020B0604020202020204" pitchFamily="34" charset="0"/>
                        </a:rPr>
                        <a:t>If the field is absent, 50% shall be applied. Value n60 corresponds to 60%, value n70 corresponds to 70% and so on</a:t>
                      </a:r>
                      <a:r>
                        <a:rPr lang="en-US" sz="1400" b="0">
                          <a:latin typeface="Arial" panose="020B0604020202020204" pitchFamily="34" charset="0"/>
                          <a:cs typeface="Arial" panose="020B0604020202020204" pitchFamily="34" charset="0"/>
                        </a:rPr>
                        <a:t>. This capability is not applicable to IAB-MT.</a:t>
                      </a:r>
                      <a:endParaRPr lang="en-US" altLang="en-US" sz="1400" b="0" i="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Band</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No</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N/A</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FR1 only</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r h="914400">
                <a:tc>
                  <a:txBody>
                    <a:bodyPr/>
                    <a:p>
                      <a:pPr indent="0">
                        <a:buNone/>
                      </a:pPr>
                      <a:r>
                        <a:rPr lang="en-US" sz="1400" b="1" i="1">
                          <a:solidFill>
                            <a:srgbClr val="0000FF"/>
                          </a:solidFill>
                          <a:latin typeface="Arial" panose="020B0604020202020204" pitchFamily="34" charset="0"/>
                          <a:cs typeface="Arial" panose="020B0604020202020204" pitchFamily="34" charset="0"/>
                        </a:rPr>
                        <a:t>maxUplinkDutyCycle-PC1dot5-MPE-FR1-r16</a:t>
                      </a:r>
                      <a:r>
                        <a:rPr lang="en-US" sz="1400" b="1" i="1">
                          <a:latin typeface="Arial" panose="020B0604020202020204" pitchFamily="34" charset="0"/>
                          <a:cs typeface="Arial" panose="020B0604020202020204" pitchFamily="34" charset="0"/>
                        </a:rPr>
                        <a:t> </a:t>
                      </a:r>
                      <a:r>
                        <a:rPr lang="en-US" sz="1400" b="0">
                          <a:latin typeface="Arial" panose="020B0604020202020204" pitchFamily="34" charset="0"/>
                          <a:cs typeface="Arial" panose="020B0604020202020204" pitchFamily="34" charset="0"/>
                        </a:rPr>
                        <a:t>Indicates the maximum percentage of symbols during a certain evaluation period that can be scheduled for uplink transmission so as to ensure compliance with applicable electromagnetic energy absorption requirements provided by regulatory bodies. This field is only applicable for FR1 power class 1.5 UE as specified in clause 6.2.1 of TS 38.101-1 [2]. If the field is absent, UE shall mitigate MPE autonomously by P-MPR or by other means and no restriction on scheduled uplink duty cycle is needed.</a:t>
                      </a:r>
                      <a:endParaRPr lang="en-US" altLang="en-US" sz="1400" b="0" i="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Band</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No</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N/A</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p>
                      <a:pPr indent="0" algn="ctr">
                        <a:buNone/>
                      </a:pPr>
                      <a:r>
                        <a:rPr lang="en-US" sz="1400" b="0">
                          <a:latin typeface="Arial" panose="020B0604020202020204" pitchFamily="34" charset="0"/>
                          <a:cs typeface="Arial" panose="020B0604020202020204" pitchFamily="34" charset="0"/>
                        </a:rPr>
                        <a:t>FR1 only</a:t>
                      </a:r>
                      <a:endParaRPr lang="en-US" altLang="en-US" sz="14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808080"/>
                      </a:solidFill>
                      <a:prstDash val="solid"/>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solid"/>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bl>
          </a:graphicData>
        </a:graphic>
      </p:graphicFrame>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ym typeface="+mn-ea"/>
              </a:rPr>
              <a:t>maxUplinkDutyCycle is defined in TS 38.101-1</a:t>
            </a:r>
            <a:endParaRPr lang="en-US" altLang="zh-CN" sz="3200" b="1" dirty="0" smtClean="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6" name="文本框 5"/>
          <p:cNvSpPr txBox="1"/>
          <p:nvPr/>
        </p:nvSpPr>
        <p:spPr>
          <a:xfrm>
            <a:off x="215900" y="1315720"/>
            <a:ext cx="11758930" cy="5477510"/>
          </a:xfrm>
          <a:prstGeom prst="rect">
            <a:avLst/>
          </a:prstGeom>
          <a:noFill/>
          <a:ln w="9525">
            <a:noFill/>
          </a:ln>
        </p:spPr>
        <p:txBody>
          <a:bodyPr wrap="square">
            <a:spAutoFit/>
          </a:bodyPr>
          <a:p>
            <a:pPr marL="0" indent="0"/>
            <a:r>
              <a:rPr lang="en-US" sz="1400" b="0">
                <a:latin typeface="Times New Roman" panose="02020603050405020304" charset="0"/>
              </a:rPr>
              <a:t>If a UE supports a different power class than the default UE power class for the band and the supported power class enables the higher maximum output power than that of the default power class:-	if the field of UE capability</a:t>
            </a:r>
            <a:r>
              <a:rPr lang="en-US" sz="1400" b="1">
                <a:latin typeface="Times New Roman" panose="02020603050405020304" charset="0"/>
              </a:rPr>
              <a:t> </a:t>
            </a:r>
            <a:r>
              <a:rPr lang="en-US" sz="1400" b="1" i="1">
                <a:solidFill>
                  <a:srgbClr val="C00000"/>
                </a:solidFill>
                <a:latin typeface="Times New Roman" panose="02020603050405020304" charset="0"/>
              </a:rPr>
              <a:t>maxUplinkDutyCycle-PC2-FR1</a:t>
            </a:r>
            <a:r>
              <a:rPr lang="en-US" sz="1400" b="0">
                <a:latin typeface="Times New Roman" panose="02020603050405020304" charset="0"/>
              </a:rPr>
              <a:t> is absent and the field of UE capability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is absent and the percentage of uplink symbols transmitted in a certain evaluation period is larger than 50% (The exact evaluation period is no less than one radio frame); or-	if the field of UE capability </a:t>
            </a:r>
            <a:r>
              <a:rPr lang="en-US" sz="1400" b="1" i="1">
                <a:solidFill>
                  <a:srgbClr val="C00000"/>
                </a:solidFill>
                <a:latin typeface="Times New Roman" panose="02020603050405020304" charset="0"/>
              </a:rPr>
              <a:t>maxUplinkDutyCycle-PC2-FR1</a:t>
            </a:r>
            <a:r>
              <a:rPr lang="en-US" sz="1400" b="0">
                <a:latin typeface="Times New Roman" panose="02020603050405020304" charset="0"/>
              </a:rPr>
              <a:t> is not absent and the percentage of uplink symbols transmitted in a certain evaluation period is larger than </a:t>
            </a:r>
            <a:r>
              <a:rPr lang="en-US" sz="1400" b="1" i="1">
                <a:solidFill>
                  <a:srgbClr val="C00000"/>
                </a:solidFill>
                <a:latin typeface="Times New Roman" panose="02020603050405020304" charset="0"/>
              </a:rPr>
              <a:t>maxUplinkDutyCycle-PC2-FR1</a:t>
            </a:r>
            <a:r>
              <a:rPr lang="en-US" sz="1400" b="0">
                <a:latin typeface="Times New Roman" panose="02020603050405020304" charset="0"/>
              </a:rPr>
              <a:t> as defined in TS 38.306 (The exact evaluation period is no less than one radio frame); or-	if the field of UE capability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is not absent and half the percentage of uplink symbols transmitted in a certain evaluation period is larger than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as defined in TS 38.306 (The exact evaluation period is no less than one radio frame); or-	</a:t>
            </a:r>
            <a:r>
              <a:rPr lang="en-US" sz="1400" b="0">
                <a:highlight>
                  <a:srgbClr val="FFFF00"/>
                </a:highlight>
                <a:latin typeface="Times New Roman" panose="02020603050405020304" charset="0"/>
              </a:rPr>
              <a:t>if the IE P-Max as defined in TS 38.331 [7] is provided and set to the maximum output power of the default power class or lower;</a:t>
            </a:r>
            <a:r>
              <a:rPr lang="en-US" sz="1400" b="0">
                <a:latin typeface="Times New Roman" panose="02020603050405020304" charset="0"/>
              </a:rPr>
              <a:t>-	shall apply all requirements for the default power class to the supported power class and set the configured transmitted power as specified in clause 6.2.4;-	else if the UE does not support a power class with higher maximum output power than PC2; or-	if the field of UE capability </a:t>
            </a:r>
            <a:r>
              <a:rPr lang="en-US" sz="1400" b="1" i="1">
                <a:solidFill>
                  <a:srgbClr val="C00000"/>
                </a:solidFill>
                <a:latin typeface="Times New Roman" panose="02020603050405020304" charset="0"/>
              </a:rPr>
              <a:t>maxUplinkDutyCycle-PC2-FR1</a:t>
            </a:r>
            <a:r>
              <a:rPr lang="en-US" sz="1400" b="0">
                <a:latin typeface="Times New Roman" panose="02020603050405020304" charset="0"/>
              </a:rPr>
              <a:t> is absent and the field of UE capability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is absent and the percentage of uplink symbols transmitted in a certain evaluation period is larger than 25% (The exact evaluation period is no less than one radio frame); or-	if the field of </a:t>
            </a:r>
            <a:r>
              <a:rPr lang="en-US" sz="1400" b="1" i="1">
                <a:solidFill>
                  <a:srgbClr val="C00000"/>
                </a:solidFill>
                <a:latin typeface="Times New Roman" panose="02020603050405020304" charset="0"/>
              </a:rPr>
              <a:t>UE capability maxUplinkDutyCycle-PC2-FR1</a:t>
            </a:r>
            <a:r>
              <a:rPr lang="en-US" sz="1400" b="0">
                <a:latin typeface="Times New Roman" panose="02020603050405020304" charset="0"/>
              </a:rPr>
              <a:t> is not absent and the percentage of uplink symbols transmitted in a certain evaluation period is larger than 0.5*</a:t>
            </a:r>
            <a:r>
              <a:rPr lang="en-US" sz="1400" i="1">
                <a:solidFill>
                  <a:schemeClr val="tx1"/>
                </a:solidFill>
                <a:latin typeface="Times New Roman" panose="02020603050405020304" charset="0"/>
              </a:rPr>
              <a:t>maxUplinkDutyCycle-PC2-FR1</a:t>
            </a:r>
            <a:r>
              <a:rPr lang="en-US" sz="1400" b="0" i="1">
                <a:latin typeface="Times New Roman" panose="02020603050405020304" charset="0"/>
              </a:rPr>
              <a:t> </a:t>
            </a:r>
            <a:r>
              <a:rPr lang="en-US" sz="1400" b="0">
                <a:latin typeface="Times New Roman" panose="02020603050405020304" charset="0"/>
              </a:rPr>
              <a:t>(The exact evaluation period is no less than one radio frame); or-	if the field of UE capability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is not absent and the percentage of uplink symbols transmitted in a certain evaluation period is larger than </a:t>
            </a:r>
            <a:r>
              <a:rPr lang="en-US" sz="1400" b="1" i="1">
                <a:solidFill>
                  <a:srgbClr val="0000FF"/>
                </a:solidFill>
                <a:latin typeface="Times New Roman" panose="02020603050405020304" charset="0"/>
              </a:rPr>
              <a:t>maxUplinkDutyCycle-PC1dot5-MPE-FR1</a:t>
            </a:r>
            <a:r>
              <a:rPr lang="en-US" sz="1400" b="0">
                <a:latin typeface="Times New Roman" panose="02020603050405020304" charset="0"/>
              </a:rPr>
              <a:t> as defined in TS 38.306 (The exact evaluation period is no less than one radio frame); or-	</a:t>
            </a:r>
            <a:r>
              <a:rPr lang="en-US" sz="1400" b="0">
                <a:highlight>
                  <a:srgbClr val="FFFF00"/>
                </a:highlight>
                <a:latin typeface="Times New Roman" panose="02020603050405020304" charset="0"/>
              </a:rPr>
              <a:t>if the IE P-Max as defined in TS 38.331 [7] is provided and set to the maximum output power of the power class 2 or lower;</a:t>
            </a:r>
            <a:endParaRPr lang="en-US" sz="1400" b="0">
              <a:highlight>
                <a:srgbClr val="FFFF00"/>
              </a:highlight>
              <a:latin typeface="Times New Roman" panose="02020603050405020304" charset="0"/>
            </a:endParaRPr>
          </a:p>
          <a:p>
            <a:pPr marL="0" indent="0"/>
            <a:r>
              <a:rPr lang="en-US" sz="1400" b="0">
                <a:latin typeface="Times New Roman" panose="02020603050405020304" charset="0"/>
              </a:rPr>
              <a:t>-	shall apply all requirements for power class 2 to the supported power class and set the configured transmitted power as specified in clause 6.2.4;-	else shall apply all requirements for the supported power class and set the configured transmitted power as specified in clause 6.2.4.</a:t>
            </a:r>
            <a:endParaRPr lang="en-US" altLang="en-US" sz="1400" b="0">
              <a:latin typeface="Times New Roman" panose="02020603050405020304" charset="0"/>
            </a:endParaRPr>
          </a:p>
        </p:txBody>
      </p:sp>
      <p:sp>
        <p:nvSpPr>
          <p:cNvPr id="7" name="文本框 6"/>
          <p:cNvSpPr txBox="1"/>
          <p:nvPr/>
        </p:nvSpPr>
        <p:spPr>
          <a:xfrm>
            <a:off x="86360" y="549275"/>
            <a:ext cx="12103735" cy="758190"/>
          </a:xfrm>
          <a:prstGeom prst="rect">
            <a:avLst/>
          </a:prstGeom>
          <a:noFill/>
        </p:spPr>
        <p:txBody>
          <a:bodyPr wrap="square" rtlCol="0" anchor="t">
            <a:spAutoFit/>
          </a:bodyPr>
          <a:p>
            <a:pPr eaLnBrk="1" latinLnBrk="0" hangingPunct="1">
              <a:lnSpc>
                <a:spcPts val="26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2</a:t>
            </a:r>
            <a:r>
              <a:rPr lang="en-US" altLang="zh-CN" sz="2400" dirty="0" smtClean="0">
                <a:latin typeface="+mn-lt"/>
                <a:sym typeface="+mn-ea"/>
              </a:rPr>
              <a:t>: F</a:t>
            </a:r>
            <a:r>
              <a:rPr lang="en-US" altLang="zh-CN" sz="2400" dirty="0" smtClean="0">
                <a:latin typeface="+mn-lt"/>
                <a:sym typeface="+mn-ea"/>
              </a:rPr>
              <a:t>FR1 UE capability </a:t>
            </a:r>
            <a:r>
              <a:rPr lang="en-US" altLang="zh-CN" sz="2400" b="1" i="1" dirty="0" smtClean="0">
                <a:latin typeface="+mn-lt"/>
                <a:sym typeface="+mn-ea"/>
              </a:rPr>
              <a:t>maxUplinkDutyCycle-PC2-FR1</a:t>
            </a:r>
            <a:r>
              <a:rPr lang="en-US" altLang="zh-CN" sz="2400" dirty="0" smtClean="0">
                <a:latin typeface="+mn-lt"/>
                <a:sym typeface="+mn-ea"/>
              </a:rPr>
              <a:t> and </a:t>
            </a:r>
            <a:r>
              <a:rPr lang="en-US" altLang="zh-CN" sz="2400" b="1" i="1" dirty="0" smtClean="0">
                <a:latin typeface="+mn-lt"/>
                <a:sym typeface="+mn-ea"/>
              </a:rPr>
              <a:t>maxUplinkDutyCycle-PC1dot5-MPE-FR1-r16</a:t>
            </a:r>
            <a:r>
              <a:rPr lang="en-US" altLang="zh-CN" sz="2400" dirty="0" smtClean="0">
                <a:latin typeface="+mn-lt"/>
                <a:sym typeface="+mn-ea"/>
              </a:rPr>
              <a:t> are well defined in</a:t>
            </a:r>
            <a:r>
              <a:rPr lang="en-US" altLang="zh-CN" sz="2400" dirty="0" smtClean="0">
                <a:latin typeface="+mn-lt"/>
                <a:sym typeface="+mn-ea"/>
              </a:rPr>
              <a:t> Section 6.2.1 MOP of TS 38.101-1.</a:t>
            </a:r>
            <a:endParaRPr lang="en-US" altLang="zh-CN" sz="2400" dirty="0" smtClean="0">
              <a:latin typeface="+mn-lt"/>
              <a:sym typeface="+mn-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ym typeface="+mn-ea"/>
              </a:rPr>
              <a:t>maxUplinkDutyCycle is NOT covered in RAN5 specs</a:t>
            </a:r>
            <a:endParaRPr lang="en-US" altLang="zh-CN" sz="3200" b="1" dirty="0" smtClean="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7" name="文本框 6"/>
          <p:cNvSpPr txBox="1"/>
          <p:nvPr/>
        </p:nvSpPr>
        <p:spPr>
          <a:xfrm>
            <a:off x="160655" y="577215"/>
            <a:ext cx="11875770" cy="758190"/>
          </a:xfrm>
          <a:prstGeom prst="rect">
            <a:avLst/>
          </a:prstGeom>
          <a:noFill/>
        </p:spPr>
        <p:txBody>
          <a:bodyPr wrap="square" rtlCol="0" anchor="t">
            <a:spAutoFit/>
          </a:bodyPr>
          <a:p>
            <a:pPr algn="l" eaLnBrk="1" latinLnBrk="0" hangingPunct="1">
              <a:lnSpc>
                <a:spcPts val="26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3</a:t>
            </a:r>
            <a:r>
              <a:rPr lang="en-US" altLang="zh-CN" sz="2400" dirty="0" smtClean="0">
                <a:latin typeface="+mn-lt"/>
                <a:sym typeface="+mn-ea"/>
              </a:rPr>
              <a:t>: </a:t>
            </a:r>
            <a:r>
              <a:rPr lang="en-US" altLang="zh-CN" sz="2400" dirty="0" smtClean="0">
                <a:latin typeface="+mn-lt"/>
                <a:sym typeface="+mn-ea"/>
              </a:rPr>
              <a:t>FR1 UE capability </a:t>
            </a:r>
            <a:r>
              <a:rPr lang="en-US" altLang="zh-CN" sz="2400" b="1" i="1" dirty="0" smtClean="0">
                <a:solidFill>
                  <a:srgbClr val="C00000"/>
                </a:solidFill>
                <a:latin typeface="+mn-lt"/>
                <a:sym typeface="+mn-ea"/>
              </a:rPr>
              <a:t>maxUplinkDutyCycle-PC2-FR1</a:t>
            </a:r>
            <a:r>
              <a:rPr lang="en-US" altLang="zh-CN" sz="2400" dirty="0" smtClean="0">
                <a:latin typeface="+mn-lt"/>
                <a:sym typeface="+mn-ea"/>
              </a:rPr>
              <a:t> and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are not covered in RAN5 specs.</a:t>
            </a:r>
            <a:endParaRPr lang="en-US" altLang="zh-CN" sz="2400" dirty="0" smtClean="0">
              <a:latin typeface="+mn-lt"/>
              <a:sym typeface="+mn-ea"/>
            </a:endParaRPr>
          </a:p>
        </p:txBody>
      </p:sp>
      <p:sp>
        <p:nvSpPr>
          <p:cNvPr id="2" name="文本框 1"/>
          <p:cNvSpPr txBox="1"/>
          <p:nvPr/>
        </p:nvSpPr>
        <p:spPr>
          <a:xfrm>
            <a:off x="157480" y="1421765"/>
            <a:ext cx="11875770" cy="1091565"/>
          </a:xfrm>
          <a:prstGeom prst="rect">
            <a:avLst/>
          </a:prstGeom>
          <a:noFill/>
        </p:spPr>
        <p:txBody>
          <a:bodyPr wrap="square" rtlCol="0" anchor="t">
            <a:spAutoFit/>
          </a:bodyPr>
          <a:p>
            <a:pPr algn="l" eaLnBrk="1" latinLnBrk="0" hangingPunct="1">
              <a:lnSpc>
                <a:spcPts val="26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Observation 4</a:t>
            </a:r>
            <a:r>
              <a:rPr lang="en-US" altLang="zh-CN" sz="2400" dirty="0" smtClean="0">
                <a:latin typeface="+mn-lt"/>
                <a:sym typeface="+mn-ea"/>
              </a:rPr>
              <a:t>: For the existing TDD UL-DL patterns in Table C.2-3 (UplinkDutyCycle</a:t>
            </a:r>
            <a:r>
              <a:rPr lang="en-US" altLang="zh-CN" sz="2400" dirty="0" smtClean="0">
                <a:cs typeface="Arial" panose="020B0604020202020204" pitchFamily="34" charset="0"/>
                <a:sym typeface="+mn-ea"/>
              </a:rPr>
              <a:t>≈</a:t>
            </a:r>
            <a:r>
              <a:rPr lang="en-US" altLang="zh-CN" sz="2400" dirty="0" smtClean="0">
                <a:latin typeface="+mn-lt"/>
                <a:sym typeface="+mn-ea"/>
              </a:rPr>
              <a:t>22.86%) and Table </a:t>
            </a:r>
            <a:r>
              <a:rPr lang="en-US" altLang="zh-CN" sz="2400" dirty="0" smtClean="0">
                <a:latin typeface="+mn-lt"/>
                <a:sym typeface="+mn-ea"/>
              </a:rPr>
              <a:t>C.2-4, the UplinkDutyCycle</a:t>
            </a:r>
            <a:r>
              <a:rPr lang="en-US" altLang="zh-CN" sz="2400" dirty="0" smtClean="0">
                <a:cs typeface="Arial" panose="020B0604020202020204" pitchFamily="34" charset="0"/>
                <a:sym typeface="+mn-ea"/>
              </a:rPr>
              <a:t>≈</a:t>
            </a:r>
            <a:r>
              <a:rPr lang="en-US" altLang="zh-CN" sz="2400" dirty="0" smtClean="0">
                <a:latin typeface="+mn-lt"/>
                <a:sym typeface="+mn-ea"/>
              </a:rPr>
              <a:t>22.86%, which is not good enough for the “most critical” testing of maxUplinkDutyCycle. </a:t>
            </a:r>
            <a:endParaRPr lang="en-US" altLang="zh-CN" sz="2400" dirty="0" smtClean="0">
              <a:latin typeface="+mn-lt"/>
              <a:sym typeface="+mn-ea"/>
            </a:endParaRPr>
          </a:p>
        </p:txBody>
      </p:sp>
      <p:pic>
        <p:nvPicPr>
          <p:cNvPr id="4" name="图片 3"/>
          <p:cNvPicPr>
            <a:picLocks noChangeAspect="1"/>
          </p:cNvPicPr>
          <p:nvPr/>
        </p:nvPicPr>
        <p:blipFill>
          <a:blip r:embed="rId1"/>
          <a:srcRect t="886"/>
          <a:stretch>
            <a:fillRect/>
          </a:stretch>
        </p:blipFill>
        <p:spPr>
          <a:xfrm>
            <a:off x="6939280" y="2128520"/>
            <a:ext cx="4798695" cy="4672330"/>
          </a:xfrm>
          <a:prstGeom prst="rect">
            <a:avLst/>
          </a:prstGeom>
          <a:effectLst>
            <a:outerShdw blurRad="50800" dist="38100" dir="2700000" algn="tl" rotWithShape="0">
              <a:prstClr val="black">
                <a:alpha val="40000"/>
              </a:prstClr>
            </a:outerShdw>
          </a:effectLst>
        </p:spPr>
      </p:pic>
      <p:pic>
        <p:nvPicPr>
          <p:cNvPr id="5" name="图片 4"/>
          <p:cNvPicPr>
            <a:picLocks noChangeAspect="1"/>
          </p:cNvPicPr>
          <p:nvPr/>
        </p:nvPicPr>
        <p:blipFill>
          <a:blip r:embed="rId2"/>
          <a:stretch>
            <a:fillRect/>
          </a:stretch>
        </p:blipFill>
        <p:spPr>
          <a:xfrm>
            <a:off x="370205" y="2788920"/>
            <a:ext cx="6504940" cy="3550920"/>
          </a:xfrm>
          <a:prstGeom prst="rect">
            <a:avLst/>
          </a:prstGeom>
          <a:effectLst>
            <a:outerShdw blurRad="50800" dist="38100" dir="2700000" algn="tl" rotWithShape="0">
              <a:prstClr val="black">
                <a:alpha val="40000"/>
              </a:prstClr>
            </a:outerShdw>
          </a:effectLst>
        </p:spPr>
      </p:pic>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73025" y="-2540"/>
            <a:ext cx="11963400" cy="727710"/>
          </a:xfrm>
        </p:spPr>
        <p:txBody>
          <a:bodyPr/>
          <a:lstStyle/>
          <a:p>
            <a:pPr eaLnBrk="1" hangingPunct="1"/>
            <a:r>
              <a:rPr lang="en-US" altLang="zh-CN" sz="3200" b="1" dirty="0" smtClean="0">
                <a:sym typeface="+mn-ea"/>
              </a:rPr>
              <a:t>To define TDD UL-DL pattern for maxUplinkDutyCycle=20% MOP testing </a:t>
            </a:r>
            <a:endParaRPr lang="en-US" altLang="zh-CN" sz="3200" b="1" dirty="0" smtClean="0">
              <a:solidFill>
                <a:schemeClr val="tx1"/>
              </a:solidFill>
            </a:endParaRPr>
          </a:p>
        </p:txBody>
      </p:sp>
      <p:sp>
        <p:nvSpPr>
          <p:cNvPr id="7" name="文本框 6"/>
          <p:cNvSpPr txBox="1"/>
          <p:nvPr/>
        </p:nvSpPr>
        <p:spPr>
          <a:xfrm>
            <a:off x="160655" y="685165"/>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1</a:t>
            </a:r>
            <a:r>
              <a:rPr lang="en-US" altLang="zh-CN" sz="2400" dirty="0" smtClean="0">
                <a:latin typeface="+mn-lt"/>
                <a:sym typeface="+mn-ea"/>
              </a:rPr>
              <a:t>: Basing on the TDD Slot Configuration patterns already supported by the industry, UplinkDutyCycle=20%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sp>
        <p:nvSpPr>
          <p:cNvPr id="3" name="文本框 2"/>
          <p:cNvSpPr txBox="1"/>
          <p:nvPr/>
        </p:nvSpPr>
        <p:spPr>
          <a:xfrm>
            <a:off x="160655" y="5963920"/>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=20% and UplinkDutyCycle=20%, the UE shall apply all requirements for the supported power class 1.5</a:t>
            </a:r>
            <a:endParaRPr lang="en-US" altLang="zh-CN" sz="2400" dirty="0" smtClean="0">
              <a:latin typeface="+mn-lt"/>
              <a:sym typeface="+mn-ea"/>
            </a:endParaRPr>
          </a:p>
        </p:txBody>
      </p:sp>
      <p:pic>
        <p:nvPicPr>
          <p:cNvPr id="4" name="图片 3"/>
          <p:cNvPicPr>
            <a:picLocks noChangeAspect="1"/>
          </p:cNvPicPr>
          <p:nvPr/>
        </p:nvPicPr>
        <p:blipFill>
          <a:blip r:embed="rId1"/>
          <a:stretch>
            <a:fillRect/>
          </a:stretch>
        </p:blipFill>
        <p:spPr>
          <a:xfrm>
            <a:off x="9525" y="1549400"/>
            <a:ext cx="6073140" cy="4432935"/>
          </a:xfrm>
          <a:prstGeom prst="rect">
            <a:avLst/>
          </a:prstGeom>
        </p:spPr>
      </p:pic>
      <p:pic>
        <p:nvPicPr>
          <p:cNvPr id="5" name="图片 4"/>
          <p:cNvPicPr>
            <a:picLocks noChangeAspect="1"/>
          </p:cNvPicPr>
          <p:nvPr/>
        </p:nvPicPr>
        <p:blipFill>
          <a:blip r:embed="rId2"/>
          <a:stretch>
            <a:fillRect/>
          </a:stretch>
        </p:blipFill>
        <p:spPr>
          <a:xfrm>
            <a:off x="6036945" y="1559560"/>
            <a:ext cx="6153150" cy="4378325"/>
          </a:xfrm>
          <a:prstGeom prst="rect">
            <a:avLst/>
          </a:prstGeom>
        </p:spPr>
      </p:pic>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75565" y="51435"/>
            <a:ext cx="12035790" cy="727710"/>
          </a:xfrm>
        </p:spPr>
        <p:txBody>
          <a:bodyPr/>
          <a:lstStyle/>
          <a:p>
            <a:pPr eaLnBrk="1" hangingPunct="1"/>
            <a:r>
              <a:rPr lang="en-US" altLang="zh-CN" sz="3200" b="1" dirty="0" smtClean="0">
                <a:sym typeface="+mn-ea"/>
              </a:rPr>
              <a:t>To define TDD UL-DL pattern for maxUplinkDutyCycle=30% MOP testing </a:t>
            </a:r>
            <a:endParaRPr lang="en-US" altLang="zh-CN" sz="3200" b="1" dirty="0" smtClean="0">
              <a:solidFill>
                <a:schemeClr val="tx1"/>
              </a:solidFill>
            </a:endParaRPr>
          </a:p>
        </p:txBody>
      </p:sp>
      <p:sp>
        <p:nvSpPr>
          <p:cNvPr id="7" name="文本框 6"/>
          <p:cNvSpPr txBox="1"/>
          <p:nvPr/>
        </p:nvSpPr>
        <p:spPr>
          <a:xfrm>
            <a:off x="160655" y="598805"/>
            <a:ext cx="11875770" cy="758190"/>
          </a:xfrm>
          <a:prstGeom prst="rect">
            <a:avLst/>
          </a:prstGeom>
          <a:noFill/>
        </p:spPr>
        <p:txBody>
          <a:bodyPr wrap="square" rtlCol="0" anchor="t">
            <a:spAutoFit/>
          </a:bodyPr>
          <a:p>
            <a:pPr algn="l" eaLnBrk="1" latinLnBrk="0" hangingPunct="1">
              <a:lnSpc>
                <a:spcPts val="26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2</a:t>
            </a:r>
            <a:r>
              <a:rPr lang="en-US" altLang="zh-CN" sz="2400" dirty="0" smtClean="0">
                <a:latin typeface="+mn-lt"/>
                <a:sym typeface="+mn-ea"/>
              </a:rPr>
              <a:t>: Basing on the TDD Slot Configuration patterns already supported by the industry, UplinkDutyCycle=30%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sp>
        <p:nvSpPr>
          <p:cNvPr id="8" name="文本框 7"/>
          <p:cNvSpPr txBox="1"/>
          <p:nvPr/>
        </p:nvSpPr>
        <p:spPr>
          <a:xfrm>
            <a:off x="160655" y="6073775"/>
            <a:ext cx="11875770" cy="808990"/>
          </a:xfrm>
          <a:prstGeom prst="rect">
            <a:avLst/>
          </a:prstGeom>
          <a:noFill/>
        </p:spPr>
        <p:txBody>
          <a:bodyPr wrap="square" rtlCol="0" anchor="t">
            <a:spAutoFit/>
          </a:bodyPr>
          <a:p>
            <a:pPr algn="l" eaLnBrk="1" latinLnBrk="0" hangingPunct="1">
              <a:lnSpc>
                <a:spcPts val="28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=30% and UplinkDutyCycle=30%, the UE shall apply all requirements for the supported power class 1.5</a:t>
            </a:r>
            <a:endParaRPr lang="en-US" altLang="zh-CN" sz="2400" dirty="0" smtClean="0">
              <a:latin typeface="+mn-lt"/>
              <a:sym typeface="+mn-ea"/>
            </a:endParaRPr>
          </a:p>
        </p:txBody>
      </p:sp>
      <p:pic>
        <p:nvPicPr>
          <p:cNvPr id="2" name="图片 1"/>
          <p:cNvPicPr>
            <a:picLocks noChangeAspect="1"/>
          </p:cNvPicPr>
          <p:nvPr/>
        </p:nvPicPr>
        <p:blipFill>
          <a:blip r:embed="rId1"/>
          <a:stretch>
            <a:fillRect/>
          </a:stretch>
        </p:blipFill>
        <p:spPr>
          <a:xfrm>
            <a:off x="75565" y="1276985"/>
            <a:ext cx="5881370" cy="4905375"/>
          </a:xfrm>
          <a:prstGeom prst="rect">
            <a:avLst/>
          </a:prstGeom>
        </p:spPr>
      </p:pic>
      <p:pic>
        <p:nvPicPr>
          <p:cNvPr id="5" name="图片 4"/>
          <p:cNvPicPr>
            <a:picLocks noChangeAspect="1"/>
          </p:cNvPicPr>
          <p:nvPr/>
        </p:nvPicPr>
        <p:blipFill>
          <a:blip r:embed="rId2"/>
          <a:stretch>
            <a:fillRect/>
          </a:stretch>
        </p:blipFill>
        <p:spPr>
          <a:xfrm>
            <a:off x="6047105" y="1276985"/>
            <a:ext cx="5718810" cy="4905375"/>
          </a:xfrm>
          <a:prstGeom prst="rect">
            <a:avLst/>
          </a:prstGeom>
        </p:spPr>
      </p:pic>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160655" y="116205"/>
            <a:ext cx="11949430" cy="727710"/>
          </a:xfrm>
        </p:spPr>
        <p:txBody>
          <a:bodyPr/>
          <a:lstStyle/>
          <a:p>
            <a:pPr eaLnBrk="1" hangingPunct="1"/>
            <a:r>
              <a:rPr lang="en-US" altLang="zh-CN" sz="3200" b="1" dirty="0" smtClean="0">
                <a:sym typeface="+mn-ea"/>
              </a:rPr>
              <a:t>To define TDD UL-DL pattern for maxUplinkDutyCycle=40% MOP testing </a:t>
            </a:r>
            <a:endParaRPr lang="en-US" altLang="zh-CN" sz="3200" b="1" dirty="0" smtClean="0">
              <a:solidFill>
                <a:schemeClr val="tx1"/>
              </a:solidFill>
            </a:endParaRPr>
          </a:p>
        </p:txBody>
      </p:sp>
      <p:sp>
        <p:nvSpPr>
          <p:cNvPr id="7" name="文本框 6"/>
          <p:cNvSpPr txBox="1"/>
          <p:nvPr/>
        </p:nvSpPr>
        <p:spPr>
          <a:xfrm>
            <a:off x="160655" y="739140"/>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3</a:t>
            </a:r>
            <a:r>
              <a:rPr lang="en-US" altLang="zh-CN" sz="2400" dirty="0" smtClean="0">
                <a:latin typeface="+mn-lt"/>
                <a:sym typeface="+mn-ea"/>
              </a:rPr>
              <a:t>: Basing on the TDD Slot Configuration patterns already supported by the industry, UplinkDutyCycle=40%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sp>
        <p:nvSpPr>
          <p:cNvPr id="8" name="文本框 7"/>
          <p:cNvSpPr txBox="1"/>
          <p:nvPr/>
        </p:nvSpPr>
        <p:spPr>
          <a:xfrm>
            <a:off x="160655" y="5694045"/>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=40% and UplinkDutyCycle=40%, the UE shall apply all requirements for the supported power class 1.5</a:t>
            </a:r>
            <a:endParaRPr lang="en-US" altLang="zh-CN" sz="2400" dirty="0" smtClean="0">
              <a:latin typeface="+mn-lt"/>
              <a:sym typeface="+mn-ea"/>
            </a:endParaRPr>
          </a:p>
        </p:txBody>
      </p:sp>
      <p:pic>
        <p:nvPicPr>
          <p:cNvPr id="3" name="图片 2"/>
          <p:cNvPicPr>
            <a:picLocks noChangeAspect="1"/>
          </p:cNvPicPr>
          <p:nvPr/>
        </p:nvPicPr>
        <p:blipFill>
          <a:blip r:embed="rId1"/>
          <a:stretch>
            <a:fillRect/>
          </a:stretch>
        </p:blipFill>
        <p:spPr>
          <a:xfrm>
            <a:off x="0" y="1901825"/>
            <a:ext cx="6108700" cy="3663950"/>
          </a:xfrm>
          <a:prstGeom prst="rect">
            <a:avLst/>
          </a:prstGeom>
        </p:spPr>
      </p:pic>
      <p:pic>
        <p:nvPicPr>
          <p:cNvPr id="4" name="图片 3"/>
          <p:cNvPicPr>
            <a:picLocks noChangeAspect="1"/>
          </p:cNvPicPr>
          <p:nvPr/>
        </p:nvPicPr>
        <p:blipFill>
          <a:blip r:embed="rId2"/>
          <a:stretch>
            <a:fillRect/>
          </a:stretch>
        </p:blipFill>
        <p:spPr>
          <a:xfrm>
            <a:off x="6090285" y="2076450"/>
            <a:ext cx="6019800" cy="3460750"/>
          </a:xfrm>
          <a:prstGeom prst="rect">
            <a:avLst/>
          </a:prstGeom>
        </p:spPr>
      </p:pic>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160655" y="180975"/>
            <a:ext cx="11962765" cy="727710"/>
          </a:xfrm>
        </p:spPr>
        <p:txBody>
          <a:bodyPr/>
          <a:lstStyle/>
          <a:p>
            <a:pPr eaLnBrk="1" hangingPunct="1"/>
            <a:r>
              <a:rPr lang="en-US" altLang="zh-CN" sz="3200" b="1" dirty="0" smtClean="0">
                <a:sym typeface="+mn-ea"/>
              </a:rPr>
              <a:t>To define TDD UL-DL pattern for maxUplinkDutyCycle=60% MOP testing </a:t>
            </a:r>
            <a:endParaRPr lang="en-US" altLang="zh-CN" sz="3200" b="1" dirty="0" smtClean="0">
              <a:solidFill>
                <a:schemeClr val="tx1"/>
              </a:solidFill>
            </a:endParaRPr>
          </a:p>
        </p:txBody>
      </p:sp>
      <p:sp>
        <p:nvSpPr>
          <p:cNvPr id="7" name="文本框 6"/>
          <p:cNvSpPr txBox="1"/>
          <p:nvPr/>
        </p:nvSpPr>
        <p:spPr>
          <a:xfrm>
            <a:off x="160655" y="857885"/>
            <a:ext cx="11875770" cy="860425"/>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4</a:t>
            </a:r>
            <a:r>
              <a:rPr lang="en-US" altLang="zh-CN" sz="2400" dirty="0" smtClean="0">
                <a:latin typeface="+mn-lt"/>
                <a:sym typeface="+mn-ea"/>
              </a:rPr>
              <a:t>: Basing on the TDD Slot Configuration patterns already supported by the industry, UplinkDutyCycle=60% can be defined for testing (</a:t>
            </a:r>
            <a:r>
              <a:rPr lang="en-US" altLang="zh-CN" sz="2400" dirty="0" smtClean="0">
                <a:latin typeface="+mn-lt"/>
                <a:sym typeface="+mn-ea"/>
              </a:rPr>
              <a:t>SCS=15KHz, 30KHz)</a:t>
            </a:r>
            <a:r>
              <a:rPr lang="en-US" altLang="zh-CN" sz="2400" dirty="0" smtClean="0">
                <a:latin typeface="+mn-lt"/>
                <a:sym typeface="+mn-ea"/>
              </a:rPr>
              <a:t> as below</a:t>
            </a:r>
            <a:r>
              <a:rPr lang="en-US" altLang="zh-CN" sz="2400" dirty="0" smtClean="0">
                <a:latin typeface="+mn-lt"/>
                <a:sym typeface="+mn-ea"/>
              </a:rPr>
              <a:t>.</a:t>
            </a:r>
            <a:endParaRPr lang="en-US" altLang="zh-CN" sz="2400" dirty="0" smtClean="0">
              <a:latin typeface="+mn-lt"/>
              <a:sym typeface="+mn-ea"/>
            </a:endParaRPr>
          </a:p>
        </p:txBody>
      </p:sp>
      <p:sp>
        <p:nvSpPr>
          <p:cNvPr id="8" name="文本框 7"/>
          <p:cNvSpPr txBox="1"/>
          <p:nvPr/>
        </p:nvSpPr>
        <p:spPr>
          <a:xfrm>
            <a:off x="160655" y="5217160"/>
            <a:ext cx="11875770" cy="1668780"/>
          </a:xfrm>
          <a:prstGeom prst="rect">
            <a:avLst/>
          </a:prstGeom>
          <a:noFill/>
        </p:spPr>
        <p:txBody>
          <a:bodyPr wrap="square" rtlCol="0" anchor="t">
            <a:spAutoFit/>
          </a:bodyPr>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dirty="0" smtClean="0">
                <a:latin typeface="+mn-lt"/>
                <a:sym typeface="+mn-ea"/>
              </a:rPr>
              <a:t>When </a:t>
            </a:r>
            <a:r>
              <a:rPr lang="en-US" altLang="zh-CN" sz="2400" b="1" i="1" dirty="0" smtClean="0">
                <a:solidFill>
                  <a:srgbClr val="C00000"/>
                </a:solidFill>
                <a:latin typeface="+mn-lt"/>
                <a:sym typeface="+mn-ea"/>
              </a:rPr>
              <a:t>maxUplinkDutyCycle-PC2-FR1</a:t>
            </a:r>
            <a:r>
              <a:rPr lang="en-US" altLang="zh-CN" sz="2400" dirty="0" smtClean="0">
                <a:latin typeface="+mn-lt"/>
                <a:sym typeface="+mn-ea"/>
              </a:rPr>
              <a:t>=60% and UplinkDutyCycle=60%, the UE shall apply all requirements for the supported power class 2</a:t>
            </a:r>
            <a:endParaRPr lang="en-US" altLang="zh-CN" sz="2400" dirty="0" smtClean="0">
              <a:latin typeface="+mn-lt"/>
              <a:sym typeface="+mn-ea"/>
            </a:endParaRPr>
          </a:p>
          <a:p>
            <a:pPr algn="l" eaLnBrk="1" latinLnBrk="0" hangingPunct="1">
              <a:lnSpc>
                <a:spcPts val="3000"/>
              </a:lnSpc>
              <a:spcBef>
                <a:spcPts val="300"/>
              </a:spcBef>
              <a:buClrTx/>
              <a:buSzTx/>
              <a:buFont typeface="Arial" panose="020B0604020202020204" pitchFamily="34" charset="0"/>
              <a:buChar char="•"/>
            </a:pPr>
            <a:r>
              <a:rPr lang="en-US" altLang="zh-CN" sz="2400" dirty="0" smtClean="0">
                <a:latin typeface="+mn-lt"/>
                <a:sym typeface="+mn-ea"/>
              </a:rPr>
              <a:t> When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=60% and UplinkDutyCycle=60%, the UE shall apply all requirements for the supported power class 1.5</a:t>
            </a:r>
            <a:endParaRPr lang="en-US" altLang="zh-CN" sz="2400" dirty="0" smtClean="0">
              <a:latin typeface="+mn-lt"/>
              <a:sym typeface="+mn-ea"/>
            </a:endParaRPr>
          </a:p>
        </p:txBody>
      </p:sp>
      <p:pic>
        <p:nvPicPr>
          <p:cNvPr id="2" name="图片 1"/>
          <p:cNvPicPr>
            <a:picLocks noChangeAspect="1"/>
          </p:cNvPicPr>
          <p:nvPr/>
        </p:nvPicPr>
        <p:blipFill>
          <a:blip r:embed="rId1"/>
          <a:stretch>
            <a:fillRect/>
          </a:stretch>
        </p:blipFill>
        <p:spPr>
          <a:xfrm>
            <a:off x="-9525" y="1871345"/>
            <a:ext cx="6024880" cy="3371215"/>
          </a:xfrm>
          <a:prstGeom prst="rect">
            <a:avLst/>
          </a:prstGeom>
        </p:spPr>
      </p:pic>
      <p:pic>
        <p:nvPicPr>
          <p:cNvPr id="5" name="图片 4"/>
          <p:cNvPicPr>
            <a:picLocks noChangeAspect="1"/>
          </p:cNvPicPr>
          <p:nvPr/>
        </p:nvPicPr>
        <p:blipFill>
          <a:blip r:embed="rId2"/>
          <a:stretch>
            <a:fillRect/>
          </a:stretch>
        </p:blipFill>
        <p:spPr>
          <a:xfrm>
            <a:off x="6012815" y="1812925"/>
            <a:ext cx="6186805" cy="3439160"/>
          </a:xfrm>
          <a:prstGeom prst="rect">
            <a:avLst/>
          </a:prstGeom>
        </p:spPr>
      </p:pic>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635" y="51435"/>
            <a:ext cx="12123420" cy="727710"/>
          </a:xfrm>
        </p:spPr>
        <p:txBody>
          <a:bodyPr/>
          <a:lstStyle/>
          <a:p>
            <a:pPr algn="l" eaLnBrk="1" hangingPunct="1">
              <a:buClrTx/>
              <a:buSzTx/>
              <a:buFontTx/>
            </a:pPr>
            <a:r>
              <a:rPr lang="en-US" altLang="zh-CN" sz="3000" b="1" dirty="0" smtClean="0">
                <a:sym typeface="+mn-ea"/>
              </a:rPr>
              <a:t>To define </a:t>
            </a:r>
            <a:r>
              <a:rPr lang="en-US" altLang="zh-CN" sz="3000" b="1" dirty="0" smtClean="0">
                <a:sym typeface="+mn-ea"/>
              </a:rPr>
              <a:t>RF Baseline Implementation Capabilities for </a:t>
            </a:r>
            <a:r>
              <a:rPr lang="en-US" altLang="zh-CN" sz="3000" b="1" dirty="0" smtClean="0">
                <a:sym typeface="+mn-ea"/>
              </a:rPr>
              <a:t>maxUplinkDutyCycle </a:t>
            </a:r>
            <a:endParaRPr lang="en-US" altLang="zh-CN" sz="3000" b="1" dirty="0" smtClean="0">
              <a:solidFill>
                <a:schemeClr val="tx1"/>
              </a:solidFill>
            </a:endParaRPr>
          </a:p>
        </p:txBody>
      </p:sp>
      <p:sp>
        <p:nvSpPr>
          <p:cNvPr id="7" name="文本框 6"/>
          <p:cNvSpPr txBox="1"/>
          <p:nvPr/>
        </p:nvSpPr>
        <p:spPr>
          <a:xfrm>
            <a:off x="160655" y="620395"/>
            <a:ext cx="11875770" cy="808990"/>
          </a:xfrm>
          <a:prstGeom prst="rect">
            <a:avLst/>
          </a:prstGeom>
          <a:noFill/>
        </p:spPr>
        <p:txBody>
          <a:bodyPr wrap="square" rtlCol="0" anchor="t">
            <a:spAutoFit/>
          </a:bodyPr>
          <a:p>
            <a:pPr algn="l" eaLnBrk="1" latinLnBrk="0" hangingPunct="1">
              <a:lnSpc>
                <a:spcPts val="2800"/>
              </a:lnSpc>
              <a:spcBef>
                <a:spcPts val="300"/>
              </a:spcBef>
              <a:buClrTx/>
              <a:buSzTx/>
              <a:buFont typeface="Arial" panose="020B0604020202020204" pitchFamily="34" charset="0"/>
              <a:buChar char="•"/>
            </a:pPr>
            <a:r>
              <a:rPr lang="en-US" altLang="zh-CN" sz="2400" dirty="0" smtClean="0">
                <a:latin typeface="+mn-lt"/>
                <a:sym typeface="+mn-ea"/>
              </a:rPr>
              <a:t> </a:t>
            </a:r>
            <a:r>
              <a:rPr lang="en-US" altLang="zh-CN" sz="2400" b="1" dirty="0" smtClean="0">
                <a:latin typeface="+mn-lt"/>
                <a:sym typeface="+mn-ea"/>
              </a:rPr>
              <a:t>Proposal 5</a:t>
            </a:r>
            <a:r>
              <a:rPr lang="en-US" altLang="zh-CN" sz="2400" dirty="0" smtClean="0">
                <a:latin typeface="+mn-lt"/>
                <a:sym typeface="+mn-ea"/>
              </a:rPr>
              <a:t>: To define NR FR1 </a:t>
            </a:r>
            <a:r>
              <a:rPr lang="en-US" altLang="zh-CN" sz="2400" b="1" i="1" dirty="0" smtClean="0">
                <a:solidFill>
                  <a:srgbClr val="C00000"/>
                </a:solidFill>
                <a:latin typeface="+mn-lt"/>
                <a:sym typeface="+mn-ea"/>
              </a:rPr>
              <a:t>maxUplinkDutyCycle-PC2-FR1</a:t>
            </a:r>
            <a:r>
              <a:rPr lang="en-US" altLang="zh-CN" sz="2400" dirty="0" smtClean="0">
                <a:latin typeface="+mn-lt"/>
                <a:sym typeface="+mn-ea"/>
              </a:rPr>
              <a:t> and </a:t>
            </a:r>
            <a:r>
              <a:rPr lang="en-US" altLang="zh-CN" sz="2400" b="1" i="1" dirty="0" smtClean="0">
                <a:solidFill>
                  <a:srgbClr val="0000FF"/>
                </a:solidFill>
                <a:latin typeface="+mn-lt"/>
                <a:sym typeface="+mn-ea"/>
              </a:rPr>
              <a:t>maxUplinkDutyCycle-PC1dot5-MPE-FR1-r16</a:t>
            </a:r>
            <a:r>
              <a:rPr lang="en-US" altLang="zh-CN" sz="2400" dirty="0" smtClean="0">
                <a:latin typeface="+mn-lt"/>
                <a:sym typeface="+mn-ea"/>
              </a:rPr>
              <a:t> RF Baseline Implementation Capabilities in TS 38.508-2 as below</a:t>
            </a:r>
            <a:r>
              <a:rPr lang="en-US" altLang="zh-CN" sz="2400" dirty="0" smtClean="0">
                <a:latin typeface="+mn-lt"/>
                <a:sym typeface="+mn-ea"/>
              </a:rPr>
              <a:t>.</a:t>
            </a:r>
            <a:endParaRPr lang="en-US" altLang="zh-CN" sz="2400" dirty="0" smtClean="0">
              <a:latin typeface="+mn-lt"/>
              <a:sym typeface="+mn-ea"/>
            </a:endParaRPr>
          </a:p>
        </p:txBody>
      </p:sp>
      <p:pic>
        <p:nvPicPr>
          <p:cNvPr id="2" name="图片 1"/>
          <p:cNvPicPr>
            <a:picLocks noChangeAspect="1"/>
          </p:cNvPicPr>
          <p:nvPr/>
        </p:nvPicPr>
        <p:blipFill>
          <a:blip r:embed="rId1"/>
          <a:stretch>
            <a:fillRect/>
          </a:stretch>
        </p:blipFill>
        <p:spPr>
          <a:xfrm>
            <a:off x="1709420" y="1341755"/>
            <a:ext cx="8730615" cy="2599055"/>
          </a:xfrm>
          <a:prstGeom prst="rect">
            <a:avLst/>
          </a:prstGeom>
          <a:effectLst>
            <a:outerShdw blurRad="50800" dist="38100" dir="2700000" algn="tl" rotWithShape="0">
              <a:prstClr val="black">
                <a:alpha val="40000"/>
              </a:prstClr>
            </a:outerShdw>
          </a:effectLst>
        </p:spPr>
      </p:pic>
      <p:pic>
        <p:nvPicPr>
          <p:cNvPr id="5" name="图片 4"/>
          <p:cNvPicPr>
            <a:picLocks noChangeAspect="1"/>
          </p:cNvPicPr>
          <p:nvPr/>
        </p:nvPicPr>
        <p:blipFill>
          <a:blip r:embed="rId2"/>
          <a:stretch>
            <a:fillRect/>
          </a:stretch>
        </p:blipFill>
        <p:spPr>
          <a:xfrm>
            <a:off x="1810385" y="3973195"/>
            <a:ext cx="8554085" cy="2853690"/>
          </a:xfrm>
          <a:prstGeom prst="rect">
            <a:avLst/>
          </a:prstGeom>
          <a:effectLst>
            <a:outerShdw blurRad="50800" dist="38100" dir="2700000" algn="tl" rotWithShape="0">
              <a:prstClr val="black">
                <a:alpha val="40000"/>
              </a:prstClr>
            </a:outerShdw>
          </a:effectLst>
        </p:spPr>
      </p:pic>
    </p:spTree>
    <p:custDataLst>
      <p:tags r:id="rId3"/>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10.xml><?xml version="1.0" encoding="utf-8"?>
<p:tagLst xmlns:p="http://schemas.openxmlformats.org/presentationml/2006/main">
  <p:tag name="RS_CLASSIFICATIONID" val="0"/>
  <p:tag name="RS_CLASSIFICATION" val="UNRESTRICTED"/>
</p:tagLst>
</file>

<file path=ppt/tags/tag11.xml><?xml version="1.0" encoding="utf-8"?>
<p:tagLst xmlns:p="http://schemas.openxmlformats.org/presentationml/2006/main">
  <p:tag name="RS_CLASSIFICATIONID" val="0"/>
  <p:tag name="RS_CLASSIFICATION" val="UNRESTRICTED"/>
</p:tagLst>
</file>

<file path=ppt/tags/tag12.xml><?xml version="1.0" encoding="utf-8"?>
<p:tagLst xmlns:p="http://schemas.openxmlformats.org/presentationml/2006/main">
  <p:tag name="RS_CLASSIFICATIONID" val="0"/>
  <p:tag name="RS_CLASSIFICATION" val="UNRESTRICTED"/>
</p:tagLst>
</file>

<file path=ppt/tags/tag13.xml><?xml version="1.0" encoding="utf-8"?>
<p:tagLst xmlns:p="http://schemas.openxmlformats.org/presentationml/2006/main">
  <p:tag name="RS_CLASSIFICATIONID" val="0"/>
  <p:tag name="RS_CLASSIFICATION" val="UNRESTRICTED"/>
</p:tagLst>
</file>

<file path=ppt/tags/tag14.xml><?xml version="1.0" encoding="utf-8"?>
<p:tagLst xmlns:p="http://schemas.openxmlformats.org/presentationml/2006/main">
  <p:tag name="RS_CLASSIFICATION_RESETFORMATTING" val="True"/>
</p:tagLst>
</file>

<file path=ppt/tags/tag2.xml><?xml version="1.0" encoding="utf-8"?>
<p:tagLst xmlns:p="http://schemas.openxmlformats.org/presentationml/2006/main">
  <p:tag name="TABLE_ENDDRAG_ORIGIN_RECT" val="928*258"/>
  <p:tag name="TABLE_ENDDRAG_RECT" val="12*275*928*258"/>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RS_CLASSIFICATIONID" val="0"/>
  <p:tag name="RS_CLASSIFICATION" val="UNRESTRICTED"/>
</p:tagLst>
</file>

<file path=ppt/tags/tag7.xml><?xml version="1.0" encoding="utf-8"?>
<p:tagLst xmlns:p="http://schemas.openxmlformats.org/presentationml/2006/main">
  <p:tag name="RS_CLASSIFICATIONID" val="0"/>
  <p:tag name="RS_CLASSIFICATION" val="UNRESTRICTED"/>
</p:tagLst>
</file>

<file path=ppt/tags/tag8.xml><?xml version="1.0" encoding="utf-8"?>
<p:tagLst xmlns:p="http://schemas.openxmlformats.org/presentationml/2006/main">
  <p:tag name="RS_CLASSIFICATIONID" val="0"/>
  <p:tag name="RS_CLASSIFICATION" val="UNRESTRICTED"/>
</p:tagLst>
</file>

<file path=ppt/tags/tag9.xml><?xml version="1.0" encoding="utf-8"?>
<p:tagLst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7428</Words>
  <Application>WPS 演示</Application>
  <PresentationFormat>自定义</PresentationFormat>
  <Paragraphs>112</Paragraphs>
  <Slides>12</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12</vt:i4>
      </vt:variant>
    </vt:vector>
  </HeadingPairs>
  <TitlesOfParts>
    <vt:vector size="25" baseType="lpstr">
      <vt:lpstr>Arial</vt:lpstr>
      <vt:lpstr>宋体</vt:lpstr>
      <vt:lpstr>Wingdings</vt:lpstr>
      <vt:lpstr>Calibri</vt:lpstr>
      <vt:lpstr>Calibri Light</vt:lpstr>
      <vt:lpstr>Ericsson Capital TT</vt:lpstr>
      <vt:lpstr>DejaVu Math TeX Gyre</vt:lpstr>
      <vt:lpstr>Wingdings</vt:lpstr>
      <vt:lpstr>Courier New</vt:lpstr>
      <vt:lpstr>Times New Roman</vt:lpstr>
      <vt:lpstr>微软雅黑</vt:lpstr>
      <vt:lpstr>Arial Unicode MS</vt:lpstr>
      <vt:lpstr>Office 主题</vt:lpstr>
      <vt:lpstr>Disc on handling of MOP with UE capability maxUplinkDutyCycle</vt:lpstr>
      <vt:lpstr>maxUplinkDutyCycle is defined in TS 38.331 and TS 38.306</vt:lpstr>
      <vt:lpstr>maxUplinkDutyCycle is defined in TS 38.101-1</vt:lpstr>
      <vt:lpstr>maxUplinkDutyCycle is NOT covered in RAN5 specs</vt:lpstr>
      <vt:lpstr>To define TDD UL-DL pattern for maxUplinkDutyCycle=20% MOP testing </vt:lpstr>
      <vt:lpstr>To define TDD UL-DL pattern for maxUplinkDutyCycle=30% MOP testing </vt:lpstr>
      <vt:lpstr>To define TDD UL-DL pattern for maxUplinkDutyCycle=40% MOP testing </vt:lpstr>
      <vt:lpstr>To define TDD UL-DL pattern for maxUplinkDutyCycle=60% MOP testing </vt:lpstr>
      <vt:lpstr>To define RF Baseline Implementation Capabilities for maxUplinkDutyCycle </vt:lpstr>
      <vt:lpstr>To define UE capability information elements for maxUplinkDutyCycle </vt:lpstr>
      <vt:lpstr>To define RRC UE capability for maxUplinkDutyCycle </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Danni SONG(CMCC)</cp:lastModifiedBy>
  <cp:revision>1147</cp:revision>
  <dcterms:created xsi:type="dcterms:W3CDTF">2018-09-20T03:53:00Z</dcterms:created>
  <dcterms:modified xsi:type="dcterms:W3CDTF">2022-08-11T10:14:26Z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2052-11.8.2.10912</vt:lpwstr>
  </property>
  <property fmtid="{D5CDD505-2E9C-101B-9397-08002B2CF9AE}" pid="10" name="ICV">
    <vt:lpwstr>B024C44A1A84480EBB0E35993AAEDB94</vt:lpwstr>
  </property>
</Properties>
</file>