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874" r:id="rId3"/>
    <p:sldId id="867" r:id="rId4"/>
    <p:sldId id="876" r:id="rId5"/>
    <p:sldId id="304" r:id="rId6"/>
    <p:sldId id="811" r:id="rId7"/>
    <p:sldId id="809" r:id="rId8"/>
    <p:sldId id="808" r:id="rId9"/>
    <p:sldId id="810" r:id="rId10"/>
    <p:sldId id="868" r:id="rId11"/>
    <p:sldId id="869" r:id="rId12"/>
    <p:sldId id="870" r:id="rId13"/>
    <p:sldId id="321" r:id="rId14"/>
    <p:sldId id="322" r:id="rId15"/>
    <p:sldId id="323" r:id="rId16"/>
    <p:sldId id="324" r:id="rId17"/>
    <p:sldId id="877" r:id="rId18"/>
    <p:sldId id="340" r:id="rId19"/>
    <p:sldId id="871" r:id="rId20"/>
    <p:sldId id="872" r:id="rId21"/>
    <p:sldId id="878" r:id="rId2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>
                <a:latin typeface="Times New Roman" panose="02020603050405020304" pitchFamily="18" charset="0"/>
              </a:rPr>
              <a:pPr/>
              <a:t>20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96-e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15th to 26th August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R5-225249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425750"/>
              </p:ext>
            </p:extLst>
          </p:nvPr>
        </p:nvGraphicFramePr>
        <p:xfrm>
          <a:off x="1393793" y="1005122"/>
          <a:ext cx="9490229" cy="582049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8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1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19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9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Aug’22)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Q3’18-Q3’22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98.6%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270693500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Q3’21-Q3’22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3940950725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893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28.9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322AFE-C5E8-442E-BFE6-FE79B6088A8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2021 tasks carried over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11091"/>
              </p:ext>
            </p:extLst>
          </p:nvPr>
        </p:nvGraphicFramePr>
        <p:xfrm>
          <a:off x="1251751" y="1284231"/>
          <a:ext cx="9676660" cy="51207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6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5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72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 &amp; Maintenance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Aug’22)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Q3’22-Q4’22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2886774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new band 103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103313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849945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924768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19169049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&lt;10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total after RAN5#95-e: 2 TCs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~260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72.1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85239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new 2022 tasks and maintenance tasks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11550"/>
            <a:ext cx="9101092" cy="5211192"/>
          </a:xfrm>
        </p:spPr>
        <p:txBody>
          <a:bodyPr/>
          <a:lstStyle/>
          <a:p>
            <a:pPr eaLnBrk="1" hangingPunct="1"/>
            <a:r>
              <a:rPr lang="en-US" altLang="en-US" sz="1800" dirty="0"/>
              <a:t>2022 workload is estimated at </a:t>
            </a:r>
            <a:r>
              <a:rPr lang="en-US" altLang="en-US" sz="1800" b="1" dirty="0"/>
              <a:t>101</a:t>
            </a:r>
            <a:r>
              <a:rPr lang="en-US" altLang="en-US" sz="1800" dirty="0"/>
              <a:t> person-months, see previous slides.</a:t>
            </a:r>
          </a:p>
          <a:p>
            <a:pPr eaLnBrk="1" hangingPunct="1"/>
            <a:r>
              <a:rPr lang="en-GB" altLang="en-US" sz="1800" dirty="0"/>
              <a:t>PCG#47/OP#46 approved the 3GPP funding of 58 person-months for 2022 TTCN tasks.</a:t>
            </a:r>
          </a:p>
          <a:p>
            <a:pPr eaLnBrk="1" hangingPunct="1"/>
            <a:r>
              <a:rPr lang="en-US" altLang="en-US" sz="1800" dirty="0"/>
              <a:t>CTIA/PTCRB and GCF have agreed to continue TF160 financial support in 2022.</a:t>
            </a:r>
          </a:p>
          <a:p>
            <a:pPr lvl="4"/>
            <a:endParaRPr lang="en-GB" altLang="en-US" sz="800" dirty="0"/>
          </a:p>
          <a:p>
            <a:pPr eaLnBrk="1" hangingPunct="1"/>
            <a:r>
              <a:rPr lang="en-GB" altLang="en-US" sz="1800" dirty="0"/>
              <a:t>Current commitments for 2022 are as follows: </a:t>
            </a:r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lvl="4" eaLnBrk="1" hangingPunct="1"/>
            <a:endParaRPr lang="en-US" altLang="en-US" sz="800" dirty="0"/>
          </a:p>
          <a:p>
            <a:pPr eaLnBrk="1" hangingPunct="1"/>
            <a:r>
              <a:rPr lang="en-US" altLang="en-US" sz="1800" dirty="0"/>
              <a:t>3GPP companies / 3GPP MRPs committed to provide 17 person-months as voluntary contributions for 2022 TTCN development.</a:t>
            </a:r>
          </a:p>
          <a:p>
            <a:pPr eaLnBrk="1" hangingPunct="1"/>
            <a:r>
              <a:rPr lang="en-US" altLang="en-US" sz="1800" dirty="0">
                <a:sym typeface="Wingdings" panose="05000000000000000000" pitchFamily="2" charset="2"/>
              </a:rPr>
              <a:t>Total resources of 101 person-months  no estimated funding gap</a:t>
            </a:r>
            <a:r>
              <a:rPr lang="en-US" altLang="en-US" sz="18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/>
        </p:nvGraphicFramePr>
        <p:xfrm>
          <a:off x="1659141" y="3005347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217482"/>
              </p:ext>
            </p:extLst>
          </p:nvPr>
        </p:nvGraphicFramePr>
        <p:xfrm>
          <a:off x="6067527" y="3001169"/>
          <a:ext cx="4018033" cy="1909178"/>
        </p:xfrm>
        <a:graphic>
          <a:graphicData uri="http://schemas.openxmlformats.org/drawingml/2006/table">
            <a:tbl>
              <a:tblPr/>
              <a:tblGrid>
                <a:gridCol w="1335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86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80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59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9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802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544885-0DFB-4F47-BD41-8F06993426A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2022</a:t>
            </a:r>
            <a:br>
              <a:rPr lang="en-US" altLang="en-US" dirty="0"/>
            </a:br>
            <a:r>
              <a:rPr lang="en-US" altLang="en-US" sz="3200" dirty="0"/>
              <a:t>Status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Course of action to secure funding for TF160 work in 2023: </a:t>
            </a:r>
            <a:endParaRPr lang="en-US" altLang="en-US" sz="2400" dirty="0"/>
          </a:p>
          <a:p>
            <a:pPr lvl="1"/>
            <a:r>
              <a:rPr lang="en-US" altLang="en-US" sz="2000" dirty="0"/>
              <a:t>Prior to RAN5#96-e meeting (August), a request to identify the potential TTCN development tasks in 2023 has been made to 3GPP members. </a:t>
            </a:r>
          </a:p>
          <a:p>
            <a:pPr lvl="1"/>
            <a:r>
              <a:rPr lang="en-US" altLang="en-US" sz="2000" dirty="0"/>
              <a:t>At RAN5#96-e,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RAN#97-e (Sept) for TSG RAN initial endorsement. </a:t>
            </a:r>
          </a:p>
          <a:p>
            <a:pPr lvl="1"/>
            <a:r>
              <a:rPr lang="en-US" altLang="en-US" sz="2000" dirty="0"/>
              <a:t>The RAN Chair will then present the List to 3GPP PCG/OP (Oct) in order to support TF160 request for the TTCN funding in 2023. </a:t>
            </a:r>
          </a:p>
          <a:p>
            <a:pPr lvl="1"/>
            <a:r>
              <a:rPr lang="en-US" altLang="en-US" sz="2000" dirty="0"/>
              <a:t>The finalized TTCN Tasks List will be reviewed and endorsed at RAN5#97 (Nov) for TSG RAN approval at RAN#98-e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587902"/>
              </p:ext>
            </p:extLst>
          </p:nvPr>
        </p:nvGraphicFramePr>
        <p:xfrm>
          <a:off x="841972" y="1504283"/>
          <a:ext cx="10474861" cy="465807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5GS_NR_LTE-UEConTest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LTE_NR_DC_CA_enh-UEConTest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NR_ENDC_SON_MDT_enh-UEConTest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NR_redcap_plus_ARCH-UEConTest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NR_UE_pow_sav_enh_plus_CT-UEConTest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NR_slice-UEConTest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&lt;10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~310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2022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310082"/>
              </p:ext>
            </p:extLst>
          </p:nvPr>
        </p:nvGraphicFramePr>
        <p:xfrm>
          <a:off x="904037" y="1420736"/>
          <a:ext cx="10317790" cy="47198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TEI15_Test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LTE_NBIOT_eMTC_NTN_plus_EPS-UEConTest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NR_UDC-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Rel-16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MCProtoc16-UEConTest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NR_ATSSS-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UPIP_SEC_LTE-RAN-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NR_QoE-UEConTest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eCPSOR_CON-UEConTest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&gt;67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2023 Funding: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104 person-months </a:t>
            </a:r>
            <a:r>
              <a:rPr lang="en-US" altLang="en-US" sz="2000" dirty="0"/>
              <a:t>(mm),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2022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2023.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74076"/>
              </p:ext>
            </p:extLst>
          </p:nvPr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EF35DE-51FD-49FE-8CC9-80BA75B14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496565"/>
              </p:ext>
            </p:extLst>
          </p:nvPr>
        </p:nvGraphicFramePr>
        <p:xfrm>
          <a:off x="6411913" y="3914776"/>
          <a:ext cx="3798888" cy="1455739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1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78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</a:t>
            </a:r>
          </a:p>
          <a:p>
            <a:pPr eaLnBrk="1" hangingPunct="1"/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FF0000"/>
                </a:solidFill>
              </a:rPr>
              <a:t> Question to RAN5: </a:t>
            </a:r>
            <a:r>
              <a:rPr lang="en-GB" altLang="en-US" sz="3200" b="1" dirty="0"/>
              <a:t>RAN5 is requested to endorse</a:t>
            </a:r>
          </a:p>
          <a:p>
            <a:pPr lvl="1"/>
            <a:r>
              <a:rPr lang="en-GB" altLang="en-US" sz="2800" dirty="0"/>
              <a:t>The 2023 TTCN Tasks List presented in the previous slides,  </a:t>
            </a:r>
          </a:p>
          <a:p>
            <a:pPr lvl="1"/>
            <a:r>
              <a:rPr lang="en-GB" altLang="en-US" sz="2800" dirty="0"/>
              <a:t>The request from RAN5 to TSG RAN and PCG/OP for a 3GPP funding of </a:t>
            </a:r>
            <a:r>
              <a:rPr lang="en-GB" altLang="en-US" sz="2800" b="1" dirty="0">
                <a:solidFill>
                  <a:srgbClr val="0000FF"/>
                </a:solidFill>
              </a:rPr>
              <a:t>58 person-months </a:t>
            </a:r>
            <a:r>
              <a:rPr lang="en-GB" altLang="en-US" sz="2800" dirty="0"/>
              <a:t>in 2023.</a:t>
            </a:r>
            <a:endParaRPr lang="en-US" altLang="en-US" sz="2800" dirty="0"/>
          </a:p>
          <a:p>
            <a:pPr lvl="1"/>
            <a:endParaRPr lang="en-US" altLang="en-US" sz="2800" dirty="0"/>
          </a:p>
          <a:p>
            <a:pPr lvl="1"/>
            <a:r>
              <a:rPr lang="en-GB" altLang="en-US" sz="2800" dirty="0"/>
              <a:t>Note: Additional contributions of 46 person-months are expected to be found from other sources for 2023.</a:t>
            </a:r>
            <a:r>
              <a:rPr lang="en-US" altLang="en-US" sz="2800" dirty="0"/>
              <a:t> </a:t>
            </a:r>
          </a:p>
          <a:p>
            <a:endParaRPr lang="en-GB" altLang="en-US" sz="3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</p:spTree>
    <p:extLst>
      <p:ext uri="{BB962C8B-B14F-4D97-AF65-F5344CB8AC3E}">
        <p14:creationId xmlns:p14="http://schemas.microsoft.com/office/powerpoint/2010/main" val="170194060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2022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638638"/>
            <a:ext cx="8976414" cy="174002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five TTCN-3 full deliveries.</a:t>
            </a:r>
          </a:p>
          <a:p>
            <a:pPr lvl="1"/>
            <a:r>
              <a:rPr lang="en-GB" altLang="en-US" sz="1600" dirty="0">
                <a:solidFill>
                  <a:srgbClr val="0000FF"/>
                </a:solidFill>
              </a:rPr>
              <a:t>Q4 dates confirmed: RAN5#97 meeting to be hosted F2F in Europe(TBC).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declared by 3GPP in March 2022.</a:t>
            </a:r>
          </a:p>
          <a:p>
            <a:pPr lvl="1"/>
            <a:r>
              <a:rPr lang="en-GB" altLang="en-US" sz="1600" dirty="0"/>
              <a:t>Rel-17 ASN.1 freeze </a:t>
            </a:r>
            <a:r>
              <a:rPr lang="en-GB" altLang="en-US" sz="1600" dirty="0">
                <a:solidFill>
                  <a:srgbClr val="0000FF"/>
                </a:solidFill>
              </a:rPr>
              <a:t>declared</a:t>
            </a:r>
            <a:r>
              <a:rPr lang="en-GB" altLang="en-US" sz="1600" dirty="0"/>
              <a:t> by 3GPP in June 2022</a:t>
            </a:r>
            <a:r>
              <a:rPr lang="en-GB" altLang="en-US" sz="1600" dirty="0">
                <a:solidFill>
                  <a:srgbClr val="0000FF"/>
                </a:solidFill>
              </a:rPr>
              <a:t>, with the following remark: </a:t>
            </a:r>
          </a:p>
          <a:p>
            <a:pPr lvl="2"/>
            <a:r>
              <a:rPr lang="en-GB" altLang="en-US" sz="1400" dirty="0">
                <a:solidFill>
                  <a:srgbClr val="0000FF"/>
                </a:solidFill>
              </a:rPr>
              <a:t>Jun’22 Rel-17 ASN.1 is not recommended for Rel-17 implementation/deployment.</a:t>
            </a:r>
          </a:p>
          <a:p>
            <a:pPr lvl="1"/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7EBFD-38C5-4FA3-A89B-0867A8C07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598633"/>
              </p:ext>
            </p:extLst>
          </p:nvPr>
        </p:nvGraphicFramePr>
        <p:xfrm>
          <a:off x="1109710" y="1194310"/>
          <a:ext cx="8754671" cy="3427095"/>
        </p:xfrm>
        <a:graphic>
          <a:graphicData uri="http://schemas.openxmlformats.org/drawingml/2006/table">
            <a:tbl>
              <a:tblPr/>
              <a:tblGrid>
                <a:gridCol w="942630">
                  <a:extLst>
                    <a:ext uri="{9D8B030D-6E8A-4147-A177-3AD203B41FA5}">
                      <a16:colId xmlns:a16="http://schemas.microsoft.com/office/drawing/2014/main" val="835834726"/>
                    </a:ext>
                  </a:extLst>
                </a:gridCol>
                <a:gridCol w="1303971">
                  <a:extLst>
                    <a:ext uri="{9D8B030D-6E8A-4147-A177-3AD203B41FA5}">
                      <a16:colId xmlns:a16="http://schemas.microsoft.com/office/drawing/2014/main" val="1166048309"/>
                    </a:ext>
                  </a:extLst>
                </a:gridCol>
                <a:gridCol w="1272549">
                  <a:extLst>
                    <a:ext uri="{9D8B030D-6E8A-4147-A177-3AD203B41FA5}">
                      <a16:colId xmlns:a16="http://schemas.microsoft.com/office/drawing/2014/main" val="293935959"/>
                    </a:ext>
                  </a:extLst>
                </a:gridCol>
                <a:gridCol w="1366812">
                  <a:extLst>
                    <a:ext uri="{9D8B030D-6E8A-4147-A177-3AD203B41FA5}">
                      <a16:colId xmlns:a16="http://schemas.microsoft.com/office/drawing/2014/main" val="1886059072"/>
                    </a:ext>
                  </a:extLst>
                </a:gridCol>
                <a:gridCol w="1637819">
                  <a:extLst>
                    <a:ext uri="{9D8B030D-6E8A-4147-A177-3AD203B41FA5}">
                      <a16:colId xmlns:a16="http://schemas.microsoft.com/office/drawing/2014/main" val="974175158"/>
                    </a:ext>
                  </a:extLst>
                </a:gridCol>
                <a:gridCol w="2230890">
                  <a:extLst>
                    <a:ext uri="{9D8B030D-6E8A-4147-A177-3AD203B41FA5}">
                      <a16:colId xmlns:a16="http://schemas.microsoft.com/office/drawing/2014/main" val="207210612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6242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531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461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CAG#70 (19-22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7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PVG#97 (10-12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0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06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CAG#71 (26-29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99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PVG#98 (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9-11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5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66392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CAG#72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18-21 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45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04-Nov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PVG#99 (8-10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8001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13644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54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5271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3338"/>
            <a:ext cx="929492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sz="3200" dirty="0"/>
              <a:t>Before RAN5#96-e</a:t>
            </a:r>
            <a:endParaRPr lang="en-GB" altLang="en-US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/>
        </p:nvGraphicFramePr>
        <p:xfrm>
          <a:off x="2078037" y="154044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449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107,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33,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101,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Friday 19</a:t>
            </a:r>
            <a:r>
              <a:rPr lang="en-GB" baseline="30000" dirty="0"/>
              <a:t>th</a:t>
            </a:r>
            <a:r>
              <a:rPr lang="en-GB" dirty="0"/>
              <a:t> August @11AM CEST.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RAN5#96-e_TTCN_Sidebar-v2.zip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86798621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98420"/>
            <a:ext cx="10521738" cy="5157926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clarification of NR ASP </a:t>
            </a:r>
            <a:r>
              <a:rPr lang="en-GB" altLang="en-US" dirty="0" err="1"/>
              <a:t>PdcpCount</a:t>
            </a:r>
            <a:r>
              <a:rPr lang="en-GB" altLang="en-US" dirty="0"/>
              <a:t>. </a:t>
            </a:r>
          </a:p>
          <a:p>
            <a:pPr lvl="2" eaLnBrk="1" hangingPunct="1"/>
            <a:r>
              <a:rPr lang="en-GB" altLang="en-US" dirty="0"/>
              <a:t>Endorsed new test method for NR processing delay testing of RRC procedures with RACH.</a:t>
            </a:r>
          </a:p>
          <a:p>
            <a:pPr lvl="2" eaLnBrk="1" hangingPunct="1"/>
            <a:r>
              <a:rPr lang="en-GB" altLang="en-US" dirty="0"/>
              <a:t>RRC connection re-establishment procedure: endorsed TTCN test sequence updates.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NR </a:t>
            </a:r>
            <a:r>
              <a:rPr lang="en-GB" altLang="en-US" dirty="0" err="1"/>
              <a:t>IIoT</a:t>
            </a:r>
            <a:r>
              <a:rPr lang="en-GB" altLang="en-US" dirty="0"/>
              <a:t>: endorsed NR ASP updates for multiple DL SPS / multiple UL CG.</a:t>
            </a:r>
          </a:p>
          <a:p>
            <a:pPr lvl="2" eaLnBrk="1" hangingPunct="1"/>
            <a:r>
              <a:rPr lang="en-GB" altLang="en-US" dirty="0"/>
              <a:t>NR </a:t>
            </a:r>
            <a:r>
              <a:rPr lang="en-GB" altLang="en-US" dirty="0" err="1"/>
              <a:t>IIoT</a:t>
            </a:r>
            <a:r>
              <a:rPr lang="en-GB" altLang="en-US" dirty="0"/>
              <a:t>: endorsed new test model and NR ASP updates for EHC.</a:t>
            </a:r>
          </a:p>
          <a:p>
            <a:pPr lvl="2" eaLnBrk="1" hangingPunct="1"/>
            <a:r>
              <a:rPr lang="en-GB" altLang="en-US" dirty="0"/>
              <a:t>NR URLLC </a:t>
            </a:r>
            <a:r>
              <a:rPr lang="en-GB" altLang="en-US" dirty="0" err="1"/>
              <a:t>enh</a:t>
            </a:r>
            <a:r>
              <a:rPr lang="en-GB" altLang="en-US" dirty="0"/>
              <a:t>.: endorsed test model and NR ASP updates for PUSCH repetition type B.</a:t>
            </a:r>
          </a:p>
          <a:p>
            <a:pPr lvl="2" eaLnBrk="1" hangingPunct="1"/>
            <a:r>
              <a:rPr lang="en-GB" altLang="en-US" dirty="0"/>
              <a:t>NR IMS </a:t>
            </a:r>
            <a:r>
              <a:rPr lang="en-GB" altLang="en-US" dirty="0" err="1"/>
              <a:t>eCall</a:t>
            </a:r>
            <a:r>
              <a:rPr lang="en-GB" altLang="en-US" dirty="0"/>
              <a:t>: endorsed new test model for NR/GERAN Inter-RAT.</a:t>
            </a:r>
          </a:p>
          <a:p>
            <a:pPr lvl="1" eaLnBrk="1" hangingPunct="1"/>
            <a:r>
              <a:rPr lang="en-GB" altLang="en-US" sz="2000" dirty="0"/>
              <a:t>Prose CRs to TS 38.523-3 proposed at RAN5#96-e for the above.</a:t>
            </a:r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Rel-16 NR positioning: endorsed test model &amp; NR ASP updates for </a:t>
            </a:r>
            <a:r>
              <a:rPr lang="en-GB" altLang="en-US" sz="2000" dirty="0" err="1"/>
              <a:t>posSIBs</a:t>
            </a:r>
            <a:r>
              <a:rPr lang="en-GB" altLang="en-US" sz="2000" dirty="0"/>
              <a:t> broadcast.</a:t>
            </a:r>
          </a:p>
          <a:p>
            <a:pPr lvl="1" eaLnBrk="1" hangingPunct="1"/>
            <a:r>
              <a:rPr lang="en-GB" altLang="en-US" sz="2000" dirty="0"/>
              <a:t>Prose CR to TS 38.523-3 proposed at RAN5#96-e for the above.</a:t>
            </a:r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#58 (6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401445"/>
            <a:ext cx="10502810" cy="5140170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dirty="0" err="1"/>
              <a:t>IIoT</a:t>
            </a:r>
            <a:r>
              <a:rPr lang="en-GB" altLang="en-US" sz="2000" dirty="0"/>
              <a:t>: endorsed new test model and E-UTRA ASP updates for EHC.</a:t>
            </a:r>
          </a:p>
          <a:p>
            <a:pPr lvl="1" eaLnBrk="1" hangingPunct="1"/>
            <a:r>
              <a:rPr lang="en-GB" altLang="en-US" sz="2000" dirty="0"/>
              <a:t>Prose CR to TS 36.523-3 proposed at RAN5#96-e for the above.</a:t>
            </a:r>
          </a:p>
          <a:p>
            <a:pPr lvl="3" eaLnBrk="1" hangingPunct="1"/>
            <a:endParaRPr lang="en-GB" altLang="en-US" sz="1400" b="1" dirty="0"/>
          </a:p>
          <a:p>
            <a:pPr eaLnBrk="1" hangingPunct="1"/>
            <a:r>
              <a:rPr lang="en-GB" altLang="en-US" sz="2400" b="1" dirty="0"/>
              <a:t> Test Models – WLAN:</a:t>
            </a:r>
          </a:p>
          <a:p>
            <a:pPr lvl="1" eaLnBrk="1" hangingPunct="1"/>
            <a:r>
              <a:rPr lang="en-GB" altLang="en-US" sz="2000" dirty="0"/>
              <a:t>Endorsed correction to the definition of </a:t>
            </a:r>
            <a:r>
              <a:rPr lang="en-GB" altLang="en-US" sz="2000" dirty="0" err="1"/>
              <a:t>BeaconRSSI</a:t>
            </a:r>
            <a:r>
              <a:rPr lang="en-GB" altLang="en-US" sz="2000" dirty="0"/>
              <a:t>.</a:t>
            </a:r>
          </a:p>
          <a:p>
            <a:pPr lvl="3" eaLnBrk="1" hangingPunct="1"/>
            <a:endParaRPr lang="en-GB" altLang="en-US" sz="1400" b="1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dirty="0"/>
              <a:t>Endorsed updates to absolute URL from MC Client in </a:t>
            </a:r>
            <a:r>
              <a:rPr lang="en-GB" altLang="en-US" sz="2000" dirty="0" err="1"/>
              <a:t>KMSInit</a:t>
            </a:r>
            <a:r>
              <a:rPr lang="en-GB" altLang="en-US" sz="2000" dirty="0"/>
              <a:t> and </a:t>
            </a:r>
            <a:r>
              <a:rPr lang="en-GB" altLang="en-US" sz="2000" dirty="0" err="1"/>
              <a:t>KeyProv</a:t>
            </a:r>
            <a:r>
              <a:rPr lang="en-GB" altLang="en-US" sz="2000" dirty="0"/>
              <a:t>.</a:t>
            </a:r>
          </a:p>
          <a:p>
            <a:pPr lvl="1" eaLnBrk="1" hangingPunct="1"/>
            <a:r>
              <a:rPr lang="en-GB" altLang="en-US" sz="2000" dirty="0"/>
              <a:t>Endorsed various updates affecting MCPTT, </a:t>
            </a:r>
            <a:r>
              <a:rPr lang="en-GB" altLang="en-US" sz="2000" dirty="0" err="1"/>
              <a:t>MCVideo</a:t>
            </a:r>
            <a:r>
              <a:rPr lang="en-GB" altLang="en-US" sz="2000" dirty="0"/>
              <a:t> and </a:t>
            </a:r>
            <a:r>
              <a:rPr lang="en-GB" altLang="en-US" sz="2000" dirty="0" err="1"/>
              <a:t>MCData</a:t>
            </a:r>
            <a:r>
              <a:rPr lang="en-GB" altLang="en-US" sz="2000" dirty="0"/>
              <a:t>.</a:t>
            </a:r>
          </a:p>
          <a:p>
            <a:pPr lvl="1" eaLnBrk="1" hangingPunct="1"/>
            <a:r>
              <a:rPr lang="en-GB" altLang="en-US" sz="2000" dirty="0"/>
              <a:t>Prose CRs to TS 36.579-x proposed at RAN5#96-e for the above.</a:t>
            </a:r>
            <a:endParaRPr lang="en-US" altLang="en-US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#58 (6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8155958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Jun to Aug’22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NR/5GC RACS</a:t>
            </a:r>
          </a:p>
          <a:p>
            <a:pPr lvl="1"/>
            <a:r>
              <a:rPr lang="fr-FR" altLang="en-US" sz="2000" b="1" dirty="0"/>
              <a:t>LTE Rel-16: </a:t>
            </a:r>
          </a:p>
          <a:p>
            <a:pPr lvl="2"/>
            <a:r>
              <a:rPr lang="fr-FR" altLang="en-US" sz="1800" dirty="0"/>
              <a:t>E-UTRA/EPS RACS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Supplementary</a:t>
            </a:r>
            <a:r>
              <a:rPr lang="fr-FR" altLang="en-US" sz="1800" dirty="0"/>
              <a:t> services</a:t>
            </a:r>
            <a:endParaRPr lang="en-GB" altLang="en-US" sz="1800" dirty="0"/>
          </a:p>
          <a:p>
            <a:endParaRPr lang="en-GB" altLang="en-US" sz="1800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5GS Rel-15: </a:t>
            </a:r>
          </a:p>
          <a:p>
            <a:pPr lvl="2"/>
            <a:r>
              <a:rPr lang="fr-FR" altLang="en-US" sz="1800" dirty="0"/>
              <a:t>NR/5GC single carrier</a:t>
            </a:r>
            <a:endParaRPr lang="en-GB" altLang="en-US" sz="2400" b="1" dirty="0">
              <a:solidFill>
                <a:srgbClr val="0000FF"/>
              </a:solidFill>
            </a:endParaRPr>
          </a:p>
          <a:p>
            <a:pPr lvl="2"/>
            <a:r>
              <a:rPr lang="fr-FR" altLang="en-US" sz="1800" dirty="0"/>
              <a:t>NR/5GC NE-DC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5G private network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endParaRPr lang="en-GB" altLang="en-US" sz="1800" dirty="0"/>
          </a:p>
          <a:p>
            <a:pPr lvl="2"/>
            <a:r>
              <a:rPr lang="en-GB" altLang="en-US" sz="1800" dirty="0"/>
              <a:t>NR SON/MDT</a:t>
            </a:r>
          </a:p>
          <a:p>
            <a:pPr lvl="2"/>
            <a:r>
              <a:rPr lang="en-GB" altLang="en-US" sz="1800" dirty="0"/>
              <a:t>NR UE power saving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emergency</a:t>
            </a: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5G V2X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903230"/>
              </p:ext>
            </p:extLst>
          </p:nvPr>
        </p:nvGraphicFramePr>
        <p:xfrm>
          <a:off x="1109709" y="1915411"/>
          <a:ext cx="9972583" cy="403597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88/96 ; Prio2: 56/62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8/11 ; Prio2: 1/2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/ 73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38/41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9/13 ; Prio2: 0/4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/ 31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22/24 ; Prio2: 5/7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409929"/>
              </p:ext>
            </p:extLst>
          </p:nvPr>
        </p:nvGraphicFramePr>
        <p:xfrm>
          <a:off x="1118587" y="1923555"/>
          <a:ext cx="9945949" cy="43386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31/42 ; Prio2: 5/9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 / 96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62/75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873575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65425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811957"/>
              </p:ext>
            </p:extLst>
          </p:nvPr>
        </p:nvGraphicFramePr>
        <p:xfrm>
          <a:off x="1118586" y="1923895"/>
          <a:ext cx="9320813" cy="22254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2594389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handover from NR/5GC to EN-DC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516_HO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676674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31861340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5384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9376</TotalTime>
  <Words>3905</Words>
  <Application>Microsoft Office PowerPoint</Application>
  <PresentationFormat>Widescreen</PresentationFormat>
  <Paragraphs>1242</Paragraphs>
  <Slides>21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Jun to Aug’22</vt:lpstr>
      <vt:lpstr>TTCN verification Progress for period: 4th May --&gt; 10th Aug’22</vt:lpstr>
      <vt:lpstr>TTCN verification Progress for period: 4th May --&gt; 10th Aug’22</vt:lpstr>
      <vt:lpstr>TTCN verification Progress for period: 4th May --&gt; 10th Aug’22</vt:lpstr>
      <vt:lpstr>TTCN verification Progress for period: 4th May --&gt; 10th Aug’22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2022 schedule</vt:lpstr>
      <vt:lpstr>5GS Rel-15 – Protocol test case numbers Before RAN5#96-e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672</cp:revision>
  <cp:lastPrinted>2022-08-11T08:29:18Z</cp:lastPrinted>
  <dcterms:created xsi:type="dcterms:W3CDTF">2010-02-05T13:52:04Z</dcterms:created>
  <dcterms:modified xsi:type="dcterms:W3CDTF">2022-08-25T13:12:10Z</dcterms:modified>
  <cp:contentStatus>Template 2017</cp:contentStatus>
</cp:coreProperties>
</file>