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0" r:id="rId2"/>
    <p:sldId id="327" r:id="rId3"/>
    <p:sldId id="329" r:id="rId4"/>
    <p:sldId id="332" r:id="rId5"/>
    <p:sldId id="328" r:id="rId6"/>
    <p:sldId id="322" r:id="rId7"/>
    <p:sldId id="331" r:id="rId8"/>
    <p:sldId id="330" r:id="rId9"/>
    <p:sldId id="293" r:id="rId10"/>
  </p:sldIdLst>
  <p:sldSz cx="12190413" cy="6859588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6" d="100"/>
          <a:sy n="66" d="100"/>
        </p:scale>
        <p:origin x="924" y="36"/>
      </p:cViewPr>
      <p:guideLst>
        <p:guide orient="horz" pos="2186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2022/8/8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917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506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657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904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79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322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8/8/2022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</a:t>
            </a:r>
            <a:r>
              <a:rPr lang="en-US" altLang="zh-CN" sz="2800" dirty="0" smtClean="0">
                <a:latin typeface="+mn-lt"/>
              </a:rPr>
              <a:t>spurious emission for UE co-existence limits in RAN5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96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     </a:t>
            </a:r>
            <a:r>
              <a:rPr lang="en-US" sz="2400" b="1" dirty="0" smtClean="0"/>
              <a:t>R5-22</a:t>
            </a:r>
            <a:r>
              <a:rPr lang="en-US" altLang="zh-CN" sz="2400" b="1" dirty="0" smtClean="0"/>
              <a:t>4956 </a:t>
            </a:r>
            <a:r>
              <a:rPr lang="en-GB" altLang="zh-CN" sz="2400" b="1" dirty="0" smtClean="0"/>
              <a:t>Electronic Meeting, August</a:t>
            </a:r>
            <a:r>
              <a:rPr lang="en-US" altLang="en-GB" sz="2400" b="1" dirty="0" smtClean="0"/>
              <a:t> 15th</a:t>
            </a:r>
            <a:r>
              <a:rPr lang="en-GB" altLang="zh-CN" sz="2400" b="1" dirty="0" smtClean="0"/>
              <a:t>– </a:t>
            </a:r>
            <a:r>
              <a:rPr lang="en-US" altLang="en-GB" sz="2400" b="1" dirty="0" smtClean="0"/>
              <a:t>26th,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EN-DC in TS 38.521-3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606425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</a:t>
            </a:r>
            <a:r>
              <a:rPr lang="en-US" altLang="zh-CN" sz="2000" dirty="0" smtClean="0">
                <a:latin typeface="+mn-lt"/>
                <a:sym typeface="+mn-ea"/>
              </a:rPr>
              <a:t>: The minimum conformance requirements for the EN-DC configurations for UE co-existence with protected bands are specified in different tables in accordance with different releases respectively. </a:t>
            </a:r>
            <a:r>
              <a:rPr lang="en-US" altLang="zh-CN" sz="2000" dirty="0" smtClean="0">
                <a:latin typeface="Calibri"/>
                <a:sym typeface="+mn-ea"/>
              </a:rPr>
              <a:t> 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537387"/>
            <a:ext cx="5740695" cy="4115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1301" y="1276211"/>
            <a:ext cx="5503799" cy="2813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0452" y="4127500"/>
            <a:ext cx="5434648" cy="26642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43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EN-DC in TS 38.521-3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733425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2</a:t>
            </a:r>
            <a:r>
              <a:rPr lang="en-US" altLang="zh-CN" sz="2000" dirty="0" smtClean="0">
                <a:latin typeface="+mn-lt"/>
                <a:sym typeface="+mn-ea"/>
              </a:rPr>
              <a:t>: The test requirements for the EN-DC configurations for UE co-existence with protected bands are specified in different tables in accordance with different releases respectively. </a:t>
            </a:r>
            <a:r>
              <a:rPr lang="en-US" altLang="zh-CN" sz="2000" dirty="0" smtClean="0">
                <a:latin typeface="Calibri"/>
                <a:sym typeface="+mn-ea"/>
              </a:rPr>
              <a:t> 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827150"/>
            <a:ext cx="5683542" cy="2686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0452" y="1544560"/>
            <a:ext cx="5664491" cy="16256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3480" y="3652869"/>
            <a:ext cx="5835950" cy="172093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639" y="5604644"/>
            <a:ext cx="1188974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3</a:t>
            </a:r>
            <a:r>
              <a:rPr lang="en-US" altLang="zh-CN" sz="2000" dirty="0" smtClean="0">
                <a:latin typeface="+mn-lt"/>
                <a:sym typeface="+mn-ea"/>
              </a:rPr>
              <a:t>: For most of the EN-DC configurations in the earlier release, the minimum conformance requirements and test requirements for UE co-existence with protected bands are the same and redundant in the later releases with different requirement tables. </a:t>
            </a:r>
            <a:r>
              <a:rPr lang="en-US" altLang="zh-CN" sz="2000" dirty="0" smtClean="0">
                <a:latin typeface="Calibri"/>
                <a:sym typeface="+mn-ea"/>
              </a:rPr>
              <a:t> </a:t>
            </a:r>
            <a:endParaRPr lang="en-US" altLang="zh-CN" sz="2000" dirty="0">
              <a:latin typeface="Calibri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299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EN-DC in TS 38.521-3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6685" y="681990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4</a:t>
            </a:r>
            <a:r>
              <a:rPr lang="en-US" altLang="zh-CN" sz="2000" dirty="0" smtClean="0">
                <a:latin typeface="+mn-lt"/>
                <a:sym typeface="+mn-ea"/>
              </a:rPr>
              <a:t>: For some EN-DC configurations, </a:t>
            </a:r>
            <a:r>
              <a:rPr lang="en-US" altLang="zh-CN" sz="2000" dirty="0">
                <a:latin typeface="Calibri"/>
                <a:sym typeface="+mn-ea"/>
              </a:rPr>
              <a:t>t</a:t>
            </a:r>
            <a:r>
              <a:rPr lang="en-US" altLang="zh-CN" sz="2000" dirty="0" smtClean="0">
                <a:latin typeface="Calibri"/>
                <a:sym typeface="+mn-ea"/>
              </a:rPr>
              <a:t>he redundancy among the tables not only leads to poor readability, but also increases the risk of inconsistency in the spec.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85" y="2544676"/>
            <a:ext cx="5683542" cy="25782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0010" y="1579735"/>
            <a:ext cx="5855001" cy="1968601"/>
          </a:xfrm>
          <a:prstGeom prst="rect">
            <a:avLst/>
          </a:prstGeom>
        </p:spPr>
      </p:pic>
      <p:sp>
        <p:nvSpPr>
          <p:cNvPr id="13" name="线形标注 1(带边框和强调线) 12"/>
          <p:cNvSpPr/>
          <p:nvPr/>
        </p:nvSpPr>
        <p:spPr>
          <a:xfrm>
            <a:off x="7315200" y="4177105"/>
            <a:ext cx="3705726" cy="796923"/>
          </a:xfrm>
          <a:prstGeom prst="accentBorderCallout1">
            <a:avLst>
              <a:gd name="adj1" fmla="val 18750"/>
              <a:gd name="adj2" fmla="val -8333"/>
              <a:gd name="adj3" fmla="val -19151"/>
              <a:gd name="adj4" fmla="val -352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The test requirements of the configurations are missing in Rel-17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sp>
        <p:nvSpPr>
          <p:cNvPr id="14" name="右大括号 13"/>
          <p:cNvSpPr/>
          <p:nvPr/>
        </p:nvSpPr>
        <p:spPr>
          <a:xfrm>
            <a:off x="5851225" y="3676590"/>
            <a:ext cx="128785" cy="69301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9690" y="5554718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5</a:t>
            </a:r>
            <a:r>
              <a:rPr lang="en-US" altLang="zh-CN" sz="2000" dirty="0" smtClean="0">
                <a:latin typeface="+mn-lt"/>
                <a:sym typeface="+mn-ea"/>
              </a:rPr>
              <a:t>: The situation of redundancies among different tables will be more serious in the future considering that more configurations and more new releases are to be introduced.</a:t>
            </a:r>
            <a:endParaRPr lang="en-US" altLang="zh-CN" sz="2000" dirty="0">
              <a:latin typeface="Calibri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3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EN-DC in TS 38.521-3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6685" y="681990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</a:t>
            </a:r>
            <a:r>
              <a:rPr lang="en-US" altLang="zh-CN" sz="2000" b="1" dirty="0">
                <a:latin typeface="+mn-lt"/>
                <a:sym typeface="+mn-ea"/>
              </a:rPr>
              <a:t>6</a:t>
            </a:r>
            <a:r>
              <a:rPr lang="en-US" altLang="zh-CN" sz="2000" dirty="0" smtClean="0">
                <a:latin typeface="+mn-lt"/>
                <a:sym typeface="+mn-ea"/>
              </a:rPr>
              <a:t>: For EN-DC configurations in other RAN5 spec, such as in TS 38.508-2 the supported EN-DC configurations are specified in one table with different releases.</a:t>
            </a:r>
            <a:endParaRPr lang="en-US" altLang="zh-CN" sz="2000" dirty="0">
              <a:latin typeface="Calibri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5200" y="1502498"/>
            <a:ext cx="7826970" cy="42506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522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EN-DC in TS 38.521-3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315" y="542925"/>
            <a:ext cx="11889740" cy="22692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</a:t>
            </a:r>
            <a:r>
              <a:rPr lang="en-US" altLang="zh-CN" sz="2000" b="1" dirty="0" smtClean="0">
                <a:latin typeface="Calibri"/>
                <a:sym typeface="+mn-ea"/>
              </a:rPr>
              <a:t>Proposal 1: </a:t>
            </a:r>
            <a:r>
              <a:rPr lang="en-US" altLang="zh-CN" sz="2000" dirty="0" smtClean="0">
                <a:latin typeface="Calibri"/>
                <a:sym typeface="+mn-ea"/>
              </a:rPr>
              <a:t>It is proposed to merge the tables of minimum conformance requirements </a:t>
            </a:r>
            <a:r>
              <a:rPr lang="en-US" altLang="zh-CN" sz="2000" dirty="0">
                <a:latin typeface="Calibri"/>
                <a:sym typeface="+mn-ea"/>
              </a:rPr>
              <a:t>for EN-DC configurations for UE co-existence with protected bands </a:t>
            </a:r>
            <a:r>
              <a:rPr lang="en-US" altLang="zh-CN" sz="2000" dirty="0" smtClean="0">
                <a:latin typeface="Calibri"/>
                <a:sym typeface="+mn-ea"/>
              </a:rPr>
              <a:t>with all the releases in one table and add a column “Release</a:t>
            </a:r>
            <a:r>
              <a:rPr lang="en-US" altLang="zh-CN" sz="2000" dirty="0">
                <a:latin typeface="Calibri"/>
                <a:sym typeface="+mn-ea"/>
              </a:rPr>
              <a:t>” in </a:t>
            </a:r>
            <a:r>
              <a:rPr lang="en-US" altLang="zh-CN" sz="2000" dirty="0" smtClean="0">
                <a:latin typeface="Calibri"/>
                <a:sym typeface="+mn-ea"/>
              </a:rPr>
              <a:t>the table to indicate from which release the configuration supports. The same approach is proposed to be applied to the tables of test requirements for EN-DC configurations for UE co-existence.</a:t>
            </a:r>
          </a:p>
          <a:p>
            <a:pPr marL="800100" lvl="1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>
                <a:latin typeface="Calibri"/>
                <a:sym typeface="+mn-ea"/>
              </a:rPr>
              <a:t>If the requirements for a specified configuration have not changed since an early release, the column of “Release” should be noted as the early release, which is the starting release. Otherwise, a new row in the table for the later release with new requirements for the specified configuration should be added.</a:t>
            </a:r>
            <a:endParaRPr lang="en-US" altLang="zh-CN" dirty="0">
              <a:latin typeface="Calibri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315" y="2783974"/>
            <a:ext cx="5773721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solidFill>
                  <a:schemeClr val="accent2"/>
                </a:solidFill>
                <a:latin typeface="+mn-lt"/>
                <a:sym typeface="+mn-ea"/>
              </a:rPr>
              <a:t> </a:t>
            </a:r>
            <a:r>
              <a:rPr lang="en-US" altLang="zh-CN" sz="1600" b="1" dirty="0" smtClean="0">
                <a:solidFill>
                  <a:schemeClr val="accent2"/>
                </a:solidFill>
                <a:latin typeface="Calibri"/>
                <a:sym typeface="+mn-ea"/>
              </a:rPr>
              <a:t> Example 1:  </a:t>
            </a:r>
            <a:r>
              <a:rPr lang="en-US" altLang="zh-CN" sz="1600" dirty="0" smtClean="0">
                <a:solidFill>
                  <a:schemeClr val="accent2"/>
                </a:solidFill>
                <a:latin typeface="Calibri"/>
                <a:sym typeface="+mn-ea"/>
              </a:rPr>
              <a:t>Common requirements among different Releases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3308719"/>
            <a:ext cx="5757064" cy="26974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069" y="3212473"/>
            <a:ext cx="5816129" cy="353550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62334" y="2783974"/>
            <a:ext cx="5773721" cy="3772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300"/>
              </a:spcBef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solidFill>
                  <a:schemeClr val="accent2"/>
                </a:solidFill>
                <a:latin typeface="+mn-lt"/>
                <a:sym typeface="+mn-ea"/>
              </a:rPr>
              <a:t> </a:t>
            </a:r>
            <a:r>
              <a:rPr lang="en-US" altLang="zh-CN" sz="1600" b="1" dirty="0" smtClean="0">
                <a:solidFill>
                  <a:schemeClr val="accent2"/>
                </a:solidFill>
                <a:latin typeface="Calibri"/>
                <a:sym typeface="+mn-ea"/>
              </a:rPr>
              <a:t> Example </a:t>
            </a:r>
            <a:r>
              <a:rPr lang="en-US" altLang="zh-CN" sz="1600" b="1" dirty="0">
                <a:solidFill>
                  <a:schemeClr val="accent2"/>
                </a:solidFill>
                <a:latin typeface="Calibri"/>
                <a:sym typeface="+mn-ea"/>
              </a:rPr>
              <a:t>2</a:t>
            </a:r>
            <a:r>
              <a:rPr lang="en-US" altLang="zh-CN" sz="1600" b="1" dirty="0" smtClean="0">
                <a:solidFill>
                  <a:schemeClr val="accent2"/>
                </a:solidFill>
                <a:latin typeface="Calibri"/>
                <a:sym typeface="+mn-ea"/>
              </a:rPr>
              <a:t>:  </a:t>
            </a:r>
            <a:r>
              <a:rPr lang="en-US" altLang="zh-CN" sz="1600" dirty="0">
                <a:solidFill>
                  <a:schemeClr val="accent2"/>
                </a:solidFill>
                <a:latin typeface="Calibri"/>
                <a:sym typeface="+mn-ea"/>
              </a:rPr>
              <a:t>D</a:t>
            </a:r>
            <a:r>
              <a:rPr lang="en-US" altLang="zh-CN" sz="1600" dirty="0" smtClean="0">
                <a:solidFill>
                  <a:schemeClr val="accent2"/>
                </a:solidFill>
                <a:latin typeface="Calibri"/>
                <a:sym typeface="+mn-ea"/>
              </a:rPr>
              <a:t>ifferent requirements among different Releases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inter-band CA in TS 38.521-1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582" y="593090"/>
            <a:ext cx="11889740" cy="23237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Observation 7</a:t>
            </a:r>
            <a:r>
              <a:rPr lang="en-US" altLang="zh-CN" sz="2000" b="1" dirty="0" smtClean="0">
                <a:latin typeface="Calibri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The minimum conformance requirements </a:t>
            </a:r>
            <a:r>
              <a:rPr lang="en-US" altLang="zh-CN" sz="2000" dirty="0" smtClean="0">
                <a:latin typeface="+mn-lt"/>
                <a:sym typeface="+mn-ea"/>
              </a:rPr>
              <a:t>and test requirements for </a:t>
            </a:r>
            <a:r>
              <a:rPr lang="en-US" altLang="zh-CN" sz="2000" dirty="0">
                <a:latin typeface="+mn-lt"/>
                <a:sym typeface="+mn-ea"/>
              </a:rPr>
              <a:t>the </a:t>
            </a:r>
            <a:r>
              <a:rPr lang="en-US" altLang="zh-CN" sz="2000" dirty="0" smtClean="0">
                <a:latin typeface="+mn-lt"/>
                <a:sym typeface="+mn-ea"/>
              </a:rPr>
              <a:t>inter-band CA </a:t>
            </a:r>
            <a:r>
              <a:rPr lang="en-US" altLang="zh-CN" sz="2000" dirty="0">
                <a:latin typeface="+mn-lt"/>
                <a:sym typeface="+mn-ea"/>
              </a:rPr>
              <a:t>configurations for UE co-existence with protected bands </a:t>
            </a:r>
            <a:r>
              <a:rPr lang="en-US" altLang="zh-CN" sz="2000" dirty="0" smtClean="0">
                <a:latin typeface="+mn-lt"/>
                <a:sym typeface="+mn-ea"/>
              </a:rPr>
              <a:t>in TS 38.521-1 are similar to the cases for EN-DC in TS 38.521-3 which are specified </a:t>
            </a:r>
            <a:r>
              <a:rPr lang="en-US" altLang="zh-CN" sz="2000" dirty="0">
                <a:latin typeface="+mn-lt"/>
                <a:sym typeface="+mn-ea"/>
              </a:rPr>
              <a:t>in different tables in accordance with different </a:t>
            </a:r>
            <a:r>
              <a:rPr lang="en-US" altLang="zh-CN" sz="2000" dirty="0" smtClean="0">
                <a:latin typeface="+mn-lt"/>
                <a:sym typeface="+mn-ea"/>
              </a:rPr>
              <a:t>releases respectively. </a:t>
            </a: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altLang="zh-CN" sz="2000" dirty="0" smtClean="0"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 Proposal 2</a:t>
            </a:r>
            <a:r>
              <a:rPr lang="en-US" altLang="zh-CN" sz="2000" b="1" dirty="0" smtClean="0">
                <a:latin typeface="Calibri"/>
                <a:sym typeface="+mn-ea"/>
              </a:rPr>
              <a:t>: </a:t>
            </a:r>
            <a:r>
              <a:rPr lang="en-US" altLang="zh-CN" sz="2000" dirty="0">
                <a:latin typeface="Calibri"/>
                <a:sym typeface="+mn-ea"/>
              </a:rPr>
              <a:t>It is proposed </a:t>
            </a:r>
            <a:r>
              <a:rPr lang="en-US" altLang="zh-CN" sz="2000" dirty="0" smtClean="0">
                <a:latin typeface="Calibri"/>
                <a:sym typeface="+mn-ea"/>
              </a:rPr>
              <a:t>to </a:t>
            </a:r>
            <a:r>
              <a:rPr lang="en-US" altLang="zh-CN" sz="2000" dirty="0">
                <a:latin typeface="Calibri"/>
                <a:sym typeface="+mn-ea"/>
              </a:rPr>
              <a:t>merge the tables of minimum conformance requirements </a:t>
            </a:r>
            <a:r>
              <a:rPr lang="en-US" altLang="zh-CN" sz="2000" dirty="0" smtClean="0">
                <a:latin typeface="Calibri"/>
                <a:sym typeface="+mn-ea"/>
              </a:rPr>
              <a:t>and the tables of test requirements </a:t>
            </a:r>
            <a:r>
              <a:rPr lang="en-US" altLang="zh-CN" sz="2000" dirty="0">
                <a:latin typeface="Calibri"/>
                <a:sym typeface="+mn-ea"/>
              </a:rPr>
              <a:t>for inter-band CA configurations for UE co-existence with protected bands in TS 38.521-1 </a:t>
            </a:r>
            <a:r>
              <a:rPr lang="en-US" altLang="zh-CN" sz="2000" dirty="0" smtClean="0">
                <a:latin typeface="Calibri"/>
                <a:sym typeface="+mn-ea"/>
              </a:rPr>
              <a:t>respectively. A new </a:t>
            </a:r>
            <a:r>
              <a:rPr lang="en-US" altLang="zh-CN" sz="2000" dirty="0">
                <a:latin typeface="Calibri"/>
                <a:sym typeface="+mn-ea"/>
              </a:rPr>
              <a:t>column of “Release” in the </a:t>
            </a:r>
            <a:r>
              <a:rPr lang="en-US" altLang="zh-CN" sz="2000" dirty="0" smtClean="0">
                <a:latin typeface="Calibri"/>
                <a:sym typeface="+mn-ea"/>
              </a:rPr>
              <a:t>merged table to indicate the starting release is suggested.</a:t>
            </a: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456" y="2954798"/>
            <a:ext cx="7670449" cy="37650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082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Spurious emissions for NR band in TS 38.521-1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5582" y="681990"/>
            <a:ext cx="11889740" cy="26699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Observation </a:t>
            </a: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8</a:t>
            </a:r>
            <a:r>
              <a:rPr lang="en-US" altLang="zh-CN" sz="2000" b="1" dirty="0" smtClean="0">
                <a:latin typeface="Calibri"/>
                <a:sym typeface="+mn-ea"/>
              </a:rPr>
              <a:t>: </a:t>
            </a:r>
            <a:r>
              <a:rPr lang="en-US" altLang="zh-CN" sz="2000" dirty="0">
                <a:latin typeface="+mn-lt"/>
                <a:sym typeface="+mn-ea"/>
              </a:rPr>
              <a:t>The minimum conformance requirements </a:t>
            </a:r>
            <a:r>
              <a:rPr lang="en-US" altLang="zh-CN" sz="2000" dirty="0" smtClean="0">
                <a:latin typeface="+mn-lt"/>
                <a:sym typeface="+mn-ea"/>
              </a:rPr>
              <a:t>for </a:t>
            </a:r>
            <a:r>
              <a:rPr lang="en-US" altLang="zh-CN" sz="2000" dirty="0">
                <a:latin typeface="+mn-lt"/>
                <a:sym typeface="+mn-ea"/>
              </a:rPr>
              <a:t>the </a:t>
            </a:r>
            <a:r>
              <a:rPr lang="en-US" altLang="zh-CN" sz="2000" dirty="0" smtClean="0">
                <a:latin typeface="+mn-lt"/>
                <a:sym typeface="+mn-ea"/>
              </a:rPr>
              <a:t>specified single NR band </a:t>
            </a:r>
            <a:r>
              <a:rPr lang="en-US" altLang="zh-CN" sz="2000" dirty="0">
                <a:latin typeface="+mn-lt"/>
                <a:sym typeface="+mn-ea"/>
              </a:rPr>
              <a:t>for UE co-existence with protected bands </a:t>
            </a:r>
            <a:r>
              <a:rPr lang="en-US" altLang="zh-CN" sz="2000" dirty="0" smtClean="0">
                <a:latin typeface="+mn-lt"/>
                <a:sym typeface="+mn-ea"/>
              </a:rPr>
              <a:t>in TS 38.521-1 are similar to the cases for EN-DC in TS 38.521-3 which are specified </a:t>
            </a:r>
            <a:r>
              <a:rPr lang="en-US" altLang="zh-CN" sz="2000" dirty="0">
                <a:latin typeface="+mn-lt"/>
                <a:sym typeface="+mn-ea"/>
              </a:rPr>
              <a:t>in different tables in accordance with different </a:t>
            </a:r>
            <a:r>
              <a:rPr lang="en-US" altLang="zh-CN" sz="2000" dirty="0" smtClean="0">
                <a:latin typeface="+mn-lt"/>
                <a:sym typeface="+mn-ea"/>
              </a:rPr>
              <a:t>releases respectively. </a:t>
            </a: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altLang="zh-CN" sz="2000" dirty="0" smtClean="0">
              <a:latin typeface="+mn-lt"/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  Proposal 3</a:t>
            </a:r>
            <a:r>
              <a:rPr lang="en-US" altLang="zh-CN" sz="2000" b="1" dirty="0" smtClean="0">
                <a:latin typeface="Calibri"/>
                <a:sym typeface="+mn-ea"/>
              </a:rPr>
              <a:t>: </a:t>
            </a:r>
            <a:r>
              <a:rPr lang="en-US" altLang="zh-CN" sz="2000" dirty="0">
                <a:latin typeface="Calibri"/>
                <a:sym typeface="+mn-ea"/>
              </a:rPr>
              <a:t>It is proposed </a:t>
            </a:r>
            <a:r>
              <a:rPr lang="en-US" altLang="zh-CN" sz="2000" dirty="0" smtClean="0">
                <a:latin typeface="Calibri"/>
                <a:sym typeface="+mn-ea"/>
              </a:rPr>
              <a:t>to </a:t>
            </a:r>
            <a:r>
              <a:rPr lang="en-US" altLang="zh-CN" sz="2000" dirty="0">
                <a:latin typeface="Calibri"/>
                <a:sym typeface="+mn-ea"/>
              </a:rPr>
              <a:t>merge the tables of minimum conformance requirements for the specified single NR band for UE </a:t>
            </a:r>
            <a:r>
              <a:rPr lang="en-US" altLang="zh-CN" sz="2000" dirty="0" smtClean="0">
                <a:latin typeface="Calibri"/>
                <a:sym typeface="+mn-ea"/>
              </a:rPr>
              <a:t>co-existence </a:t>
            </a:r>
            <a:r>
              <a:rPr lang="en-US" altLang="zh-CN" sz="2000" dirty="0">
                <a:latin typeface="Calibri"/>
                <a:sym typeface="+mn-ea"/>
              </a:rPr>
              <a:t>with protected bands in TS </a:t>
            </a:r>
            <a:r>
              <a:rPr lang="en-US" altLang="zh-CN" sz="2000" dirty="0" smtClean="0">
                <a:latin typeface="Calibri"/>
                <a:sym typeface="+mn-ea"/>
              </a:rPr>
              <a:t>38.521-1. A new </a:t>
            </a:r>
            <a:r>
              <a:rPr lang="en-US" altLang="zh-CN" sz="2000" dirty="0">
                <a:latin typeface="Calibri"/>
                <a:sym typeface="+mn-ea"/>
              </a:rPr>
              <a:t>column of “Release” in the </a:t>
            </a:r>
            <a:r>
              <a:rPr lang="en-US" altLang="zh-CN" sz="2000" dirty="0" smtClean="0">
                <a:latin typeface="Calibri"/>
                <a:sym typeface="+mn-ea"/>
              </a:rPr>
              <a:t>merged table to indicate the starting release is suggested.</a:t>
            </a:r>
            <a:endParaRPr lang="en-US" altLang="zh-CN" sz="2000" dirty="0">
              <a:sym typeface="+mn-ea"/>
            </a:endParaRPr>
          </a:p>
          <a:p>
            <a:pPr>
              <a:lnSpc>
                <a:spcPts val="24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en-US" altLang="zh-CN" sz="2000" dirty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544" y="3097952"/>
            <a:ext cx="8017418" cy="35568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69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</TotalTime>
  <Words>631</Words>
  <Application>Microsoft Office PowerPoint</Application>
  <PresentationFormat>自定义</PresentationFormat>
  <Paragraphs>36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Arial</vt:lpstr>
      <vt:lpstr>Calibri</vt:lpstr>
      <vt:lpstr>Calibri Light</vt:lpstr>
      <vt:lpstr>Wingdings</vt:lpstr>
      <vt:lpstr>Office 主题</vt:lpstr>
      <vt:lpstr>Discussion on spurious emission for UE co-existence limits in RAN5</vt:lpstr>
      <vt:lpstr>Spurious emissions for EN-DC in TS 38.521-3</vt:lpstr>
      <vt:lpstr>Spurious emissions for EN-DC in TS 38.521-3</vt:lpstr>
      <vt:lpstr>Spurious emissions for EN-DC in TS 38.521-3</vt:lpstr>
      <vt:lpstr>Spurious emissions for EN-DC in TS 38.521-3</vt:lpstr>
      <vt:lpstr>Spurious emissions for EN-DC in TS 38.521-3</vt:lpstr>
      <vt:lpstr>Spurious emissions for inter-band CA in TS 38.521-1</vt:lpstr>
      <vt:lpstr>Spurious emissions for NR band in TS 38.521-1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1152</cp:revision>
  <dcterms:created xsi:type="dcterms:W3CDTF">2018-09-20T03:53:00Z</dcterms:created>
  <dcterms:modified xsi:type="dcterms:W3CDTF">2022-08-08T09:10:03Z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