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1"/>
  </p:notesMasterIdLst>
  <p:handoutMasterIdLst>
    <p:handoutMasterId r:id="rId22"/>
  </p:handoutMasterIdLst>
  <p:sldIdLst>
    <p:sldId id="341" r:id="rId2"/>
    <p:sldId id="874" r:id="rId3"/>
    <p:sldId id="867" r:id="rId4"/>
    <p:sldId id="876" r:id="rId5"/>
    <p:sldId id="304" r:id="rId6"/>
    <p:sldId id="811" r:id="rId7"/>
    <p:sldId id="809" r:id="rId8"/>
    <p:sldId id="808" r:id="rId9"/>
    <p:sldId id="810" r:id="rId10"/>
    <p:sldId id="868" r:id="rId11"/>
    <p:sldId id="869" r:id="rId12"/>
    <p:sldId id="870" r:id="rId13"/>
    <p:sldId id="321" r:id="rId14"/>
    <p:sldId id="322" r:id="rId15"/>
    <p:sldId id="323" r:id="rId16"/>
    <p:sldId id="324" r:id="rId17"/>
    <p:sldId id="340" r:id="rId18"/>
    <p:sldId id="871" r:id="rId19"/>
    <p:sldId id="872" r:id="rId20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2021 will only be completed in 2022 due to a</a:t>
            </a:r>
            <a:r>
              <a:rPr lang="en-GB" altLang="en-US" sz="1400"/>
              <a:t>vailability of prose late in CY2021,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14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94E0CF7A-645E-42F1-B2FF-7995F573F3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1048D6A-CAAA-48C8-965B-ADC72B34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endParaRPr lang="en-GB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71CB530-7758-4E59-9A86-4736634549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46C1158-FFE8-4CBB-956E-0DED8AC40B87}" type="slidenum">
              <a:rPr lang="en-GB" altLang="en-US" sz="1200">
                <a:latin typeface="Times New Roman" panose="02020603050405020304" pitchFamily="18" charset="0"/>
              </a:rPr>
              <a:pPr/>
              <a:t>19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SS: System Simulator </a:t>
            </a:r>
          </a:p>
          <a:p>
            <a:r>
              <a:rPr lang="en-GB" dirty="0"/>
              <a:t>UE: User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C394C5A-1BEA-4819-9036-6CB62C2732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9AC21EA8-9718-4801-A74A-EF6F3D5C9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2021 will only be completed in 2022 due to a</a:t>
            </a:r>
            <a:r>
              <a:rPr lang="en-GB" altLang="en-US" sz="1400"/>
              <a:t>vailability of prose late in CY2021,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46CACEA4-30A3-4B27-957F-ECCCF2E06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E9CA6B-A7C3-41B7-890E-32B997A75872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96-e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15th to 26th August 2022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R5-223929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(pre-RAN5#96-e)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90B619-DFE2-4A9C-B06E-260B518FDC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425750"/>
              </p:ext>
            </p:extLst>
          </p:nvPr>
        </p:nvGraphicFramePr>
        <p:xfrm>
          <a:off x="1393793" y="1005122"/>
          <a:ext cx="9490229" cy="582049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983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9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8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9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27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1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419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98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Aug’22)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MCX: PTT, Video, Data</a:t>
                      </a:r>
                    </a:p>
                  </a:txBody>
                  <a:tcPr marL="91436" marR="91436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Q3’20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53" marB="4565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CA band combinations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Q1’19-Q4’22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 (even)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Q1’18-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Q3’21-Q4’22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mobility even further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NR/5GC (option 2)</a:t>
                      </a:r>
                    </a:p>
                  </a:txBody>
                  <a:tcPr marL="91436" marR="91436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449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Q3’18-Q3’22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98.6%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RACS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optimisations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7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</a:t>
                      </a:r>
                    </a:p>
                  </a:txBody>
                  <a:tcPr marL="91442" marR="91442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&gt;14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Q4’20-Q4’22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L="91434" marR="91434" marT="45676" marB="4567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SON &amp; MDT</a:t>
                      </a:r>
                    </a:p>
                  </a:txBody>
                  <a:tcPr marL="91434" marR="91434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NLWB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5" marB="456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URLLC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layer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Q2’21-Q4’22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</a:t>
                      </a:r>
                    </a:p>
                  </a:txBody>
                  <a:tcPr marL="91430" marR="91430" marT="45686" marB="4568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0" marR="91430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Q3’21-Q1’22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270693500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Q3’21-Q3’22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Q2’21-Q4’22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Q4’20-Q4’22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3940950725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34" marR="91434" marT="45689" marB="4568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893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28.9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3322AFE-C5E8-442E-BFE6-FE79B6088A8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2022</a:t>
            </a:r>
            <a:br>
              <a:rPr lang="en-US" altLang="en-US" dirty="0"/>
            </a:br>
            <a:r>
              <a:rPr lang="en-US" altLang="en-US" sz="3200" dirty="0"/>
              <a:t>Status of 2021 tasks carried over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282981"/>
              </p:ext>
            </p:extLst>
          </p:nvPr>
        </p:nvGraphicFramePr>
        <p:xfrm>
          <a:off x="1251751" y="1284231"/>
          <a:ext cx="9676660" cy="51207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67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5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1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03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68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57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720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 &amp; Maintenance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Aug’22)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RF requirements</a:t>
                      </a:r>
                    </a:p>
                  </a:txBody>
                  <a:tcPr marL="91442" marR="91442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Q3’22-Q4’22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2886774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new band 103</a:t>
                      </a:r>
                    </a:p>
                  </a:txBody>
                  <a:tcPr marL="91442" marR="91442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103313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8499451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924768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~50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6653284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19169049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&lt;10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total after RAN5#95-e: 2 TCs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~245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72.1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852391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2022</a:t>
            </a:r>
            <a:br>
              <a:rPr lang="en-US" altLang="en-US" dirty="0"/>
            </a:br>
            <a:r>
              <a:rPr lang="en-US" altLang="en-US" sz="3200" dirty="0"/>
              <a:t>Status of new 2022 tasks and maintenance tasks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0780E46F-D08A-4426-8257-95F1BA63B6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11550"/>
            <a:ext cx="9101092" cy="5211192"/>
          </a:xfrm>
        </p:spPr>
        <p:txBody>
          <a:bodyPr/>
          <a:lstStyle/>
          <a:p>
            <a:pPr eaLnBrk="1" hangingPunct="1"/>
            <a:r>
              <a:rPr lang="en-US" altLang="en-US" sz="1800" dirty="0"/>
              <a:t>2022 workload is estimated at </a:t>
            </a:r>
            <a:r>
              <a:rPr lang="en-US" altLang="en-US" sz="1800" b="1" dirty="0"/>
              <a:t>101</a:t>
            </a:r>
            <a:r>
              <a:rPr lang="en-US" altLang="en-US" sz="1800" dirty="0"/>
              <a:t> person-months, see previous slides.</a:t>
            </a:r>
          </a:p>
          <a:p>
            <a:pPr eaLnBrk="1" hangingPunct="1"/>
            <a:r>
              <a:rPr lang="en-GB" altLang="en-US" sz="1800" dirty="0"/>
              <a:t>PCG#47/OP#46 approved the 3GPP funding of 58 person-months for 2022 TTCN tasks.</a:t>
            </a:r>
          </a:p>
          <a:p>
            <a:pPr eaLnBrk="1" hangingPunct="1"/>
            <a:r>
              <a:rPr lang="en-US" altLang="en-US" sz="1800" dirty="0"/>
              <a:t>CTIA/PTCRB and GCF have agreed to continue TF160 financial support in 2022.</a:t>
            </a:r>
          </a:p>
          <a:p>
            <a:pPr lvl="4"/>
            <a:endParaRPr lang="en-GB" altLang="en-US" sz="800" dirty="0"/>
          </a:p>
          <a:p>
            <a:pPr eaLnBrk="1" hangingPunct="1"/>
            <a:r>
              <a:rPr lang="en-GB" altLang="en-US" sz="1800" dirty="0"/>
              <a:t>Current commitments for 2022 are as follows: </a:t>
            </a:r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lvl="4" eaLnBrk="1" hangingPunct="1"/>
            <a:endParaRPr lang="en-US" altLang="en-US" sz="800" dirty="0"/>
          </a:p>
          <a:p>
            <a:pPr eaLnBrk="1" hangingPunct="1"/>
            <a:r>
              <a:rPr lang="en-US" altLang="en-US" sz="1800" dirty="0"/>
              <a:t>3GPP companies / 3GPP MRPs committed to provide 17 person-months as voluntary contributions for 2022 TTCN development.</a:t>
            </a:r>
          </a:p>
          <a:p>
            <a:pPr eaLnBrk="1" hangingPunct="1"/>
            <a:r>
              <a:rPr lang="en-US" altLang="en-US" sz="1800" dirty="0">
                <a:sym typeface="Wingdings" panose="05000000000000000000" pitchFamily="2" charset="2"/>
              </a:rPr>
              <a:t>Total resources of 101 person-months  no estimated funding gap</a:t>
            </a:r>
            <a:r>
              <a:rPr lang="en-US" altLang="en-US" sz="1800" dirty="0"/>
              <a:t>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B5E836F-818A-4AD1-B595-023FAF59066F}"/>
              </a:ext>
            </a:extLst>
          </p:cNvPr>
          <p:cNvGraphicFramePr>
            <a:graphicFrameLocks noGrp="1"/>
          </p:cNvGraphicFramePr>
          <p:nvPr/>
        </p:nvGraphicFramePr>
        <p:xfrm>
          <a:off x="1659141" y="3005347"/>
          <a:ext cx="4064000" cy="1905000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89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PCG#47/OP#46 approved </a:t>
                      </a:r>
                    </a:p>
                    <a:p>
                      <a:pPr algn="l" fontAlgn="t"/>
                      <a:r>
                        <a:rPr lang="da-DK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(decision OP46/08)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RACS, NPN, </a:t>
                      </a:r>
                      <a:r>
                        <a:rPr lang="en-GB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IMSoNR</a:t>
                      </a:r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</a:t>
                      </a:r>
                      <a:endParaRPr lang="en-GB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E8CA4D-18B5-4162-9BAB-0746BC1C5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217482"/>
              </p:ext>
            </p:extLst>
          </p:nvPr>
        </p:nvGraphicFramePr>
        <p:xfrm>
          <a:off x="6067527" y="3001169"/>
          <a:ext cx="4018033" cy="1909178"/>
        </p:xfrm>
        <a:graphic>
          <a:graphicData uri="http://schemas.openxmlformats.org/drawingml/2006/table">
            <a:tbl>
              <a:tblPr/>
              <a:tblGrid>
                <a:gridCol w="1335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3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86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2802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73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732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V2X, NB-IoT, LCR TDD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59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0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492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2802">
                <a:tc>
                  <a:txBody>
                    <a:bodyPr/>
                    <a:lstStyle/>
                    <a:p>
                      <a:pPr algn="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2544885-0DFB-4F47-BD41-8F06993426AB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2022</a:t>
            </a:r>
            <a:br>
              <a:rPr lang="en-US" altLang="en-US" dirty="0"/>
            </a:br>
            <a:r>
              <a:rPr lang="en-US" altLang="en-US" sz="3200" dirty="0"/>
              <a:t>Status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Course of action to secure funding for TF160 work in 2023: </a:t>
            </a:r>
            <a:endParaRPr lang="en-US" altLang="en-US" sz="2400" dirty="0"/>
          </a:p>
          <a:p>
            <a:pPr lvl="1"/>
            <a:r>
              <a:rPr lang="en-US" altLang="en-US" sz="2000" dirty="0"/>
              <a:t>Prior to RAN5#96-e meeting (August), a request to identify the potential TTCN development tasks in 2023 has been made to 3GPP members. </a:t>
            </a:r>
          </a:p>
          <a:p>
            <a:pPr lvl="1"/>
            <a:r>
              <a:rPr lang="en-US" altLang="en-US" sz="2000" dirty="0"/>
              <a:t>At RAN5#96-e, a provisional ‘TTCN Tasks List’ shall be endorsed by RAN5. </a:t>
            </a:r>
          </a:p>
          <a:p>
            <a:pPr lvl="1"/>
            <a:r>
              <a:rPr lang="en-US" altLang="en-US" sz="2000" dirty="0"/>
              <a:t>The TTCN Tasks List will be presented at RAN#97-e (Sept) for TSG RAN initial endorsement. </a:t>
            </a:r>
          </a:p>
          <a:p>
            <a:pPr lvl="1"/>
            <a:r>
              <a:rPr lang="en-US" altLang="en-US" sz="2000" dirty="0"/>
              <a:t>The RAN Chair will then present the List to 3GPP PCG/OP (Oct) in order to support TF160 request for the TTCN funding in 2023. </a:t>
            </a:r>
          </a:p>
          <a:p>
            <a:pPr lvl="1"/>
            <a:r>
              <a:rPr lang="en-US" altLang="en-US" sz="2000" dirty="0"/>
              <a:t>The finalized TTCN Tasks List will be reviewed and endorsed at RAN5#97 (Nov) for TSG RAN approval at RAN#98-e (Dec). </a:t>
            </a:r>
          </a:p>
          <a:p>
            <a:endParaRPr lang="en-GB" altLang="en-US" sz="2400" dirty="0"/>
          </a:p>
          <a:p>
            <a:r>
              <a:rPr lang="en-GB" altLang="en-US" sz="2400" dirty="0"/>
              <a:t>Based on feedback from several RAN5 member companies and 3GPP MRPs, the list of TTCN tasks presented in the next slides has been produced by the TF160 Leader.</a:t>
            </a:r>
            <a:endParaRPr lang="en-US" alt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</a:t>
            </a:r>
          </a:p>
          <a:p>
            <a:pPr eaLnBrk="1" hangingPunct="1"/>
            <a:r>
              <a:rPr lang="en-US" altLang="en-US" sz="3200" dirty="0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24482"/>
              </p:ext>
            </p:extLst>
          </p:nvPr>
        </p:nvGraphicFramePr>
        <p:xfrm>
          <a:off x="841972" y="1504283"/>
          <a:ext cx="10474861" cy="465807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5GS_NR_LTE-UEConTest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Q4’20-Q1’23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5G_V2X_NRSL_eV2XARC-UEConTest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LTE_NR_DC_CA_enh-UEConTest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NR_unlic-UEConTest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eNS_Ph2-UEConTest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NR_ENDC_SON_MDT_enh-UEConTest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NR_redcap_plus_ARCH-UEConTest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~50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LTE_NR_MUSIM-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NR_UE_pow_sav_enh_plus_CT-UEConTest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NR_slice-UEConTest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&lt;10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~305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 – Tasks List</a:t>
            </a:r>
          </a:p>
          <a:p>
            <a:pPr eaLnBrk="1" hangingPunct="1"/>
            <a:r>
              <a:rPr lang="en-US" altLang="en-US" sz="3200" dirty="0"/>
              <a:t>2022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842696"/>
              </p:ext>
            </p:extLst>
          </p:nvPr>
        </p:nvGraphicFramePr>
        <p:xfrm>
          <a:off x="904037" y="1420736"/>
          <a:ext cx="10317790" cy="49636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TEI15_Test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LTE_NBIOT_eMTC_NTN_plus_EPS-UEConTest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NR_UDC-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NR_IIoT_URLLC_enh-UEConTest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transmissions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NR_SmallData_INACTIVE-UEConTest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NR_NTN_Solutions-UEConTest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NG_RAN_PRN_enh-UEConTest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Rel-16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MCProtoc16-UEConTest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NR_ATSSS-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plane integrity protection for EPC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UPIP_SEC_LTE-RAN-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NR_QoE-UEConTest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eCPSOR_CON-UEConTest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further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2023-2024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LTE_NR_DC_enh2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88685929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&gt;53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 – Tasks List</a:t>
            </a:r>
          </a:p>
          <a:p>
            <a:pPr eaLnBrk="1" hangingPunct="1"/>
            <a:r>
              <a:rPr lang="en-US" altLang="en-US" sz="3200" dirty="0"/>
              <a:t>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4913377"/>
          </a:xfrm>
        </p:spPr>
        <p:txBody>
          <a:bodyPr/>
          <a:lstStyle/>
          <a:p>
            <a:pPr>
              <a:defRPr/>
            </a:pPr>
            <a:r>
              <a:rPr lang="en-GB" altLang="en-US" sz="2400" b="1" dirty="0"/>
              <a:t> 2023 Funding: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105 person-months </a:t>
            </a:r>
            <a:r>
              <a:rPr lang="en-US" altLang="en-US" sz="2000" dirty="0"/>
              <a:t>(mm), see previous slides.</a:t>
            </a:r>
          </a:p>
          <a:p>
            <a:pPr lvl="1">
              <a:defRPr/>
            </a:pPr>
            <a:r>
              <a:rPr lang="en-GB" altLang="en-US" sz="2000" dirty="0"/>
              <a:t>Funding will be requested to 3GPP PCG/OP. </a:t>
            </a:r>
          </a:p>
          <a:p>
            <a:pPr lvl="2">
              <a:defRPr/>
            </a:pPr>
            <a:r>
              <a:rPr lang="en-GB" altLang="en-US" sz="1800" dirty="0"/>
              <a:t>Typically, only part of necessary funding provided by PCG/OP</a:t>
            </a:r>
          </a:p>
          <a:p>
            <a:pPr lvl="3">
              <a:defRPr/>
            </a:pPr>
            <a:r>
              <a:rPr lang="en-GB" altLang="en-US" sz="1600" dirty="0"/>
              <a:t>example: 58 person-months in 2022 </a:t>
            </a:r>
          </a:p>
          <a:p>
            <a:pPr lvl="1">
              <a:defRPr/>
            </a:pPr>
            <a:r>
              <a:rPr lang="en-GB" altLang="en-US" sz="2000" dirty="0"/>
              <a:t>Funding shall also be obtained through voluntary contributions from 3GPP companies and/or MRPs. </a:t>
            </a:r>
            <a:endParaRPr lang="en-US" altLang="en-US" sz="2000" dirty="0"/>
          </a:p>
          <a:p>
            <a:pPr lvl="2">
              <a:defRPr/>
            </a:pPr>
            <a:r>
              <a:rPr lang="en-GB" altLang="en-US" sz="1600" dirty="0"/>
              <a:t>Commitments received to date: </a:t>
            </a:r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endParaRPr lang="en-GB" altLang="en-US" sz="20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RAN / RAN5 member companies and 3GPP MRPs are respectfully asked to consider providing funding support for the TTCN tasks in 2023. </a:t>
            </a:r>
            <a:endParaRPr lang="en-US" altLang="en-US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3DA3C9-0A7B-4757-93FC-88F0D348DE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74076"/>
              </p:ext>
            </p:extLst>
          </p:nvPr>
        </p:nvGraphicFramePr>
        <p:xfrm>
          <a:off x="2030413" y="3922714"/>
          <a:ext cx="4064000" cy="981075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2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9EF35DE-51FD-49FE-8CC9-80BA75B148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687135"/>
              </p:ext>
            </p:extLst>
          </p:nvPr>
        </p:nvGraphicFramePr>
        <p:xfrm>
          <a:off x="6411913" y="3914776"/>
          <a:ext cx="3798888" cy="1455739"/>
        </p:xfrm>
        <a:graphic>
          <a:graphicData uri="http://schemas.openxmlformats.org/drawingml/2006/table">
            <a:tbl>
              <a:tblPr/>
              <a:tblGrid>
                <a:gridCol w="115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3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81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378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TBD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</a:t>
            </a:r>
          </a:p>
          <a:p>
            <a:pPr eaLnBrk="1" hangingPunct="1"/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2022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638638"/>
            <a:ext cx="8976414" cy="174002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five TTCN-3 full deliveries.</a:t>
            </a:r>
          </a:p>
          <a:p>
            <a:pPr lvl="1"/>
            <a:r>
              <a:rPr lang="en-GB" altLang="en-US" sz="1600" dirty="0">
                <a:solidFill>
                  <a:srgbClr val="0000FF"/>
                </a:solidFill>
              </a:rPr>
              <a:t>Q4 dates confirmed: RAN5#97 meeting to be hosted F2F in Canada.</a:t>
            </a:r>
          </a:p>
          <a:p>
            <a:r>
              <a:rPr lang="en-GB" altLang="en-US" sz="1800" dirty="0"/>
              <a:t> Type definitions baseline upgrade to 3GPP Release 17 required in 2022: </a:t>
            </a:r>
          </a:p>
          <a:p>
            <a:pPr lvl="1"/>
            <a:r>
              <a:rPr lang="en-GB" altLang="en-US" sz="1600" dirty="0"/>
              <a:t>Rel-17 Stage3 freeze declared by 3GPP in March 2022.</a:t>
            </a:r>
          </a:p>
          <a:p>
            <a:pPr lvl="1"/>
            <a:r>
              <a:rPr lang="en-GB" altLang="en-US" sz="1600" dirty="0"/>
              <a:t>Rel-17 ASN.1 freeze </a:t>
            </a:r>
            <a:r>
              <a:rPr lang="en-GB" altLang="en-US" sz="1600" dirty="0">
                <a:solidFill>
                  <a:srgbClr val="0000FF"/>
                </a:solidFill>
              </a:rPr>
              <a:t>declared</a:t>
            </a:r>
            <a:r>
              <a:rPr lang="en-GB" altLang="en-US" sz="1600" dirty="0"/>
              <a:t> by 3GPP in June 2022</a:t>
            </a:r>
            <a:r>
              <a:rPr lang="en-GB" altLang="en-US" sz="1600" dirty="0">
                <a:solidFill>
                  <a:srgbClr val="0000FF"/>
                </a:solidFill>
              </a:rPr>
              <a:t>, with the following remark: </a:t>
            </a:r>
          </a:p>
          <a:p>
            <a:pPr lvl="2"/>
            <a:r>
              <a:rPr lang="en-GB" altLang="en-US" sz="1400" dirty="0">
                <a:solidFill>
                  <a:srgbClr val="0000FF"/>
                </a:solidFill>
              </a:rPr>
              <a:t>Jun’22 Rel-17 ASN.1 is not recommended for Rel-17 implementation/deployment.</a:t>
            </a:r>
          </a:p>
          <a:p>
            <a:pPr lvl="1"/>
            <a:endParaRPr lang="en-GB" altLang="en-US" sz="1400" dirty="0">
              <a:solidFill>
                <a:srgbClr val="0000FF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17EBFD-38C5-4FA3-A89B-0867A8C071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598633"/>
              </p:ext>
            </p:extLst>
          </p:nvPr>
        </p:nvGraphicFramePr>
        <p:xfrm>
          <a:off x="1109710" y="1194310"/>
          <a:ext cx="8754671" cy="3427095"/>
        </p:xfrm>
        <a:graphic>
          <a:graphicData uri="http://schemas.openxmlformats.org/drawingml/2006/table">
            <a:tbl>
              <a:tblPr/>
              <a:tblGrid>
                <a:gridCol w="942630">
                  <a:extLst>
                    <a:ext uri="{9D8B030D-6E8A-4147-A177-3AD203B41FA5}">
                      <a16:colId xmlns:a16="http://schemas.microsoft.com/office/drawing/2014/main" val="835834726"/>
                    </a:ext>
                  </a:extLst>
                </a:gridCol>
                <a:gridCol w="1303971">
                  <a:extLst>
                    <a:ext uri="{9D8B030D-6E8A-4147-A177-3AD203B41FA5}">
                      <a16:colId xmlns:a16="http://schemas.microsoft.com/office/drawing/2014/main" val="1166048309"/>
                    </a:ext>
                  </a:extLst>
                </a:gridCol>
                <a:gridCol w="1272549">
                  <a:extLst>
                    <a:ext uri="{9D8B030D-6E8A-4147-A177-3AD203B41FA5}">
                      <a16:colId xmlns:a16="http://schemas.microsoft.com/office/drawing/2014/main" val="293935959"/>
                    </a:ext>
                  </a:extLst>
                </a:gridCol>
                <a:gridCol w="1366812">
                  <a:extLst>
                    <a:ext uri="{9D8B030D-6E8A-4147-A177-3AD203B41FA5}">
                      <a16:colId xmlns:a16="http://schemas.microsoft.com/office/drawing/2014/main" val="1886059072"/>
                    </a:ext>
                  </a:extLst>
                </a:gridCol>
                <a:gridCol w="1637819">
                  <a:extLst>
                    <a:ext uri="{9D8B030D-6E8A-4147-A177-3AD203B41FA5}">
                      <a16:colId xmlns:a16="http://schemas.microsoft.com/office/drawing/2014/main" val="974175158"/>
                    </a:ext>
                  </a:extLst>
                </a:gridCol>
                <a:gridCol w="2230890">
                  <a:extLst>
                    <a:ext uri="{9D8B030D-6E8A-4147-A177-3AD203B41FA5}">
                      <a16:colId xmlns:a16="http://schemas.microsoft.com/office/drawing/2014/main" val="207210612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62421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3531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461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14-Apr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CAG#70 (19-22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778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06-May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PVG#97 (10-12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039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02606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CAG#71 (26-29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899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PVG#98 (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9-11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455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12-Sep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66392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CAG#72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18-21 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1145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19-Oct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Rel-17</a:t>
                      </a:r>
                      <a:b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Rel-17 Sep'22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692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04-Nov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PVG#99 (8-10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80012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136440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5431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5271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2">
            <a:extLst>
              <a:ext uri="{FF2B5EF4-FFF2-40B4-BE49-F238E27FC236}">
                <a16:creationId xmlns:a16="http://schemas.microsoft.com/office/drawing/2014/main" id="{FB946077-6A0C-4F12-AE3B-AC26B7F9E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905" y="33338"/>
            <a:ext cx="9294920" cy="1143000"/>
          </a:xfrm>
        </p:spPr>
        <p:txBody>
          <a:bodyPr/>
          <a:lstStyle/>
          <a:p>
            <a:r>
              <a:rPr lang="en-GB" altLang="en-US" dirty="0"/>
              <a:t>5GS Rel-15 – Protocol test case numbers</a:t>
            </a:r>
            <a:br>
              <a:rPr lang="en-GB" altLang="en-US" dirty="0"/>
            </a:br>
            <a:r>
              <a:rPr lang="en-GB" altLang="en-US" sz="3200" dirty="0"/>
              <a:t>Before RAN5#96-e</a:t>
            </a:r>
            <a:endParaRPr lang="en-GB" altLang="en-US" dirty="0"/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F878BF30-6A8B-4280-922F-C822085395AE}"/>
              </a:ext>
            </a:extLst>
          </p:cNvPr>
          <p:cNvGraphicFramePr>
            <a:graphicFrameLocks/>
          </p:cNvGraphicFramePr>
          <p:nvPr/>
        </p:nvGraphicFramePr>
        <p:xfrm>
          <a:off x="2078037" y="1540448"/>
          <a:ext cx="8035925" cy="4734353"/>
        </p:xfrm>
        <a:graphic>
          <a:graphicData uri="http://schemas.openxmlformats.org/drawingml/2006/table">
            <a:tbl>
              <a:tblPr/>
              <a:tblGrid>
                <a:gridCol w="1586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68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 Rel-15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TCs #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Details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4388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NR/5GC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2)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449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:	60,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 	81,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107,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5GC: 	57,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Multilayer: 33,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IMS: 	101,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POS: 	10.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0474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EN-DC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3)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125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	71,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RRC: 	51,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EPC: 	3,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IMS, POS: 	none.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4737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4)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35</a:t>
                      </a:r>
                      <a:endParaRPr lang="en-GB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L2:	2,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33,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5GC, Multilayer, IMS, POS: none.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24">
                <a:tc>
                  <a:txBody>
                    <a:bodyPr/>
                    <a:lstStyle/>
                    <a:p>
                      <a:pPr algn="l" fontAlgn="t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TOTAL: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609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398420"/>
            <a:ext cx="10521738" cy="5157926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Endorsed clarification of NR ASP </a:t>
            </a:r>
            <a:r>
              <a:rPr lang="en-GB" altLang="en-US" dirty="0" err="1"/>
              <a:t>PdcpCount</a:t>
            </a:r>
            <a:r>
              <a:rPr lang="en-GB" altLang="en-US" dirty="0"/>
              <a:t>. </a:t>
            </a:r>
          </a:p>
          <a:p>
            <a:pPr lvl="2" eaLnBrk="1" hangingPunct="1"/>
            <a:r>
              <a:rPr lang="en-GB" altLang="en-US" dirty="0"/>
              <a:t>Endorsed new test method for NR processing delay testing of RRC procedures with RACH.</a:t>
            </a:r>
          </a:p>
          <a:p>
            <a:pPr lvl="2" eaLnBrk="1" hangingPunct="1"/>
            <a:r>
              <a:rPr lang="en-GB" altLang="en-US" dirty="0"/>
              <a:t>RRC connection re-establishment procedure: endorsed TTCN test sequence updates.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dirty="0"/>
              <a:t>NR </a:t>
            </a:r>
            <a:r>
              <a:rPr lang="en-GB" altLang="en-US" dirty="0" err="1"/>
              <a:t>IIoT</a:t>
            </a:r>
            <a:r>
              <a:rPr lang="en-GB" altLang="en-US" dirty="0"/>
              <a:t>: endorsed NR ASP updates for multiple DL SPS / multiple UL CG.</a:t>
            </a:r>
          </a:p>
          <a:p>
            <a:pPr lvl="2" eaLnBrk="1" hangingPunct="1"/>
            <a:r>
              <a:rPr lang="en-GB" altLang="en-US" dirty="0"/>
              <a:t>NR </a:t>
            </a:r>
            <a:r>
              <a:rPr lang="en-GB" altLang="en-US" dirty="0" err="1"/>
              <a:t>IIoT</a:t>
            </a:r>
            <a:r>
              <a:rPr lang="en-GB" altLang="en-US" dirty="0"/>
              <a:t>: endorsed new test model and NR ASP updates for EHC.</a:t>
            </a:r>
          </a:p>
          <a:p>
            <a:pPr lvl="2" eaLnBrk="1" hangingPunct="1"/>
            <a:r>
              <a:rPr lang="en-GB" altLang="en-US" dirty="0"/>
              <a:t>NR URLLC </a:t>
            </a:r>
            <a:r>
              <a:rPr lang="en-GB" altLang="en-US" dirty="0" err="1"/>
              <a:t>enh</a:t>
            </a:r>
            <a:r>
              <a:rPr lang="en-GB" altLang="en-US" dirty="0"/>
              <a:t>.: endorsed test model and NR ASP updates for PUSCH repetition type B.</a:t>
            </a:r>
          </a:p>
          <a:p>
            <a:pPr lvl="2" eaLnBrk="1" hangingPunct="1"/>
            <a:r>
              <a:rPr lang="en-GB" altLang="en-US" dirty="0"/>
              <a:t>NR IMS </a:t>
            </a:r>
            <a:r>
              <a:rPr lang="en-GB" altLang="en-US" dirty="0" err="1"/>
              <a:t>eCall</a:t>
            </a:r>
            <a:r>
              <a:rPr lang="en-GB" altLang="en-US" dirty="0"/>
              <a:t>: endorsed new test model for NR/GERAN Inter-RAT.</a:t>
            </a:r>
          </a:p>
          <a:p>
            <a:pPr lvl="1" eaLnBrk="1" hangingPunct="1"/>
            <a:r>
              <a:rPr lang="en-GB" altLang="en-US" sz="2000" dirty="0"/>
              <a:t>Prose CRs to TS 38.523-3 proposed at RAN5#96-e for the above.</a:t>
            </a:r>
            <a:endParaRPr lang="en-GB" altLang="en-US" sz="1600" dirty="0"/>
          </a:p>
          <a:p>
            <a:pPr eaLnBrk="1" hangingPunct="1"/>
            <a:r>
              <a:rPr lang="en-GB" altLang="en-US" sz="2400" b="1" dirty="0"/>
              <a:t> Test Models – POS:</a:t>
            </a:r>
          </a:p>
          <a:p>
            <a:pPr lvl="1" eaLnBrk="1" hangingPunct="1"/>
            <a:r>
              <a:rPr lang="en-GB" altLang="en-US" sz="2000" dirty="0"/>
              <a:t>Rel-16 NR positioning: endorsed test model &amp; NR ASP updates for </a:t>
            </a:r>
            <a:r>
              <a:rPr lang="en-GB" altLang="en-US" sz="2000" dirty="0" err="1"/>
              <a:t>posSIBs</a:t>
            </a:r>
            <a:r>
              <a:rPr lang="en-GB" altLang="en-US" sz="2000" dirty="0"/>
              <a:t> broadcast.</a:t>
            </a:r>
          </a:p>
          <a:p>
            <a:pPr lvl="1" eaLnBrk="1" hangingPunct="1"/>
            <a:r>
              <a:rPr lang="en-GB" altLang="en-US" sz="2000" dirty="0"/>
              <a:t>Prose CR to TS 38.523-3 proposed at RAN5#96-e for the above.</a:t>
            </a:r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#58 (6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Jul’22)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401445"/>
            <a:ext cx="10502810" cy="5140170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LTE:</a:t>
            </a:r>
          </a:p>
          <a:p>
            <a:pPr lvl="1" eaLnBrk="1" hangingPunct="1"/>
            <a:r>
              <a:rPr lang="en-GB" altLang="en-US" sz="2000" dirty="0" err="1"/>
              <a:t>IIoT</a:t>
            </a:r>
            <a:r>
              <a:rPr lang="en-GB" altLang="en-US" sz="2000" dirty="0"/>
              <a:t>: endorsed new test model and E-UTRA ASP updates for EHC.</a:t>
            </a:r>
          </a:p>
          <a:p>
            <a:pPr lvl="1" eaLnBrk="1" hangingPunct="1"/>
            <a:r>
              <a:rPr lang="en-GB" altLang="en-US" sz="2000" dirty="0"/>
              <a:t>Prose CR to TS 36.523-3 proposed at RAN5#96-e for the above.</a:t>
            </a:r>
          </a:p>
          <a:p>
            <a:pPr lvl="3" eaLnBrk="1" hangingPunct="1"/>
            <a:endParaRPr lang="en-GB" altLang="en-US" sz="1400" b="1" dirty="0"/>
          </a:p>
          <a:p>
            <a:pPr eaLnBrk="1" hangingPunct="1"/>
            <a:r>
              <a:rPr lang="en-GB" altLang="en-US" sz="2400" b="1" dirty="0"/>
              <a:t> Test Models – WLAN:</a:t>
            </a:r>
          </a:p>
          <a:p>
            <a:pPr lvl="1" eaLnBrk="1" hangingPunct="1"/>
            <a:r>
              <a:rPr lang="en-GB" altLang="en-US" sz="2000" dirty="0"/>
              <a:t>Endorsed correction to the definition of </a:t>
            </a:r>
            <a:r>
              <a:rPr lang="en-GB" altLang="en-US" sz="2000" dirty="0" err="1"/>
              <a:t>BeaconRSSI</a:t>
            </a:r>
            <a:r>
              <a:rPr lang="en-GB" altLang="en-US" sz="2000" dirty="0"/>
              <a:t>.</a:t>
            </a:r>
          </a:p>
          <a:p>
            <a:pPr lvl="3" eaLnBrk="1" hangingPunct="1"/>
            <a:endParaRPr lang="en-GB" altLang="en-US" sz="1400" b="1" dirty="0"/>
          </a:p>
          <a:p>
            <a:pPr eaLnBrk="1" hangingPunct="1"/>
            <a:r>
              <a:rPr lang="en-GB" altLang="en-US" sz="2400" b="1" dirty="0"/>
              <a:t> Test Models – MCX:</a:t>
            </a:r>
          </a:p>
          <a:p>
            <a:pPr lvl="1" eaLnBrk="1" hangingPunct="1"/>
            <a:r>
              <a:rPr lang="en-GB" altLang="en-US" sz="2000" dirty="0"/>
              <a:t>Endorsed updates to absolute URL from MC Client in </a:t>
            </a:r>
            <a:r>
              <a:rPr lang="en-GB" altLang="en-US" sz="2000" dirty="0" err="1"/>
              <a:t>KMSInit</a:t>
            </a:r>
            <a:r>
              <a:rPr lang="en-GB" altLang="en-US" sz="2000" dirty="0"/>
              <a:t> and </a:t>
            </a:r>
            <a:r>
              <a:rPr lang="en-GB" altLang="en-US" sz="2000" dirty="0" err="1"/>
              <a:t>KeyProv</a:t>
            </a:r>
            <a:r>
              <a:rPr lang="en-GB" altLang="en-US" sz="2000" dirty="0"/>
              <a:t>.</a:t>
            </a:r>
          </a:p>
          <a:p>
            <a:pPr lvl="1" eaLnBrk="1" hangingPunct="1"/>
            <a:r>
              <a:rPr lang="en-GB" altLang="en-US" sz="2000" dirty="0"/>
              <a:t>Endorsed various updates affecting MCPTT, </a:t>
            </a:r>
            <a:r>
              <a:rPr lang="en-GB" altLang="en-US" sz="2000" dirty="0" err="1"/>
              <a:t>MCVideo</a:t>
            </a:r>
            <a:r>
              <a:rPr lang="en-GB" altLang="en-US" sz="2000" dirty="0"/>
              <a:t> and </a:t>
            </a:r>
            <a:r>
              <a:rPr lang="en-GB" altLang="en-US" sz="2000" dirty="0" err="1"/>
              <a:t>MCData</a:t>
            </a:r>
            <a:r>
              <a:rPr lang="en-GB" altLang="en-US" sz="2000" dirty="0"/>
              <a:t>.</a:t>
            </a:r>
          </a:p>
          <a:p>
            <a:pPr lvl="1" eaLnBrk="1" hangingPunct="1"/>
            <a:r>
              <a:rPr lang="en-GB" altLang="en-US" sz="2000" dirty="0"/>
              <a:t>Prose CRs to TS 36.579-x proposed at RAN5#96-e for the above.</a:t>
            </a:r>
            <a:endParaRPr lang="en-US" altLang="en-US" sz="18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#58 (6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Jul’22)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38155958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Jun to Aug’22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9287" y="1436718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5GS Rel-16: </a:t>
            </a:r>
          </a:p>
          <a:p>
            <a:pPr lvl="2"/>
            <a:r>
              <a:rPr lang="en-GB" altLang="en-US" sz="1800" dirty="0"/>
              <a:t>NR/5GC RACS</a:t>
            </a:r>
          </a:p>
          <a:p>
            <a:pPr lvl="1"/>
            <a:r>
              <a:rPr lang="fr-FR" altLang="en-US" sz="2000" b="1" dirty="0"/>
              <a:t>LTE Rel-16: </a:t>
            </a:r>
          </a:p>
          <a:p>
            <a:pPr lvl="2"/>
            <a:r>
              <a:rPr lang="fr-FR" altLang="en-US" sz="1800" dirty="0"/>
              <a:t>E-UTRA/EPS RACS</a:t>
            </a:r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Supplementary</a:t>
            </a:r>
            <a:r>
              <a:rPr lang="fr-FR" altLang="en-US" sz="1800" dirty="0"/>
              <a:t> services</a:t>
            </a:r>
            <a:endParaRPr lang="en-GB" altLang="en-US" sz="1800" dirty="0"/>
          </a:p>
          <a:p>
            <a:endParaRPr lang="en-GB" altLang="en-US" sz="1800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2519" y="1436719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5GS Rel-15: </a:t>
            </a:r>
          </a:p>
          <a:p>
            <a:pPr lvl="2"/>
            <a:r>
              <a:rPr lang="fr-FR" altLang="en-US" sz="1800" dirty="0"/>
              <a:t>NR/5GC single carrier</a:t>
            </a:r>
            <a:endParaRPr lang="en-GB" altLang="en-US" sz="2400" b="1" dirty="0">
              <a:solidFill>
                <a:srgbClr val="0000FF"/>
              </a:solidFill>
            </a:endParaRPr>
          </a:p>
          <a:p>
            <a:pPr lvl="2"/>
            <a:r>
              <a:rPr lang="fr-FR" altLang="en-US" sz="1800" dirty="0"/>
              <a:t>NR/5GC NE-DC</a:t>
            </a:r>
          </a:p>
          <a:p>
            <a:pPr lvl="1"/>
            <a:r>
              <a:rPr lang="fr-FR" altLang="en-US" sz="2000" b="1" dirty="0"/>
              <a:t>5GS Rel-16: </a:t>
            </a:r>
          </a:p>
          <a:p>
            <a:pPr lvl="2"/>
            <a:r>
              <a:rPr lang="en-GB" altLang="en-US" sz="1800" dirty="0"/>
              <a:t>5G private network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IIoT</a:t>
            </a:r>
            <a:endParaRPr lang="en-GB" altLang="en-US" sz="1800" dirty="0"/>
          </a:p>
          <a:p>
            <a:pPr lvl="2"/>
            <a:r>
              <a:rPr lang="en-GB" altLang="en-US" sz="1800" dirty="0"/>
              <a:t>NR SON/MDT</a:t>
            </a:r>
          </a:p>
          <a:p>
            <a:pPr lvl="2"/>
            <a:r>
              <a:rPr lang="en-GB" altLang="en-US" sz="1800" dirty="0"/>
              <a:t>NR UE power saving</a:t>
            </a:r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IMS emergency</a:t>
            </a: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7565751" y="1436719"/>
            <a:ext cx="3533232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5GS Rel-16: </a:t>
            </a:r>
          </a:p>
          <a:p>
            <a:pPr lvl="2"/>
            <a:r>
              <a:rPr lang="en-GB" altLang="en-US" sz="1800" dirty="0"/>
              <a:t>5G V2X</a:t>
            </a:r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IMS </a:t>
            </a:r>
            <a:r>
              <a:rPr lang="en-GB" altLang="en-US" sz="1800" dirty="0" err="1"/>
              <a:t>eCall</a:t>
            </a:r>
            <a:endParaRPr lang="en-US" altLang="en-US" sz="1800" dirty="0"/>
          </a:p>
          <a:p>
            <a:pPr lvl="2"/>
            <a:endParaRPr lang="en-GB" altLang="en-US" sz="1800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903230"/>
              </p:ext>
            </p:extLst>
          </p:nvPr>
        </p:nvGraphicFramePr>
        <p:xfrm>
          <a:off x="1109709" y="1915411"/>
          <a:ext cx="9972583" cy="403597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 / 158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88/96 ; Prio2: 56/62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8/11 ; Prio2: 1/2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 / 73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32/32 ; Prio2: 38/41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1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9/13 ; Prio2: 0/4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Intra-NR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517_A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 / 31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22/24 ; Prio2: 5/7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2371293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8100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409929"/>
              </p:ext>
            </p:extLst>
          </p:nvPr>
        </p:nvGraphicFramePr>
        <p:xfrm>
          <a:off x="1118587" y="1923555"/>
          <a:ext cx="9945949" cy="433867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WI-103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51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WI-154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/ 22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5/9 ; Prio2: 13/13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11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J.15.5(TIR)</a:t>
                      </a: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J.18.1(MO SMS)</a:t>
                      </a: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31/42 ; Prio2: 5/9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 / 96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+25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62/75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873575"/>
              </p:ext>
            </p:extLst>
          </p:nvPr>
        </p:nvGraphicFramePr>
        <p:xfrm>
          <a:off x="1118586" y="1838798"/>
          <a:ext cx="9691252" cy="439656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8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02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22.1.1.M2, 22.4.26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latency reduction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WI-306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20990555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65425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811957"/>
              </p:ext>
            </p:extLst>
          </p:nvPr>
        </p:nvGraphicFramePr>
        <p:xfrm>
          <a:off x="1118586" y="1923895"/>
          <a:ext cx="9320813" cy="222542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125943899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handover from NR/5GC to EN-DC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516_HO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676674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31861340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5384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9346</TotalTime>
  <Words>3831</Words>
  <Application>Microsoft Office PowerPoint</Application>
  <PresentationFormat>Widescreen</PresentationFormat>
  <Paragraphs>1238</Paragraphs>
  <Slides>19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 </vt:lpstr>
      <vt:lpstr>Arial</vt:lpstr>
      <vt:lpstr>Calibri</vt:lpstr>
      <vt:lpstr>Calibri Light</vt:lpstr>
      <vt:lpstr>Times New Roman</vt:lpstr>
      <vt:lpstr>Office Theme</vt:lpstr>
      <vt:lpstr>MCC TF160 Status Report  (pre-RAN5#96-e)</vt:lpstr>
      <vt:lpstr>PowerPoint Presentation</vt:lpstr>
      <vt:lpstr>PowerPoint Presentation</vt:lpstr>
      <vt:lpstr>PowerPoint Presentation</vt:lpstr>
      <vt:lpstr>TTCN development  Progress for period: Jun to Aug’22</vt:lpstr>
      <vt:lpstr>TTCN verification Progress for period: 4th May --&gt; 10th Aug’22</vt:lpstr>
      <vt:lpstr>TTCN verification Progress for period: 4th May --&gt; 10th Aug’22</vt:lpstr>
      <vt:lpstr>TTCN verification Progress for period: 4th May --&gt; 10th Aug’22</vt:lpstr>
      <vt:lpstr>TTCN verification Progress for period: 4th May --&gt; 10th Aug’22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2022 schedule</vt:lpstr>
      <vt:lpstr>5GS Rel-15 – Protocol test case numbers Before RAN5#96-e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672</cp:revision>
  <cp:lastPrinted>2022-08-11T08:29:18Z</cp:lastPrinted>
  <dcterms:created xsi:type="dcterms:W3CDTF">2010-02-05T13:52:04Z</dcterms:created>
  <dcterms:modified xsi:type="dcterms:W3CDTF">2022-08-12T15:27:26Z</dcterms:modified>
  <cp:contentStatus>Template 2017</cp:contentStatus>
</cp:coreProperties>
</file>