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90" r:id="rId2"/>
    <p:sldId id="322" r:id="rId3"/>
    <p:sldId id="308" r:id="rId4"/>
    <p:sldId id="326" r:id="rId5"/>
    <p:sldId id="293" r:id="rId6"/>
  </p:sldIdLst>
  <p:sldSz cx="12190413" cy="6859588"/>
  <p:notesSz cx="6858000" cy="9144000"/>
  <p:custDataLst>
    <p:tags r:id="rId8"/>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6">
          <p15:clr>
            <a:srgbClr val="A4A3A4"/>
          </p15:clr>
        </p15:guide>
        <p15:guide id="2" pos="381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73" d="100"/>
          <a:sy n="73" d="100"/>
        </p:scale>
        <p:origin x="444" y="31"/>
      </p:cViewPr>
      <p:guideLst>
        <p:guide orient="horz" pos="2186"/>
        <p:guide pos="381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t>2022/5/17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t>‹#›</a:t>
            </a:fld>
            <a:endParaRPr lang="zh-CN" altLang="en-US"/>
          </a:p>
        </p:txBody>
      </p:sp>
    </p:spTree>
    <p:extLst>
      <p:ext uri="{BB962C8B-B14F-4D97-AF65-F5344CB8AC3E}">
        <p14:creationId xmlns:p14="http://schemas.microsoft.com/office/powerpoint/2010/main" val="30583515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530148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2</a:t>
            </a:fld>
            <a:endParaRPr lang="zh-CN" altLang="en-US"/>
          </a:p>
        </p:txBody>
      </p:sp>
    </p:spTree>
    <p:extLst>
      <p:ext uri="{BB962C8B-B14F-4D97-AF65-F5344CB8AC3E}">
        <p14:creationId xmlns:p14="http://schemas.microsoft.com/office/powerpoint/2010/main" val="25473792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3</a:t>
            </a:fld>
            <a:endParaRPr lang="zh-CN" altLang="en-US"/>
          </a:p>
        </p:txBody>
      </p:sp>
    </p:spTree>
    <p:extLst>
      <p:ext uri="{BB962C8B-B14F-4D97-AF65-F5344CB8AC3E}">
        <p14:creationId xmlns:p14="http://schemas.microsoft.com/office/powerpoint/2010/main" val="25687650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4</a:t>
            </a:fld>
            <a:endParaRPr lang="zh-CN" altLang="en-US"/>
          </a:p>
        </p:txBody>
      </p:sp>
    </p:spTree>
    <p:extLst>
      <p:ext uri="{BB962C8B-B14F-4D97-AF65-F5344CB8AC3E}">
        <p14:creationId xmlns:p14="http://schemas.microsoft.com/office/powerpoint/2010/main" val="1496839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5/17/2022</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5/17/2022</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5/17/2022</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5/17/2022</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5/17/2022</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5/17/2022</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5/17/2022</a:t>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5/17/2022</a:t>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5/17/2022</a:t>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5/17/2022</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5/17/2022</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t>‹#›</a:t>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a:t>单击此处编辑母版标题样式</a:t>
            </a:r>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t>5/17/2022</a:t>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82638" y="1885950"/>
            <a:ext cx="10626725" cy="2337134"/>
          </a:xfrm>
        </p:spPr>
        <p:txBody>
          <a:bodyPr anchor="ctr"/>
          <a:lstStyle/>
          <a:p>
            <a:pPr eaLnBrk="1" hangingPunct="1">
              <a:lnSpc>
                <a:spcPts val="6280"/>
              </a:lnSpc>
              <a:defRPr/>
            </a:pPr>
            <a:r>
              <a:rPr lang="en-US" altLang="zh-CN" sz="2800" dirty="0">
                <a:latin typeface="+mn-lt"/>
              </a:rPr>
              <a:t>Discussion on </a:t>
            </a:r>
            <a:r>
              <a:rPr lang="en-US" altLang="zh-CN" sz="2800" dirty="0">
                <a:solidFill>
                  <a:srgbClr val="FF0000"/>
                </a:solidFill>
                <a:latin typeface="+mn-lt"/>
              </a:rPr>
              <a:t>handling of EN-DC configuration involving 1 FR2 CC </a:t>
            </a:r>
            <a:r>
              <a:rPr lang="en-US" altLang="zh-CN" sz="2800" dirty="0">
                <a:latin typeface="+mn-lt"/>
              </a:rPr>
              <a:t>in RAN5</a:t>
            </a: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a:t>Huawei, Hisilicon</a:t>
            </a:r>
            <a:endParaRPr lang="en-US" altLang="zh-CN" sz="2800" dirty="0">
              <a:solidFill>
                <a:srgbClr val="FF0000"/>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a:t>3GPP TSG-RAN5 Meeting #</a:t>
            </a:r>
            <a:r>
              <a:rPr lang="en-US" altLang="en-GB" sz="2400" b="1" dirty="0"/>
              <a:t>95</a:t>
            </a:r>
            <a:r>
              <a:rPr lang="en-GB" altLang="zh-CN" sz="2400" b="1" dirty="0"/>
              <a:t>-e</a:t>
            </a:r>
            <a:r>
              <a:rPr lang="en-US" sz="2400" kern="0" dirty="0"/>
              <a:t> 						      </a:t>
            </a:r>
            <a:r>
              <a:rPr lang="en-US" altLang="zh-CN" sz="2400" b="1" dirty="0"/>
              <a:t>R5-223128</a:t>
            </a:r>
            <a:r>
              <a:rPr lang="en-US" altLang="zh-CN" sz="2400" b="1" dirty="0">
                <a:solidFill>
                  <a:srgbClr val="FF0000"/>
                </a:solidFill>
              </a:rPr>
              <a:t>r1</a:t>
            </a:r>
            <a:r>
              <a:rPr lang="en-US" altLang="zh-CN" sz="2400" b="1" dirty="0"/>
              <a:t> </a:t>
            </a:r>
            <a:r>
              <a:rPr lang="en-GB" altLang="zh-CN" sz="2400" b="1" dirty="0"/>
              <a:t>Electronic Meeting, </a:t>
            </a:r>
            <a:r>
              <a:rPr lang="en-US" altLang="en-GB" sz="2400" b="1" dirty="0"/>
              <a:t>May 9th</a:t>
            </a:r>
            <a:r>
              <a:rPr lang="en-GB" altLang="zh-CN" sz="2400" b="1" dirty="0"/>
              <a:t>– </a:t>
            </a:r>
            <a:r>
              <a:rPr lang="en-US" altLang="en-GB" sz="2400" b="1" dirty="0"/>
              <a:t>May 20th,</a:t>
            </a:r>
            <a:r>
              <a:rPr lang="en-GB" altLang="zh-CN" sz="2400" b="1" dirty="0"/>
              <a:t> 202</a:t>
            </a:r>
            <a:r>
              <a:rPr lang="en-US" altLang="en-GB" sz="2400" b="1" dirty="0"/>
              <a:t>2</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a:solidFill>
                  <a:schemeClr val="tx1"/>
                </a:solidFill>
              </a:rPr>
              <a:t>General sections in TS 38.521-3</a:t>
            </a:r>
          </a:p>
        </p:txBody>
      </p:sp>
      <p:sp>
        <p:nvSpPr>
          <p:cNvPr id="6146" name="RS_Classification_Standard"/>
          <p:cNvSpPr txBox="1">
            <a:spLocks noChangeArrowheads="1"/>
          </p:cNvSpPr>
          <p:nvPr/>
        </p:nvSpPr>
        <p:spPr bwMode="auto">
          <a:xfrm>
            <a:off x="12036425" y="61769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2" name="文本框 1"/>
          <p:cNvSpPr txBox="1"/>
          <p:nvPr/>
        </p:nvSpPr>
        <p:spPr>
          <a:xfrm>
            <a:off x="107315" y="517525"/>
            <a:ext cx="11889740" cy="5439951"/>
          </a:xfrm>
          <a:prstGeom prst="rect">
            <a:avLst/>
          </a:prstGeom>
          <a:noFill/>
        </p:spPr>
        <p:txBody>
          <a:bodyPr wrap="square" rtlCol="0" anchor="t">
            <a:spAutoFit/>
          </a:bodyPr>
          <a:lstStyle/>
          <a:p>
            <a:pPr algn="l" eaLnBrk="1" latinLnBrk="0" hangingPunct="1">
              <a:lnSpc>
                <a:spcPts val="2400"/>
              </a:lnSpc>
              <a:spcBef>
                <a:spcPts val="300"/>
              </a:spcBef>
              <a:buClrTx/>
              <a:buSzTx/>
              <a:buFont typeface="Arial" panose="020B0604020202020204" pitchFamily="34" charset="0"/>
              <a:buChar char="•"/>
            </a:pPr>
            <a:r>
              <a:rPr lang="en-US" altLang="zh-CN" sz="2000" dirty="0">
                <a:solidFill>
                  <a:schemeClr val="tx1"/>
                </a:solidFill>
                <a:latin typeface="+mn-lt"/>
                <a:sym typeface="+mn-ea"/>
              </a:rPr>
              <a:t> </a:t>
            </a:r>
            <a:r>
              <a:rPr lang="en-US" altLang="zh-CN" sz="2000" b="1" dirty="0">
                <a:solidFill>
                  <a:schemeClr val="tx1"/>
                </a:solidFill>
                <a:latin typeface="+mn-lt"/>
                <a:sym typeface="+mn-ea"/>
              </a:rPr>
              <a:t>Observation 1</a:t>
            </a:r>
            <a:r>
              <a:rPr lang="en-US" altLang="zh-CN" sz="2000" dirty="0">
                <a:solidFill>
                  <a:schemeClr val="tx1"/>
                </a:solidFill>
                <a:latin typeface="+mn-lt"/>
                <a:sym typeface="+mn-ea"/>
              </a:rPr>
              <a:t>: </a:t>
            </a:r>
            <a:r>
              <a:rPr lang="en-US" altLang="zh-CN" sz="2000" dirty="0">
                <a:solidFill>
                  <a:srgbClr val="FF0000"/>
                </a:solidFill>
                <a:latin typeface="+mn-lt"/>
                <a:sym typeface="+mn-ea"/>
              </a:rPr>
              <a:t>If a new EN-DC configuration is completed in RAN4 but not introduced into RAN5 yet, the general section (clause 5) in TS 38.521-3 need to be updated to align with latest TS 38.101-3. </a:t>
            </a:r>
          </a:p>
          <a:p>
            <a:pPr algn="l" eaLnBrk="1" latinLnBrk="0" hangingPunct="1">
              <a:lnSpc>
                <a:spcPts val="2400"/>
              </a:lnSpc>
              <a:spcBef>
                <a:spcPts val="300"/>
              </a:spcBef>
              <a:buClrTx/>
              <a:buSzTx/>
            </a:pPr>
            <a:endParaRPr lang="en-US" altLang="zh-CN" sz="2000" dirty="0">
              <a:solidFill>
                <a:srgbClr val="FF0000"/>
              </a:solidFill>
              <a:latin typeface="+mn-lt"/>
              <a:sym typeface="+mn-ea"/>
            </a:endParaRPr>
          </a:p>
          <a:p>
            <a:pPr>
              <a:lnSpc>
                <a:spcPts val="2400"/>
              </a:lnSpc>
              <a:spcBef>
                <a:spcPts val="300"/>
              </a:spcBef>
              <a:buFont typeface="Arial" panose="020B0604020202020204" pitchFamily="34" charset="0"/>
              <a:buChar char="•"/>
            </a:pPr>
            <a:r>
              <a:rPr lang="en-US" altLang="zh-CN" sz="2000" dirty="0">
                <a:solidFill>
                  <a:prstClr val="black"/>
                </a:solidFill>
                <a:latin typeface="Calibri"/>
                <a:sym typeface="+mn-ea"/>
              </a:rPr>
              <a:t> </a:t>
            </a:r>
            <a:r>
              <a:rPr lang="en-US" altLang="zh-CN" sz="2000" b="1" dirty="0">
                <a:solidFill>
                  <a:srgbClr val="FF0000"/>
                </a:solidFill>
                <a:latin typeface="Calibri"/>
                <a:sym typeface="+mn-ea"/>
              </a:rPr>
              <a:t>Observation 2</a:t>
            </a:r>
            <a:r>
              <a:rPr lang="en-US" altLang="zh-CN" sz="2000" dirty="0">
                <a:solidFill>
                  <a:srgbClr val="FF0000"/>
                </a:solidFill>
                <a:latin typeface="Calibri"/>
                <a:sym typeface="+mn-ea"/>
              </a:rPr>
              <a:t>: As indicated by PRD21 clause 4.1 item 12, the clause 5 of TS 38.521-3 shall</a:t>
            </a:r>
            <a:r>
              <a:rPr lang="zh-CN" altLang="en-US" sz="2000" dirty="0">
                <a:solidFill>
                  <a:srgbClr val="FF0000"/>
                </a:solidFill>
                <a:latin typeface="Calibri"/>
                <a:sym typeface="+mn-ea"/>
              </a:rPr>
              <a:t> </a:t>
            </a:r>
            <a:r>
              <a:rPr lang="en-US" altLang="zh-CN" sz="2000" dirty="0">
                <a:solidFill>
                  <a:srgbClr val="FF0000"/>
                </a:solidFill>
                <a:latin typeface="Calibri"/>
                <a:sym typeface="+mn-ea"/>
              </a:rPr>
              <a:t>be updated in one jumbo CR submitted by the chapter owner.  And for Rel-16 and Rel-17 configurations, separate jumbo CR shall be submitted under each band combo WI</a:t>
            </a:r>
          </a:p>
          <a:p>
            <a:pPr algn="l" eaLnBrk="1" latinLnBrk="0" hangingPunct="1">
              <a:lnSpc>
                <a:spcPts val="2400"/>
              </a:lnSpc>
              <a:spcBef>
                <a:spcPts val="300"/>
              </a:spcBef>
              <a:buClrTx/>
              <a:buSzTx/>
            </a:pPr>
            <a:endParaRPr lang="en-US" altLang="zh-CN" sz="2000" dirty="0">
              <a:solidFill>
                <a:srgbClr val="FF0000"/>
              </a:solidFill>
              <a:latin typeface="+mn-lt"/>
              <a:sym typeface="+mn-ea"/>
            </a:endParaRPr>
          </a:p>
          <a:p>
            <a:pPr marL="342900" indent="-342900">
              <a:lnSpc>
                <a:spcPts val="2400"/>
              </a:lnSpc>
              <a:spcBef>
                <a:spcPts val="300"/>
              </a:spcBef>
              <a:buFont typeface="Wingdings" panose="05000000000000000000" pitchFamily="2" charset="2"/>
              <a:buChar char="Ø"/>
            </a:pPr>
            <a:r>
              <a:rPr lang="en-US" altLang="zh-CN" sz="2000" dirty="0">
                <a:solidFill>
                  <a:srgbClr val="0000FF"/>
                </a:solidFill>
                <a:latin typeface="+mn-lt"/>
                <a:sym typeface="+mn-ea"/>
              </a:rPr>
              <a:t>extracted from PRD 21 4.1:</a:t>
            </a:r>
          </a:p>
          <a:p>
            <a:pPr marL="342900" indent="-342900">
              <a:lnSpc>
                <a:spcPts val="2400"/>
              </a:lnSpc>
              <a:spcBef>
                <a:spcPts val="300"/>
              </a:spcBef>
              <a:buFont typeface="Wingdings" panose="05000000000000000000" pitchFamily="2" charset="2"/>
              <a:buChar char="Ø"/>
            </a:pPr>
            <a:endParaRPr lang="en-US" altLang="zh-CN" sz="2000" dirty="0">
              <a:solidFill>
                <a:srgbClr val="0000FF"/>
              </a:solidFill>
              <a:latin typeface="+mn-lt"/>
              <a:sym typeface="+mn-ea"/>
            </a:endParaRPr>
          </a:p>
          <a:p>
            <a:pPr>
              <a:lnSpc>
                <a:spcPts val="2400"/>
              </a:lnSpc>
              <a:spcBef>
                <a:spcPts val="300"/>
              </a:spcBef>
            </a:pPr>
            <a:r>
              <a:rPr lang="en-US" altLang="zh-CN" sz="2000" dirty="0">
                <a:solidFill>
                  <a:srgbClr val="0000FF"/>
                </a:solidFill>
                <a:latin typeface="+mn-lt"/>
                <a:sym typeface="+mn-ea"/>
              </a:rPr>
              <a:t> </a:t>
            </a:r>
          </a:p>
          <a:p>
            <a:pPr>
              <a:lnSpc>
                <a:spcPts val="2400"/>
              </a:lnSpc>
              <a:spcBef>
                <a:spcPts val="300"/>
              </a:spcBef>
            </a:pPr>
            <a:endParaRPr lang="en-US" altLang="zh-CN" sz="2000" dirty="0">
              <a:solidFill>
                <a:srgbClr val="0000FF"/>
              </a:solidFill>
              <a:latin typeface="+mn-lt"/>
              <a:sym typeface="+mn-ea"/>
            </a:endParaRPr>
          </a:p>
          <a:p>
            <a:pPr>
              <a:lnSpc>
                <a:spcPts val="2400"/>
              </a:lnSpc>
              <a:spcBef>
                <a:spcPts val="300"/>
              </a:spcBef>
            </a:pPr>
            <a:endParaRPr lang="en-US" altLang="zh-CN" sz="2000" dirty="0">
              <a:solidFill>
                <a:srgbClr val="0000FF"/>
              </a:solidFill>
              <a:latin typeface="+mn-lt"/>
              <a:sym typeface="+mn-ea"/>
            </a:endParaRPr>
          </a:p>
          <a:p>
            <a:pPr>
              <a:lnSpc>
                <a:spcPts val="2400"/>
              </a:lnSpc>
              <a:spcBef>
                <a:spcPts val="300"/>
              </a:spcBef>
            </a:pPr>
            <a:endParaRPr lang="en-US" altLang="zh-CN" sz="2000" dirty="0">
              <a:solidFill>
                <a:srgbClr val="0000FF"/>
              </a:solidFill>
              <a:latin typeface="+mn-lt"/>
              <a:sym typeface="+mn-ea"/>
            </a:endParaRPr>
          </a:p>
          <a:p>
            <a:pPr>
              <a:lnSpc>
                <a:spcPts val="2400"/>
              </a:lnSpc>
              <a:spcBef>
                <a:spcPts val="300"/>
              </a:spcBef>
            </a:pPr>
            <a:endParaRPr lang="en-US" altLang="zh-CN" sz="2000" dirty="0">
              <a:solidFill>
                <a:srgbClr val="0000FF"/>
              </a:solidFill>
              <a:latin typeface="+mn-lt"/>
              <a:sym typeface="+mn-ea"/>
            </a:endParaRPr>
          </a:p>
          <a:p>
            <a:pPr marL="342900" indent="-342900">
              <a:lnSpc>
                <a:spcPts val="2400"/>
              </a:lnSpc>
              <a:spcBef>
                <a:spcPts val="300"/>
              </a:spcBef>
              <a:buFont typeface="Arial" panose="020B0604020202020204" pitchFamily="34" charset="0"/>
              <a:buChar char="•"/>
            </a:pPr>
            <a:r>
              <a:rPr lang="en-US" altLang="zh-CN" sz="2000" b="1" dirty="0">
                <a:solidFill>
                  <a:srgbClr val="FF0000"/>
                </a:solidFill>
                <a:latin typeface="Calibri"/>
                <a:sym typeface="+mn-ea"/>
              </a:rPr>
              <a:t>Proposal 1: </a:t>
            </a:r>
            <a:r>
              <a:rPr lang="en-US" altLang="zh-CN" sz="2000" dirty="0">
                <a:solidFill>
                  <a:srgbClr val="FF0000"/>
                </a:solidFill>
                <a:latin typeface="Calibri"/>
                <a:sym typeface="+mn-ea"/>
              </a:rPr>
              <a:t>General section in TS 38.521-3 need to be updated for new introduced EN-DC configuration. New Rel-16 and Rel-17 configurations will be introduced in separate Rel-16 jumbo CR and Rel-17 jumbo CR.</a:t>
            </a:r>
          </a:p>
        </p:txBody>
      </p:sp>
      <p:pic>
        <p:nvPicPr>
          <p:cNvPr id="6" name="图片 5"/>
          <p:cNvPicPr>
            <a:picLocks noChangeAspect="1"/>
          </p:cNvPicPr>
          <p:nvPr/>
        </p:nvPicPr>
        <p:blipFill>
          <a:blip r:embed="rId4"/>
          <a:stretch>
            <a:fillRect/>
          </a:stretch>
        </p:blipFill>
        <p:spPr>
          <a:xfrm>
            <a:off x="545127" y="3368129"/>
            <a:ext cx="10924380" cy="1371076"/>
          </a:xfrm>
          <a:prstGeom prst="rect">
            <a:avLst/>
          </a:prstGeom>
        </p:spPr>
      </p:pic>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a:solidFill>
                  <a:schemeClr val="tx1"/>
                </a:solidFill>
              </a:rPr>
              <a:t>Tx test cases in TS 38.521-3</a:t>
            </a:r>
          </a:p>
        </p:txBody>
      </p:sp>
      <p:sp>
        <p:nvSpPr>
          <p:cNvPr id="6146"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7" name="文本框 6"/>
          <p:cNvSpPr txBox="1"/>
          <p:nvPr/>
        </p:nvSpPr>
        <p:spPr>
          <a:xfrm>
            <a:off x="107315" y="6103878"/>
            <a:ext cx="11889740" cy="707886"/>
          </a:xfrm>
          <a:prstGeom prst="rect">
            <a:avLst/>
          </a:prstGeom>
          <a:noFill/>
        </p:spPr>
        <p:txBody>
          <a:bodyPr wrap="square" rtlCol="0" anchor="t">
            <a:spAutoFit/>
          </a:bodyPr>
          <a:lstStyle/>
          <a:p>
            <a:pPr>
              <a:lnSpc>
                <a:spcPts val="2400"/>
              </a:lnSpc>
              <a:spcBef>
                <a:spcPts val="300"/>
              </a:spcBef>
              <a:buFont typeface="Arial" panose="020B0604020202020204" pitchFamily="34" charset="0"/>
              <a:buChar char="•"/>
            </a:pPr>
            <a:r>
              <a:rPr lang="en-US" altLang="zh-CN" sz="2000" dirty="0">
                <a:solidFill>
                  <a:schemeClr val="tx1"/>
                </a:solidFill>
                <a:latin typeface="+mn-lt"/>
                <a:sym typeface="+mn-ea"/>
              </a:rPr>
              <a:t> </a:t>
            </a:r>
            <a:r>
              <a:rPr lang="en-US" altLang="zh-CN" sz="2000" dirty="0">
                <a:solidFill>
                  <a:schemeClr val="tx1"/>
                </a:solidFill>
                <a:latin typeface="+mn-lt"/>
              </a:rPr>
              <a:t> </a:t>
            </a:r>
            <a:r>
              <a:rPr lang="en-US" altLang="zh-CN" sz="2000" b="1" dirty="0">
                <a:solidFill>
                  <a:schemeClr val="tx1"/>
                </a:solidFill>
                <a:latin typeface="+mn-lt"/>
              </a:rPr>
              <a:t>Proposal 2</a:t>
            </a:r>
            <a:r>
              <a:rPr lang="en-US" altLang="zh-CN" sz="2000" dirty="0">
                <a:solidFill>
                  <a:schemeClr val="tx1"/>
                </a:solidFill>
                <a:latin typeface="+mn-lt"/>
              </a:rPr>
              <a:t>: </a:t>
            </a:r>
            <a:r>
              <a:rPr lang="en-US" altLang="zh-CN" sz="2000" dirty="0">
                <a:solidFill>
                  <a:srgbClr val="FF0000"/>
                </a:solidFill>
                <a:latin typeface="+mn-lt"/>
              </a:rPr>
              <a:t>PRD 21 clause 4.1 item 14 shall be updated to specify that n</a:t>
            </a:r>
            <a:r>
              <a:rPr lang="en-US" altLang="zh-CN" sz="2000" dirty="0">
                <a:solidFill>
                  <a:srgbClr val="FF0000"/>
                </a:solidFill>
                <a:latin typeface="+mn-lt"/>
                <a:sym typeface="+mn-ea"/>
              </a:rPr>
              <a:t>o need to modify TS 38.521-3 clause 6 for new introduced Inter-Band EN-DC configurations including FR2 (1 NR CC)</a:t>
            </a:r>
            <a:endParaRPr lang="en-US" altLang="zh-CN" sz="2000" dirty="0">
              <a:solidFill>
                <a:srgbClr val="FF0000"/>
              </a:solidFill>
              <a:latin typeface="+mn-lt"/>
            </a:endParaRPr>
          </a:p>
        </p:txBody>
      </p:sp>
      <p:sp>
        <p:nvSpPr>
          <p:cNvPr id="2" name="文本框 1"/>
          <p:cNvSpPr txBox="1"/>
          <p:nvPr/>
        </p:nvSpPr>
        <p:spPr>
          <a:xfrm>
            <a:off x="107315" y="679450"/>
            <a:ext cx="11889740" cy="1015663"/>
          </a:xfrm>
          <a:prstGeom prst="rect">
            <a:avLst/>
          </a:prstGeom>
          <a:noFill/>
        </p:spPr>
        <p:txBody>
          <a:bodyPr wrap="square" rtlCol="0" anchor="t">
            <a:spAutoFit/>
          </a:bodyPr>
          <a:lstStyle/>
          <a:p>
            <a:pPr>
              <a:lnSpc>
                <a:spcPts val="2400"/>
              </a:lnSpc>
              <a:spcBef>
                <a:spcPts val="300"/>
              </a:spcBef>
              <a:buFont typeface="Arial" panose="020B0604020202020204" pitchFamily="34" charset="0"/>
              <a:buChar char="•"/>
            </a:pPr>
            <a:r>
              <a:rPr lang="en-US" altLang="zh-CN" sz="2000" dirty="0">
                <a:solidFill>
                  <a:schemeClr val="tx1"/>
                </a:solidFill>
                <a:latin typeface="+mn-lt"/>
                <a:sym typeface="+mn-ea"/>
              </a:rPr>
              <a:t> </a:t>
            </a:r>
            <a:r>
              <a:rPr lang="en-US" altLang="zh-CN" sz="2000" b="1" dirty="0">
                <a:solidFill>
                  <a:schemeClr val="tx1"/>
                </a:solidFill>
                <a:latin typeface="+mn-lt"/>
                <a:sym typeface="+mn-ea"/>
              </a:rPr>
              <a:t>Observation 3</a:t>
            </a:r>
            <a:r>
              <a:rPr lang="en-US" altLang="zh-CN" sz="2000" dirty="0">
                <a:solidFill>
                  <a:schemeClr val="tx1"/>
                </a:solidFill>
                <a:latin typeface="+mn-lt"/>
                <a:sym typeface="+mn-ea"/>
              </a:rPr>
              <a:t>: </a:t>
            </a:r>
            <a:r>
              <a:rPr lang="en-US" altLang="zh-CN" sz="2000" dirty="0">
                <a:latin typeface="+mn-lt"/>
                <a:sym typeface="+mn-ea"/>
              </a:rPr>
              <a:t>F</a:t>
            </a:r>
            <a:r>
              <a:rPr lang="en-US" altLang="zh-CN" sz="2000" dirty="0">
                <a:solidFill>
                  <a:schemeClr val="tx1"/>
                </a:solidFill>
                <a:latin typeface="+mn-lt"/>
                <a:sym typeface="+mn-ea"/>
              </a:rPr>
              <a:t>or </a:t>
            </a:r>
            <a:r>
              <a:rPr lang="en-US" altLang="zh-CN" sz="2000" dirty="0" err="1">
                <a:latin typeface="+mn-lt"/>
                <a:sym typeface="+mn-ea"/>
              </a:rPr>
              <a:t>Tx</a:t>
            </a:r>
            <a:r>
              <a:rPr lang="en-US" altLang="zh-CN" sz="2000" dirty="0">
                <a:latin typeface="+mn-lt"/>
                <a:sym typeface="+mn-ea"/>
              </a:rPr>
              <a:t> test cases for Inter-Band EN-DC including FR2 (1 NR CC), the progress for a specific EN-DC combo depends on the completeness of NR single carrier FR2 </a:t>
            </a:r>
            <a:r>
              <a:rPr lang="en-US" altLang="zh-CN" sz="2000" dirty="0" err="1">
                <a:latin typeface="+mn-lt"/>
                <a:sym typeface="+mn-ea"/>
              </a:rPr>
              <a:t>Tx</a:t>
            </a:r>
            <a:r>
              <a:rPr lang="en-US" altLang="zh-CN" sz="2000" dirty="0">
                <a:latin typeface="+mn-lt"/>
                <a:sym typeface="+mn-ea"/>
              </a:rPr>
              <a:t> test cases in TS 38.521-2 for the NR band. No changes need to be done to the existing TS 38.521-3 </a:t>
            </a:r>
            <a:r>
              <a:rPr lang="en-US" altLang="zh-CN" sz="2000" dirty="0" err="1">
                <a:latin typeface="+mn-lt"/>
                <a:sym typeface="+mn-ea"/>
              </a:rPr>
              <a:t>Tx</a:t>
            </a:r>
            <a:r>
              <a:rPr lang="en-US" altLang="zh-CN" sz="2000" dirty="0">
                <a:latin typeface="+mn-lt"/>
                <a:sym typeface="+mn-ea"/>
              </a:rPr>
              <a:t> test cases. Taking test case 6.2B.1.4.1 as an example:</a:t>
            </a:r>
            <a:endParaRPr lang="en-US" altLang="zh-CN" sz="2000" dirty="0">
              <a:solidFill>
                <a:schemeClr val="tx1"/>
              </a:solidFill>
              <a:latin typeface="+mn-lt"/>
              <a:sym typeface="+mn-ea"/>
            </a:endParaRPr>
          </a:p>
        </p:txBody>
      </p:sp>
      <p:pic>
        <p:nvPicPr>
          <p:cNvPr id="3" name="图片 2"/>
          <p:cNvPicPr>
            <a:picLocks noChangeAspect="1"/>
          </p:cNvPicPr>
          <p:nvPr/>
        </p:nvPicPr>
        <p:blipFill>
          <a:blip r:embed="rId4"/>
          <a:stretch>
            <a:fillRect/>
          </a:stretch>
        </p:blipFill>
        <p:spPr>
          <a:xfrm>
            <a:off x="2294365" y="1919136"/>
            <a:ext cx="5961613" cy="398483"/>
          </a:xfrm>
          <a:prstGeom prst="rect">
            <a:avLst/>
          </a:prstGeom>
        </p:spPr>
      </p:pic>
      <p:pic>
        <p:nvPicPr>
          <p:cNvPr id="5" name="图片 4"/>
          <p:cNvPicPr>
            <a:picLocks noChangeAspect="1"/>
          </p:cNvPicPr>
          <p:nvPr/>
        </p:nvPicPr>
        <p:blipFill>
          <a:blip r:embed="rId5"/>
          <a:stretch>
            <a:fillRect/>
          </a:stretch>
        </p:blipFill>
        <p:spPr>
          <a:xfrm>
            <a:off x="2294365" y="2317619"/>
            <a:ext cx="5815074" cy="3606908"/>
          </a:xfrm>
          <a:prstGeom prst="rect">
            <a:avLst/>
          </a:prstGeom>
        </p:spPr>
      </p:pic>
      <p:sp>
        <p:nvSpPr>
          <p:cNvPr id="10" name="文本框 9"/>
          <p:cNvSpPr txBox="1"/>
          <p:nvPr/>
        </p:nvSpPr>
        <p:spPr>
          <a:xfrm>
            <a:off x="8633438" y="1948287"/>
            <a:ext cx="1454244" cy="369332"/>
          </a:xfrm>
          <a:prstGeom prst="rect">
            <a:avLst/>
          </a:prstGeom>
          <a:noFill/>
          <a:ln>
            <a:solidFill>
              <a:srgbClr val="C00000"/>
            </a:solidFill>
          </a:ln>
        </p:spPr>
        <p:txBody>
          <a:bodyPr wrap="none" rtlCol="0">
            <a:spAutoFit/>
          </a:bodyPr>
          <a:lstStyle/>
          <a:p>
            <a:r>
              <a:rPr lang="en-US" altLang="zh-CN" dirty="0">
                <a:ln>
                  <a:solidFill>
                    <a:srgbClr val="C00000"/>
                  </a:solidFill>
                </a:ln>
                <a:solidFill>
                  <a:srgbClr val="C00000"/>
                </a:solidFill>
              </a:rPr>
              <a:t>TS 38.521-3</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71475" y="-45720"/>
            <a:ext cx="11577955" cy="727710"/>
          </a:xfrm>
        </p:spPr>
        <p:txBody>
          <a:bodyPr/>
          <a:lstStyle/>
          <a:p>
            <a:pPr eaLnBrk="1" hangingPunct="1"/>
            <a:r>
              <a:rPr lang="en-US" altLang="zh-CN" sz="3200" b="1" dirty="0">
                <a:solidFill>
                  <a:schemeClr val="tx1"/>
                </a:solidFill>
              </a:rPr>
              <a:t>Rx test cases in TS 38.521-3</a:t>
            </a:r>
          </a:p>
        </p:txBody>
      </p:sp>
      <p:sp>
        <p:nvSpPr>
          <p:cNvPr id="6146" name="RS_Classification_Standard"/>
          <p:cNvSpPr txBox="1">
            <a:spLocks noChangeArrowheads="1"/>
          </p:cNvSpPr>
          <p:nvPr/>
        </p:nvSpPr>
        <p:spPr bwMode="auto">
          <a:xfrm>
            <a:off x="12036425" y="61769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6149" name="RS_Classification_Standard"/>
          <p:cNvSpPr txBox="1">
            <a:spLocks noChangeArrowheads="1"/>
          </p:cNvSpPr>
          <p:nvPr/>
        </p:nvSpPr>
        <p:spPr bwMode="auto">
          <a:xfrm>
            <a:off x="12177713" y="7478713"/>
            <a:ext cx="153987"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chemeClr val="tx1"/>
              </a:solidFill>
            </a:endParaRPr>
          </a:p>
        </p:txBody>
      </p:sp>
      <p:sp>
        <p:nvSpPr>
          <p:cNvPr id="7" name="文本框 6"/>
          <p:cNvSpPr txBox="1"/>
          <p:nvPr/>
        </p:nvSpPr>
        <p:spPr>
          <a:xfrm>
            <a:off x="59690" y="5218385"/>
            <a:ext cx="11889740" cy="1669688"/>
          </a:xfrm>
          <a:prstGeom prst="rect">
            <a:avLst/>
          </a:prstGeom>
          <a:noFill/>
        </p:spPr>
        <p:txBody>
          <a:bodyPr wrap="square" rtlCol="0" anchor="t">
            <a:spAutoFit/>
          </a:bodyPr>
          <a:lstStyle/>
          <a:p>
            <a:pPr>
              <a:lnSpc>
                <a:spcPts val="2400"/>
              </a:lnSpc>
              <a:spcBef>
                <a:spcPts val="300"/>
              </a:spcBef>
              <a:buFont typeface="Arial" panose="020B0604020202020204" pitchFamily="34" charset="0"/>
              <a:buChar char="•"/>
            </a:pPr>
            <a:r>
              <a:rPr lang="en-US" altLang="zh-CN" sz="2000" dirty="0">
                <a:solidFill>
                  <a:schemeClr val="tx1"/>
                </a:solidFill>
                <a:latin typeface="+mn-lt"/>
                <a:sym typeface="+mn-ea"/>
              </a:rPr>
              <a:t> </a:t>
            </a:r>
            <a:r>
              <a:rPr lang="en-US" altLang="zh-CN" sz="2000" dirty="0">
                <a:latin typeface="+mn-lt"/>
                <a:sym typeface="+mn-ea"/>
              </a:rPr>
              <a:t> </a:t>
            </a:r>
            <a:r>
              <a:rPr lang="en-US" altLang="zh-CN" sz="2000" b="1" dirty="0">
                <a:solidFill>
                  <a:schemeClr val="tx1"/>
                </a:solidFill>
                <a:latin typeface="+mn-lt"/>
              </a:rPr>
              <a:t>Proposal 3</a:t>
            </a:r>
            <a:r>
              <a:rPr lang="en-US" altLang="zh-CN" sz="2000" dirty="0">
                <a:solidFill>
                  <a:schemeClr val="tx1"/>
                </a:solidFill>
                <a:latin typeface="+mn-lt"/>
              </a:rPr>
              <a:t>: </a:t>
            </a:r>
            <a:r>
              <a:rPr lang="en-US" altLang="zh-CN" sz="2000" dirty="0">
                <a:solidFill>
                  <a:srgbClr val="FF0000"/>
                </a:solidFill>
                <a:latin typeface="+mn-lt"/>
              </a:rPr>
              <a:t>PRD 21 clause 4.1 item 14 shall be updated to specify that no need to modify TS 38.521-3 clause 7 for new introduced Inter-Band EN-DC configurations including FR2 (1 NR CC)</a:t>
            </a:r>
            <a:endParaRPr lang="en-US" altLang="zh-CN" sz="2000" dirty="0">
              <a:solidFill>
                <a:srgbClr val="FF0000"/>
              </a:solidFill>
              <a:latin typeface="+mn-lt"/>
              <a:sym typeface="+mn-ea"/>
            </a:endParaRPr>
          </a:p>
          <a:p>
            <a:pPr>
              <a:lnSpc>
                <a:spcPts val="2400"/>
              </a:lnSpc>
              <a:spcBef>
                <a:spcPts val="300"/>
              </a:spcBef>
              <a:buFont typeface="Arial" panose="020B0604020202020204" pitchFamily="34" charset="0"/>
              <a:buChar char="•"/>
            </a:pPr>
            <a:r>
              <a:rPr lang="en-US" altLang="zh-CN" sz="2000" dirty="0">
                <a:solidFill>
                  <a:srgbClr val="FF0000"/>
                </a:solidFill>
                <a:latin typeface="+mn-lt"/>
                <a:sym typeface="+mn-ea"/>
              </a:rPr>
              <a:t>  </a:t>
            </a:r>
            <a:r>
              <a:rPr lang="en-US" altLang="zh-CN" sz="2000" b="1" dirty="0">
                <a:solidFill>
                  <a:srgbClr val="FF0000"/>
                </a:solidFill>
                <a:latin typeface="+mn-lt"/>
                <a:sym typeface="+mn-ea"/>
              </a:rPr>
              <a:t>Proposal 4:</a:t>
            </a:r>
            <a:r>
              <a:rPr lang="en-US" altLang="zh-CN" sz="2000" dirty="0">
                <a:solidFill>
                  <a:srgbClr val="FF0000"/>
                </a:solidFill>
                <a:latin typeface="+mn-lt"/>
                <a:sym typeface="+mn-ea"/>
              </a:rPr>
              <a:t>  The completeness for Inter-Band EN-DC including FR2 (1 NR CC) depends on the completeness for the LTE band and FR2 NR band. Only both bands are completed in RAN5, the configuration can be treated as completed.</a:t>
            </a:r>
          </a:p>
        </p:txBody>
      </p:sp>
      <p:sp>
        <p:nvSpPr>
          <p:cNvPr id="2" name="文本框 1"/>
          <p:cNvSpPr txBox="1"/>
          <p:nvPr/>
        </p:nvSpPr>
        <p:spPr>
          <a:xfrm>
            <a:off x="107315" y="764053"/>
            <a:ext cx="11889740" cy="1015663"/>
          </a:xfrm>
          <a:prstGeom prst="rect">
            <a:avLst/>
          </a:prstGeom>
          <a:noFill/>
        </p:spPr>
        <p:txBody>
          <a:bodyPr wrap="square" rtlCol="0" anchor="t">
            <a:spAutoFit/>
          </a:bodyPr>
          <a:lstStyle/>
          <a:p>
            <a:pPr>
              <a:lnSpc>
                <a:spcPts val="2400"/>
              </a:lnSpc>
              <a:spcBef>
                <a:spcPts val="300"/>
              </a:spcBef>
              <a:buFont typeface="Arial" panose="020B0604020202020204" pitchFamily="34" charset="0"/>
              <a:buChar char="•"/>
            </a:pPr>
            <a:r>
              <a:rPr lang="en-US" altLang="zh-CN" sz="2000" dirty="0">
                <a:solidFill>
                  <a:schemeClr val="tx1"/>
                </a:solidFill>
                <a:latin typeface="+mn-lt"/>
                <a:sym typeface="+mn-ea"/>
              </a:rPr>
              <a:t> </a:t>
            </a:r>
            <a:r>
              <a:rPr lang="en-US" altLang="zh-CN" sz="2000" b="1" dirty="0">
                <a:solidFill>
                  <a:schemeClr val="tx1"/>
                </a:solidFill>
                <a:latin typeface="+mn-lt"/>
                <a:sym typeface="+mn-ea"/>
              </a:rPr>
              <a:t>Observation 3</a:t>
            </a:r>
            <a:r>
              <a:rPr lang="en-US" altLang="zh-CN" sz="2000" dirty="0">
                <a:latin typeface="+mn-lt"/>
                <a:sym typeface="+mn-ea"/>
              </a:rPr>
              <a:t>: For Rx test cases for Inter-Band EN-DC including FR2 (1 NR CC), the same situation of </a:t>
            </a:r>
            <a:r>
              <a:rPr lang="en-US" altLang="zh-CN" sz="2000" dirty="0" err="1">
                <a:latin typeface="+mn-lt"/>
                <a:sym typeface="+mn-ea"/>
              </a:rPr>
              <a:t>Tx</a:t>
            </a:r>
            <a:r>
              <a:rPr lang="en-US" altLang="zh-CN" sz="2000" dirty="0">
                <a:latin typeface="+mn-lt"/>
                <a:sym typeface="+mn-ea"/>
              </a:rPr>
              <a:t> test cases applies. No changes need to be done to the existing TS 38.521-3 Rx test cases. Taking test case 7.4B.4 as an example:</a:t>
            </a:r>
          </a:p>
        </p:txBody>
      </p:sp>
      <p:pic>
        <p:nvPicPr>
          <p:cNvPr id="4" name="图片 3"/>
          <p:cNvPicPr>
            <a:picLocks noChangeAspect="1"/>
          </p:cNvPicPr>
          <p:nvPr/>
        </p:nvPicPr>
        <p:blipFill>
          <a:blip r:embed="rId4"/>
          <a:stretch>
            <a:fillRect/>
          </a:stretch>
        </p:blipFill>
        <p:spPr>
          <a:xfrm>
            <a:off x="213310" y="1879846"/>
            <a:ext cx="5947142" cy="1367689"/>
          </a:xfrm>
          <a:prstGeom prst="rect">
            <a:avLst/>
          </a:prstGeom>
        </p:spPr>
      </p:pic>
      <p:pic>
        <p:nvPicPr>
          <p:cNvPr id="5" name="图片 4"/>
          <p:cNvPicPr>
            <a:picLocks noChangeAspect="1"/>
          </p:cNvPicPr>
          <p:nvPr/>
        </p:nvPicPr>
        <p:blipFill>
          <a:blip r:embed="rId5"/>
          <a:stretch>
            <a:fillRect/>
          </a:stretch>
        </p:blipFill>
        <p:spPr>
          <a:xfrm>
            <a:off x="6301128" y="1507657"/>
            <a:ext cx="5369762" cy="3485876"/>
          </a:xfrm>
          <a:prstGeom prst="rect">
            <a:avLst/>
          </a:prstGeom>
        </p:spPr>
      </p:pic>
      <p:sp>
        <p:nvSpPr>
          <p:cNvPr id="9" name="文本框 8"/>
          <p:cNvSpPr txBox="1"/>
          <p:nvPr/>
        </p:nvSpPr>
        <p:spPr>
          <a:xfrm>
            <a:off x="4720272" y="2563690"/>
            <a:ext cx="1440180" cy="368300"/>
          </a:xfrm>
          <a:prstGeom prst="rect">
            <a:avLst/>
          </a:prstGeom>
          <a:noFill/>
          <a:ln>
            <a:solidFill>
              <a:srgbClr val="C00000"/>
            </a:solidFill>
          </a:ln>
        </p:spPr>
        <p:txBody>
          <a:bodyPr wrap="none" rtlCol="0">
            <a:spAutoFit/>
          </a:bodyPr>
          <a:lstStyle/>
          <a:p>
            <a:r>
              <a:rPr lang="en-US" altLang="zh-CN" dirty="0">
                <a:ln>
                  <a:solidFill>
                    <a:srgbClr val="C00000"/>
                  </a:solidFill>
                </a:ln>
                <a:solidFill>
                  <a:srgbClr val="C00000"/>
                </a:solidFill>
              </a:rPr>
              <a:t>TS 38.521-3</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a:t>Thank you!</a:t>
            </a:r>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2116</TotalTime>
  <Words>443</Words>
  <Application>Microsoft Office PowerPoint</Application>
  <PresentationFormat>自定义</PresentationFormat>
  <Paragraphs>30</Paragraphs>
  <Slides>5</Slides>
  <Notes>4</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vt:i4>
      </vt:variant>
    </vt:vector>
  </HeadingPairs>
  <TitlesOfParts>
    <vt:vector size="11" baseType="lpstr">
      <vt:lpstr>宋体</vt:lpstr>
      <vt:lpstr>Arial</vt:lpstr>
      <vt:lpstr>Calibri</vt:lpstr>
      <vt:lpstr>Calibri Light</vt:lpstr>
      <vt:lpstr>Wingdings</vt:lpstr>
      <vt:lpstr>Office 主题</vt:lpstr>
      <vt:lpstr>Discussion on handling of EN-DC configuration involving 1 FR2 CC in RAN5</vt:lpstr>
      <vt:lpstr>General sections in TS 38.521-3</vt:lpstr>
      <vt:lpstr>Tx test cases in TS 38.521-3</vt:lpstr>
      <vt:lpstr>Rx test cases in TS 38.521-3</vt:lpstr>
      <vt:lpstr>Thank you!</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Huawei</cp:lastModifiedBy>
  <cp:revision>1122</cp:revision>
  <dcterms:created xsi:type="dcterms:W3CDTF">2018-09-20T03:53:00Z</dcterms:created>
  <dcterms:modified xsi:type="dcterms:W3CDTF">2022-05-17T14:40:13Z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Classification">
    <vt:lpwstr>UNRESTRICTED</vt:lpwstr>
  </property>
  <property fmtid="{D5CDD505-2E9C-101B-9397-08002B2CF9AE}" pid="3" name="RS_ClassificationID">
    <vt:r8>0</vt:r8>
  </property>
  <property fmtid="{D5CDD505-2E9C-101B-9397-08002B2CF9AE}" pid="4" name="ContentTypeId">
    <vt:lpwstr>0x010100EB28163D68FE8E4D9361964FDD814FC4</vt:lpwstr>
  </property>
  <property fmtid="{D5CDD505-2E9C-101B-9397-08002B2CF9AE}" pid="5" name="KSOProductBuildVer">
    <vt:lpwstr>2052-11.8.2.10912</vt:lpwstr>
  </property>
  <property fmtid="{D5CDD505-2E9C-101B-9397-08002B2CF9AE}" pid="6" name="ICV">
    <vt:lpwstr>06475E1BD0F54B2FAD5D6ECC63AF02E6</vt:lpwstr>
  </property>
  <property fmtid="{D5CDD505-2E9C-101B-9397-08002B2CF9AE}" pid="7" name="_2015_ms_pID_725343">
    <vt:lpwstr>(3)stMf4WZlf6po/73RB8nKW93fhCWplQPTfz3rkS3om+D90QjkQZqS0u2whANzNltKb0TY6exr
Y9OihNJXXnvkemf1RyZ71CWPWMlz43VqWlLjLT+YxUrHTQy8evyEYRYzMTtFV0E9I8O65xLt
rTUxIFtIi64LSEMnNXVV39E3sYp2pK0+KotCy14UrUrajgKUSvw7gFUHkOxTHpUs790p5i7I
ABR1LAUfOZ7dFucr/C</vt:lpwstr>
  </property>
  <property fmtid="{D5CDD505-2E9C-101B-9397-08002B2CF9AE}" pid="8" name="_2015_ms_pID_7253431">
    <vt:lpwstr>qi8MivXtzRr1n1rqQJyz358p7wtWJ6hczddPjJeeaYHgu7dT0fPDas
IAednw37vPgczESoNY5VcF14kdqJqVRRFtpZWv6e0YpB7V/NfZxWhfmOam2gL7HXT3YAUi/l
enBb1ZF2xkgRmJFwTaV15aOXFootPDJrmpxejJ5lYoGuqWXb2J7jnXN4O9FhLAoRenJ0s0rZ
OrxKpgENGG0ueKovHq0faMz/laTzTHABhZDA</vt:lpwstr>
  </property>
  <property fmtid="{D5CDD505-2E9C-101B-9397-08002B2CF9AE}" pid="9" name="_2015_ms_pID_7253432">
    <vt:lpwstr>mg==</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1652778110</vt:lpwstr>
  </property>
</Properties>
</file>